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60" r:id="rId4"/>
    <p:sldId id="259" r:id="rId5"/>
    <p:sldId id="262" r:id="rId6"/>
    <p:sldId id="335" r:id="rId7"/>
    <p:sldId id="261" r:id="rId8"/>
    <p:sldId id="271" r:id="rId9"/>
    <p:sldId id="272" r:id="rId10"/>
    <p:sldId id="277" r:id="rId11"/>
    <p:sldId id="273" r:id="rId12"/>
    <p:sldId id="274" r:id="rId13"/>
    <p:sldId id="278" r:id="rId14"/>
    <p:sldId id="275" r:id="rId15"/>
    <p:sldId id="276" r:id="rId16"/>
    <p:sldId id="279" r:id="rId17"/>
    <p:sldId id="280" r:id="rId18"/>
    <p:sldId id="281" r:id="rId19"/>
    <p:sldId id="282" r:id="rId20"/>
    <p:sldId id="304" r:id="rId21"/>
    <p:sldId id="305" r:id="rId22"/>
    <p:sldId id="263" r:id="rId23"/>
    <p:sldId id="268" r:id="rId24"/>
    <p:sldId id="265" r:id="rId25"/>
    <p:sldId id="267" r:id="rId26"/>
    <p:sldId id="306" r:id="rId27"/>
    <p:sldId id="269" r:id="rId28"/>
    <p:sldId id="270" r:id="rId29"/>
    <p:sldId id="283" r:id="rId30"/>
    <p:sldId id="285" r:id="rId31"/>
    <p:sldId id="284" r:id="rId32"/>
    <p:sldId id="266" r:id="rId33"/>
    <p:sldId id="264" r:id="rId34"/>
    <p:sldId id="289" r:id="rId35"/>
    <p:sldId id="290" r:id="rId36"/>
    <p:sldId id="296" r:id="rId37"/>
    <p:sldId id="297" r:id="rId38"/>
    <p:sldId id="300" r:id="rId39"/>
    <p:sldId id="321" r:id="rId40"/>
    <p:sldId id="343" r:id="rId41"/>
    <p:sldId id="298" r:id="rId42"/>
    <p:sldId id="299" r:id="rId43"/>
    <p:sldId id="301" r:id="rId44"/>
    <p:sldId id="302" r:id="rId45"/>
    <p:sldId id="303" r:id="rId46"/>
    <p:sldId id="286" r:id="rId47"/>
    <p:sldId id="309" r:id="rId48"/>
    <p:sldId id="310" r:id="rId49"/>
    <p:sldId id="311" r:id="rId50"/>
    <p:sldId id="312" r:id="rId51"/>
    <p:sldId id="351" r:id="rId52"/>
    <p:sldId id="352" r:id="rId53"/>
    <p:sldId id="353" r:id="rId54"/>
    <p:sldId id="354" r:id="rId55"/>
    <p:sldId id="355" r:id="rId56"/>
    <p:sldId id="356" r:id="rId57"/>
    <p:sldId id="314" r:id="rId58"/>
    <p:sldId id="316" r:id="rId59"/>
    <p:sldId id="315" r:id="rId60"/>
    <p:sldId id="367" r:id="rId61"/>
    <p:sldId id="369" r:id="rId62"/>
    <p:sldId id="368" r:id="rId63"/>
    <p:sldId id="318" r:id="rId64"/>
    <p:sldId id="317" r:id="rId65"/>
    <p:sldId id="319" r:id="rId66"/>
    <p:sldId id="320" r:id="rId67"/>
    <p:sldId id="322" r:id="rId68"/>
    <p:sldId id="323" r:id="rId69"/>
    <p:sldId id="324" r:id="rId70"/>
    <p:sldId id="325" r:id="rId71"/>
    <p:sldId id="326" r:id="rId72"/>
    <p:sldId id="327" r:id="rId73"/>
    <p:sldId id="328" r:id="rId74"/>
    <p:sldId id="329" r:id="rId75"/>
    <p:sldId id="330" r:id="rId76"/>
    <p:sldId id="357" r:id="rId77"/>
    <p:sldId id="358" r:id="rId78"/>
    <p:sldId id="359" r:id="rId79"/>
    <p:sldId id="331" r:id="rId80"/>
    <p:sldId id="332" r:id="rId81"/>
    <p:sldId id="333" r:id="rId82"/>
    <p:sldId id="334" r:id="rId83"/>
    <p:sldId id="336" r:id="rId84"/>
    <p:sldId id="337" r:id="rId85"/>
    <p:sldId id="338" r:id="rId86"/>
    <p:sldId id="339" r:id="rId87"/>
    <p:sldId id="341" r:id="rId88"/>
    <p:sldId id="342" r:id="rId89"/>
    <p:sldId id="348" r:id="rId90"/>
    <p:sldId id="366" r:id="rId91"/>
    <p:sldId id="344" r:id="rId92"/>
    <p:sldId id="345" r:id="rId93"/>
    <p:sldId id="347" r:id="rId94"/>
    <p:sldId id="349" r:id="rId95"/>
    <p:sldId id="350" r:id="rId96"/>
    <p:sldId id="361" r:id="rId97"/>
    <p:sldId id="362" r:id="rId98"/>
    <p:sldId id="363" r:id="rId99"/>
    <p:sldId id="364" r:id="rId100"/>
    <p:sldId id="365" r:id="rId10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7" d="100"/>
          <a:sy n="87" d="100"/>
        </p:scale>
        <p:origin x="-1176"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printerSettings" Target="printerSettings/printerSettings1.bin"/><Relationship Id="rId103" Type="http://schemas.openxmlformats.org/officeDocument/2006/relationships/presProps" Target="presProps.xml"/><Relationship Id="rId104" Type="http://schemas.openxmlformats.org/officeDocument/2006/relationships/viewProps" Target="viewProps.xml"/><Relationship Id="rId105" Type="http://schemas.openxmlformats.org/officeDocument/2006/relationships/theme" Target="theme/theme1.xml"/><Relationship Id="rId10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14E4543D-4676-4340-A7AF-9D4DCA085DCE}" type="datetimeFigureOut">
              <a:t>09/01/2015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2BF5CA-AF9B-AE40-A652-D034D61E8DC5}" type="slidenum">
              <a:t>‹#›</a:t>
            </a:fld>
            <a:endParaRPr lang="en-US"/>
          </a:p>
        </p:txBody>
      </p:sp>
    </p:spTree>
    <p:extLst>
      <p:ext uri="{BB962C8B-B14F-4D97-AF65-F5344CB8AC3E}">
        <p14:creationId xmlns:p14="http://schemas.microsoft.com/office/powerpoint/2010/main" val="1607514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4E4543D-4676-4340-A7AF-9D4DCA085DCE}" type="datetimeFigureOut">
              <a:t>09/01/2015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2BF5CA-AF9B-AE40-A652-D034D61E8DC5}" type="slidenum">
              <a:t>‹#›</a:t>
            </a:fld>
            <a:endParaRPr lang="en-US"/>
          </a:p>
        </p:txBody>
      </p:sp>
    </p:spTree>
    <p:extLst>
      <p:ext uri="{BB962C8B-B14F-4D97-AF65-F5344CB8AC3E}">
        <p14:creationId xmlns:p14="http://schemas.microsoft.com/office/powerpoint/2010/main" val="796569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4E4543D-4676-4340-A7AF-9D4DCA085DCE}" type="datetimeFigureOut">
              <a:t>09/01/2015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2BF5CA-AF9B-AE40-A652-D034D61E8DC5}" type="slidenum">
              <a:t>‹#›</a:t>
            </a:fld>
            <a:endParaRPr lang="en-US"/>
          </a:p>
        </p:txBody>
      </p:sp>
    </p:spTree>
    <p:extLst>
      <p:ext uri="{BB962C8B-B14F-4D97-AF65-F5344CB8AC3E}">
        <p14:creationId xmlns:p14="http://schemas.microsoft.com/office/powerpoint/2010/main" val="497762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4E4543D-4676-4340-A7AF-9D4DCA085DCE}" type="datetimeFigureOut">
              <a:t>09/01/2015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2BF5CA-AF9B-AE40-A652-D034D61E8DC5}" type="slidenum">
              <a:t>‹#›</a:t>
            </a:fld>
            <a:endParaRPr lang="en-US"/>
          </a:p>
        </p:txBody>
      </p:sp>
    </p:spTree>
    <p:extLst>
      <p:ext uri="{BB962C8B-B14F-4D97-AF65-F5344CB8AC3E}">
        <p14:creationId xmlns:p14="http://schemas.microsoft.com/office/powerpoint/2010/main" val="2473826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4E4543D-4676-4340-A7AF-9D4DCA085DCE}" type="datetimeFigureOut">
              <a:t>09/01/2015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2BF5CA-AF9B-AE40-A652-D034D61E8DC5}" type="slidenum">
              <a:t>‹#›</a:t>
            </a:fld>
            <a:endParaRPr lang="en-US"/>
          </a:p>
        </p:txBody>
      </p:sp>
    </p:spTree>
    <p:extLst>
      <p:ext uri="{BB962C8B-B14F-4D97-AF65-F5344CB8AC3E}">
        <p14:creationId xmlns:p14="http://schemas.microsoft.com/office/powerpoint/2010/main" val="2463722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14E4543D-4676-4340-A7AF-9D4DCA085DCE}" type="datetimeFigureOut">
              <a:t>09/01/2015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2BF5CA-AF9B-AE40-A652-D034D61E8DC5}" type="slidenum">
              <a:t>‹#›</a:t>
            </a:fld>
            <a:endParaRPr lang="en-US"/>
          </a:p>
        </p:txBody>
      </p:sp>
    </p:spTree>
    <p:extLst>
      <p:ext uri="{BB962C8B-B14F-4D97-AF65-F5344CB8AC3E}">
        <p14:creationId xmlns:p14="http://schemas.microsoft.com/office/powerpoint/2010/main" val="2204155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14E4543D-4676-4340-A7AF-9D4DCA085DCE}" type="datetimeFigureOut">
              <a:t>09/01/2015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2BF5CA-AF9B-AE40-A652-D034D61E8DC5}" type="slidenum">
              <a:t>‹#›</a:t>
            </a:fld>
            <a:endParaRPr lang="en-US"/>
          </a:p>
        </p:txBody>
      </p:sp>
    </p:spTree>
    <p:extLst>
      <p:ext uri="{BB962C8B-B14F-4D97-AF65-F5344CB8AC3E}">
        <p14:creationId xmlns:p14="http://schemas.microsoft.com/office/powerpoint/2010/main" val="277987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14E4543D-4676-4340-A7AF-9D4DCA085DCE}" type="datetimeFigureOut">
              <a:t>09/01/2015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2BF5CA-AF9B-AE40-A652-D034D61E8DC5}" type="slidenum">
              <a:t>‹#›</a:t>
            </a:fld>
            <a:endParaRPr lang="en-US"/>
          </a:p>
        </p:txBody>
      </p:sp>
    </p:spTree>
    <p:extLst>
      <p:ext uri="{BB962C8B-B14F-4D97-AF65-F5344CB8AC3E}">
        <p14:creationId xmlns:p14="http://schemas.microsoft.com/office/powerpoint/2010/main" val="1351943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E4543D-4676-4340-A7AF-9D4DCA085DCE}" type="datetimeFigureOut">
              <a:t>09/01/2015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2BF5CA-AF9B-AE40-A652-D034D61E8DC5}" type="slidenum">
              <a:t>‹#›</a:t>
            </a:fld>
            <a:endParaRPr lang="en-US"/>
          </a:p>
        </p:txBody>
      </p:sp>
    </p:spTree>
    <p:extLst>
      <p:ext uri="{BB962C8B-B14F-4D97-AF65-F5344CB8AC3E}">
        <p14:creationId xmlns:p14="http://schemas.microsoft.com/office/powerpoint/2010/main" val="2064548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14E4543D-4676-4340-A7AF-9D4DCA085DCE}" type="datetimeFigureOut">
              <a:t>09/01/2015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2BF5CA-AF9B-AE40-A652-D034D61E8DC5}" type="slidenum">
              <a:t>‹#›</a:t>
            </a:fld>
            <a:endParaRPr lang="en-US"/>
          </a:p>
        </p:txBody>
      </p:sp>
    </p:spTree>
    <p:extLst>
      <p:ext uri="{BB962C8B-B14F-4D97-AF65-F5344CB8AC3E}">
        <p14:creationId xmlns:p14="http://schemas.microsoft.com/office/powerpoint/2010/main" val="3026904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14E4543D-4676-4340-A7AF-9D4DCA085DCE}" type="datetimeFigureOut">
              <a:t>09/01/2015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2BF5CA-AF9B-AE40-A652-D034D61E8DC5}" type="slidenum">
              <a:t>‹#›</a:t>
            </a:fld>
            <a:endParaRPr lang="en-US"/>
          </a:p>
        </p:txBody>
      </p:sp>
    </p:spTree>
    <p:extLst>
      <p:ext uri="{BB962C8B-B14F-4D97-AF65-F5344CB8AC3E}">
        <p14:creationId xmlns:p14="http://schemas.microsoft.com/office/powerpoint/2010/main" val="42209910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E4543D-4676-4340-A7AF-9D4DCA085DCE}" type="datetimeFigureOut">
              <a:t>09/01/2015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2BF5CA-AF9B-AE40-A652-D034D61E8DC5}" type="slidenum">
              <a:t>‹#›</a:t>
            </a:fld>
            <a:endParaRPr lang="en-US"/>
          </a:p>
        </p:txBody>
      </p:sp>
    </p:spTree>
    <p:extLst>
      <p:ext uri="{BB962C8B-B14F-4D97-AF65-F5344CB8AC3E}">
        <p14:creationId xmlns:p14="http://schemas.microsoft.com/office/powerpoint/2010/main" val="36125640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7.png"/><Relationship Id="rId1" Type="http://schemas.microsoft.com/office/2007/relationships/media" Target="../media/media1.gif"/><Relationship Id="rId2" Type="http://schemas.openxmlformats.org/officeDocument/2006/relationships/video" Target="../media/media1.gif"/></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8.png"/><Relationship Id="rId1" Type="http://schemas.microsoft.com/office/2007/relationships/media" Target="../media/media2.gif"/><Relationship Id="rId2" Type="http://schemas.openxmlformats.org/officeDocument/2006/relationships/video" Target="../media/media2.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atin typeface="Cambria"/>
                <a:cs typeface="Cambria"/>
              </a:rPr>
              <a:t>The Human Brain:</a:t>
            </a:r>
            <a:br>
              <a:rPr lang="en-US">
                <a:latin typeface="Cambria"/>
                <a:cs typeface="Cambria"/>
              </a:rPr>
            </a:br>
            <a:r>
              <a:rPr lang="en-US">
                <a:latin typeface="Cambria"/>
                <a:cs typeface="Cambria"/>
              </a:rPr>
              <a:t>Its Structure and Function</a:t>
            </a:r>
          </a:p>
        </p:txBody>
      </p:sp>
      <p:sp>
        <p:nvSpPr>
          <p:cNvPr id="3" name="Subtitle 2"/>
          <p:cNvSpPr>
            <a:spLocks noGrp="1"/>
          </p:cNvSpPr>
          <p:nvPr>
            <p:ph type="subTitle" idx="1"/>
          </p:nvPr>
        </p:nvSpPr>
        <p:spPr/>
        <p:txBody>
          <a:bodyPr/>
          <a:lstStyle/>
          <a:p>
            <a:r>
              <a:rPr lang="en-US" sz="2400">
                <a:solidFill>
                  <a:schemeClr val="tx1"/>
                </a:solidFill>
                <a:latin typeface="Cambria"/>
                <a:cs typeface="Cambria"/>
              </a:rPr>
              <a:t>Fintan Nagle</a:t>
            </a:r>
          </a:p>
          <a:p>
            <a:endParaRPr lang="en-US"/>
          </a:p>
        </p:txBody>
      </p:sp>
      <p:pic>
        <p:nvPicPr>
          <p:cNvPr id="4" name="Picture 3"/>
          <p:cNvPicPr>
            <a:picLocks noChangeAspect="1"/>
          </p:cNvPicPr>
          <p:nvPr/>
        </p:nvPicPr>
        <p:blipFill>
          <a:blip r:embed="rId2"/>
          <a:stretch>
            <a:fillRect/>
          </a:stretch>
        </p:blipFill>
        <p:spPr>
          <a:xfrm>
            <a:off x="-12212" y="4863122"/>
            <a:ext cx="2870200" cy="2019300"/>
          </a:xfrm>
          <a:prstGeom prst="rect">
            <a:avLst/>
          </a:prstGeom>
        </p:spPr>
      </p:pic>
      <p:pic>
        <p:nvPicPr>
          <p:cNvPr id="5" name="Picture 4"/>
          <p:cNvPicPr>
            <a:picLocks noChangeAspect="1"/>
          </p:cNvPicPr>
          <p:nvPr/>
        </p:nvPicPr>
        <p:blipFill>
          <a:blip r:embed="rId3"/>
          <a:stretch>
            <a:fillRect/>
          </a:stretch>
        </p:blipFill>
        <p:spPr>
          <a:xfrm>
            <a:off x="8483112" y="-48844"/>
            <a:ext cx="673100" cy="266700"/>
          </a:xfrm>
          <a:prstGeom prst="rect">
            <a:avLst/>
          </a:prstGeom>
        </p:spPr>
      </p:pic>
    </p:spTree>
    <p:extLst>
      <p:ext uri="{BB962C8B-B14F-4D97-AF65-F5344CB8AC3E}">
        <p14:creationId xmlns:p14="http://schemas.microsoft.com/office/powerpoint/2010/main" val="258169992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Egyptian conceptions</a:t>
            </a:r>
          </a:p>
          <a:p>
            <a:r>
              <a:rPr lang="en-US" sz="2400">
                <a:latin typeface="Cambria"/>
                <a:cs typeface="Cambria"/>
              </a:rPr>
              <a:t>The Edwin Smith papyrus</a:t>
            </a:r>
          </a:p>
        </p:txBody>
      </p:sp>
      <p:pic>
        <p:nvPicPr>
          <p:cNvPr id="2" name="Picture 1"/>
          <p:cNvPicPr>
            <a:picLocks noChangeAspect="1"/>
          </p:cNvPicPr>
          <p:nvPr/>
        </p:nvPicPr>
        <p:blipFill>
          <a:blip r:embed="rId4"/>
          <a:stretch>
            <a:fillRect/>
          </a:stretch>
        </p:blipFill>
        <p:spPr>
          <a:xfrm>
            <a:off x="132694" y="29198"/>
            <a:ext cx="8949795" cy="6858000"/>
          </a:xfrm>
          <a:prstGeom prst="rect">
            <a:avLst/>
          </a:prstGeom>
        </p:spPr>
      </p:pic>
    </p:spTree>
    <p:extLst>
      <p:ext uri="{BB962C8B-B14F-4D97-AF65-F5344CB8AC3E}">
        <p14:creationId xmlns:p14="http://schemas.microsoft.com/office/powerpoint/2010/main" val="2074679957"/>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Neurons</a:t>
            </a:r>
          </a:p>
        </p:txBody>
      </p:sp>
      <p:pic>
        <p:nvPicPr>
          <p:cNvPr id="3" name="Picture 2" descr="Screen Shot 2014-10-09 at 22.57.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2075" y="937744"/>
            <a:ext cx="6108356" cy="5920255"/>
          </a:xfrm>
          <a:prstGeom prst="rect">
            <a:avLst/>
          </a:prstGeom>
        </p:spPr>
      </p:pic>
    </p:spTree>
    <p:extLst>
      <p:ext uri="{BB962C8B-B14F-4D97-AF65-F5344CB8AC3E}">
        <p14:creationId xmlns:p14="http://schemas.microsoft.com/office/powerpoint/2010/main" val="187595718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Egyptian conceptions</a:t>
            </a:r>
          </a:p>
          <a:p>
            <a:r>
              <a:rPr lang="en-US" sz="2400">
                <a:latin typeface="Cambria"/>
                <a:cs typeface="Cambria"/>
              </a:rPr>
              <a:t>The Edwin Smith papyrus</a:t>
            </a:r>
          </a:p>
        </p:txBody>
      </p:sp>
      <p:sp>
        <p:nvSpPr>
          <p:cNvPr id="11" name="TextBox 10"/>
          <p:cNvSpPr txBox="1"/>
          <p:nvPr/>
        </p:nvSpPr>
        <p:spPr>
          <a:xfrm>
            <a:off x="744964" y="1025724"/>
            <a:ext cx="8194479" cy="4093428"/>
          </a:xfrm>
          <a:prstGeom prst="rect">
            <a:avLst/>
          </a:prstGeom>
          <a:noFill/>
        </p:spPr>
        <p:txBody>
          <a:bodyPr wrap="square" rtlCol="0">
            <a:spAutoFit/>
          </a:bodyPr>
          <a:lstStyle/>
          <a:p>
            <a:r>
              <a:rPr lang="en-US" sz="2000"/>
              <a:t>Each case details</a:t>
            </a:r>
          </a:p>
          <a:p>
            <a:r>
              <a:rPr lang="en-US" sz="2000"/>
              <a:t>	nature of trauma</a:t>
            </a:r>
          </a:p>
          <a:p>
            <a:r>
              <a:rPr lang="en-US" sz="2000"/>
              <a:t>	examination process</a:t>
            </a:r>
          </a:p>
          <a:p>
            <a:r>
              <a:rPr lang="en-US" sz="2000"/>
              <a:t>	diagnosis and prognosis</a:t>
            </a:r>
          </a:p>
          <a:p>
            <a:r>
              <a:rPr lang="en-US" sz="2000"/>
              <a:t>	to be treated or not (triage)</a:t>
            </a:r>
          </a:p>
          <a:p>
            <a:endParaRPr lang="en-US" sz="2000"/>
          </a:p>
          <a:p>
            <a:r>
              <a:rPr lang="en-US" sz="2000"/>
              <a:t>First known instance of the word “brain” in any language.</a:t>
            </a:r>
          </a:p>
          <a:p>
            <a:endParaRPr lang="en-US" sz="2000"/>
          </a:p>
          <a:p>
            <a:r>
              <a:rPr lang="en-US" sz="2000"/>
              <a:t>First known descriptions of</a:t>
            </a:r>
          </a:p>
          <a:p>
            <a:r>
              <a:rPr lang="en-US" sz="2000"/>
              <a:t>	the cranial structures</a:t>
            </a:r>
          </a:p>
          <a:p>
            <a:r>
              <a:rPr lang="en-US" sz="2000"/>
              <a:t>	cerebrospinal fluid</a:t>
            </a:r>
          </a:p>
          <a:p>
            <a:r>
              <a:rPr lang="en-US" sz="2000"/>
              <a:t>	intracranial pulsations</a:t>
            </a:r>
          </a:p>
          <a:p>
            <a:r>
              <a:rPr lang="en-US" sz="2000"/>
              <a:t>	</a:t>
            </a:r>
          </a:p>
        </p:txBody>
      </p:sp>
    </p:spTree>
    <p:extLst>
      <p:ext uri="{BB962C8B-B14F-4D97-AF65-F5344CB8AC3E}">
        <p14:creationId xmlns:p14="http://schemas.microsoft.com/office/powerpoint/2010/main" val="340063136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Egyptian conceptions</a:t>
            </a:r>
          </a:p>
          <a:p>
            <a:r>
              <a:rPr lang="en-US" sz="2400">
                <a:latin typeface="Cambria"/>
                <a:cs typeface="Cambria"/>
              </a:rPr>
              <a:t>The Edwin Smith papyrus</a:t>
            </a:r>
          </a:p>
        </p:txBody>
      </p:sp>
      <p:sp>
        <p:nvSpPr>
          <p:cNvPr id="11" name="TextBox 10"/>
          <p:cNvSpPr txBox="1"/>
          <p:nvPr/>
        </p:nvSpPr>
        <p:spPr>
          <a:xfrm>
            <a:off x="744964" y="1025724"/>
            <a:ext cx="8194479" cy="4401205"/>
          </a:xfrm>
          <a:prstGeom prst="rect">
            <a:avLst/>
          </a:prstGeom>
          <a:noFill/>
        </p:spPr>
        <p:txBody>
          <a:bodyPr wrap="square" rtlCol="0">
            <a:spAutoFit/>
          </a:bodyPr>
          <a:lstStyle/>
          <a:p>
            <a:r>
              <a:rPr lang="en-US" sz="2000" b="1"/>
              <a:t>Case Six: Instructions concerning a gaping wound in his head, penetrating to the bone, smashing his skull, (and) rending open the brain of his skull.</a:t>
            </a:r>
          </a:p>
          <a:p>
            <a:endParaRPr lang="en-US" sz="2000" b="1"/>
          </a:p>
          <a:p>
            <a:r>
              <a:rPr lang="en-US" sz="2000"/>
              <a:t>Examination: If thou examinest a man having a gaping wound in his head, penetrating to the bone, smashing his skull, (and) rending open the brain of his skull, thou shouldst palpate his wound. Shouldst thou find that smash which is in his skull [like] those corrugations which form in molten copper, (and) something therein throbbing (and) fluttering under thy fingers, like the weak place of an infant's crown before it becomes whole-when it has happened there is no throbbing (and) fluttering under thy fingers until the brain of his (the patient's) skull is rent open-(and) he discharges blood from both his nostrils, (and) he suffers with stiffness in his neck...</a:t>
            </a:r>
          </a:p>
          <a:p>
            <a:r>
              <a:rPr lang="en-US" sz="2000"/>
              <a:t/>
            </a:r>
            <a:br>
              <a:rPr lang="en-US" sz="2000"/>
            </a:br>
            <a:endParaRPr lang="en-US" sz="2000"/>
          </a:p>
        </p:txBody>
      </p:sp>
    </p:spTree>
    <p:extLst>
      <p:ext uri="{BB962C8B-B14F-4D97-AF65-F5344CB8AC3E}">
        <p14:creationId xmlns:p14="http://schemas.microsoft.com/office/powerpoint/2010/main" val="213130062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Egyptian conceptions</a:t>
            </a:r>
          </a:p>
          <a:p>
            <a:r>
              <a:rPr lang="en-US" sz="2400">
                <a:latin typeface="Cambria"/>
                <a:cs typeface="Cambria"/>
              </a:rPr>
              <a:t>The Edwin Smith papyrus</a:t>
            </a:r>
          </a:p>
        </p:txBody>
      </p:sp>
      <p:pic>
        <p:nvPicPr>
          <p:cNvPr id="2" name="Picture 1"/>
          <p:cNvPicPr>
            <a:picLocks noChangeAspect="1"/>
          </p:cNvPicPr>
          <p:nvPr/>
        </p:nvPicPr>
        <p:blipFill>
          <a:blip r:embed="rId4"/>
          <a:stretch>
            <a:fillRect/>
          </a:stretch>
        </p:blipFill>
        <p:spPr>
          <a:xfrm>
            <a:off x="362504" y="1949393"/>
            <a:ext cx="3251200" cy="3251200"/>
          </a:xfrm>
          <a:prstGeom prst="rect">
            <a:avLst/>
          </a:prstGeom>
        </p:spPr>
      </p:pic>
      <p:pic>
        <p:nvPicPr>
          <p:cNvPr id="3" name="Picture 2"/>
          <p:cNvPicPr>
            <a:picLocks noChangeAspect="1"/>
          </p:cNvPicPr>
          <p:nvPr/>
        </p:nvPicPr>
        <p:blipFill>
          <a:blip r:embed="rId5"/>
          <a:stretch>
            <a:fillRect/>
          </a:stretch>
        </p:blipFill>
        <p:spPr>
          <a:xfrm>
            <a:off x="4083499" y="1949393"/>
            <a:ext cx="4751557" cy="4235507"/>
          </a:xfrm>
          <a:prstGeom prst="rect">
            <a:avLst/>
          </a:prstGeom>
        </p:spPr>
      </p:pic>
    </p:spTree>
    <p:extLst>
      <p:ext uri="{BB962C8B-B14F-4D97-AF65-F5344CB8AC3E}">
        <p14:creationId xmlns:p14="http://schemas.microsoft.com/office/powerpoint/2010/main" val="149145817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Egyptian conceptions</a:t>
            </a:r>
          </a:p>
          <a:p>
            <a:r>
              <a:rPr lang="en-US" sz="2400">
                <a:latin typeface="Cambria"/>
                <a:cs typeface="Cambria"/>
              </a:rPr>
              <a:t>The Edwin Smith papyrus</a:t>
            </a:r>
          </a:p>
        </p:txBody>
      </p:sp>
      <p:sp>
        <p:nvSpPr>
          <p:cNvPr id="11" name="TextBox 10"/>
          <p:cNvSpPr txBox="1"/>
          <p:nvPr/>
        </p:nvSpPr>
        <p:spPr>
          <a:xfrm>
            <a:off x="744964" y="1025724"/>
            <a:ext cx="8194479" cy="5078314"/>
          </a:xfrm>
          <a:prstGeom prst="rect">
            <a:avLst/>
          </a:prstGeom>
          <a:noFill/>
        </p:spPr>
        <p:txBody>
          <a:bodyPr wrap="square" rtlCol="0">
            <a:spAutoFit/>
          </a:bodyPr>
          <a:lstStyle/>
          <a:p>
            <a:r>
              <a:rPr lang="en-US" sz="2000"/>
              <a:t>Diagnosis: [Thou shouldst say concerning him]: "An ailment not to be treated." Treatment: Thou shouldst anoint that wound with grease. Thou shalt not bind it; thou shalt not apply two strips upon it: until thou knowest that he has reached a decisive point.</a:t>
            </a:r>
          </a:p>
          <a:p>
            <a:endParaRPr lang="en-US" sz="2000"/>
          </a:p>
          <a:p>
            <a:r>
              <a:rPr lang="en-US" sz="2000"/>
              <a:t>As for: "Smashing his skull, (and) rending open the brain of his skull," (it means) the smash is large, opening to the interior of his skull, (to) the membrane enveloping his brain, so that it breaks open his fluid in the interior of his head....</a:t>
            </a:r>
          </a:p>
          <a:p>
            <a:endParaRPr lang="en-US" sz="2000"/>
          </a:p>
          <a:p>
            <a:endParaRPr lang="en-US" sz="2000"/>
          </a:p>
          <a:p>
            <a:endParaRPr lang="en-US" sz="2000"/>
          </a:p>
          <a:p>
            <a:endParaRPr lang="en-US" sz="1600"/>
          </a:p>
          <a:p>
            <a:r>
              <a:rPr lang="en-US" sz="1600"/>
              <a:t>Breasted, James Henry, ed. </a:t>
            </a:r>
            <a:r>
              <a:rPr lang="en-US" sz="1600" i="1"/>
              <a:t>The Edwin Smith Surgical Papyrus: Published in Facsimile and Hieroglyphic Transliteration with Translation and Commentary in 2 Vol</a:t>
            </a:r>
            <a:r>
              <a:rPr lang="en-US" sz="1600"/>
              <a:t>. University of Chicago Press, 1930.</a:t>
            </a:r>
          </a:p>
          <a:p>
            <a:endParaRPr lang="en-US" sz="2000"/>
          </a:p>
        </p:txBody>
      </p:sp>
    </p:spTree>
    <p:extLst>
      <p:ext uri="{BB962C8B-B14F-4D97-AF65-F5344CB8AC3E}">
        <p14:creationId xmlns:p14="http://schemas.microsoft.com/office/powerpoint/2010/main" val="55630675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Egyptian conceptions</a:t>
            </a:r>
          </a:p>
          <a:p>
            <a:r>
              <a:rPr lang="en-US" sz="2400">
                <a:latin typeface="Cambria"/>
                <a:cs typeface="Cambria"/>
              </a:rPr>
              <a:t>The Edwin Smith papyrus</a:t>
            </a:r>
          </a:p>
        </p:txBody>
      </p:sp>
      <p:sp>
        <p:nvSpPr>
          <p:cNvPr id="11" name="TextBox 10"/>
          <p:cNvSpPr txBox="1"/>
          <p:nvPr/>
        </p:nvSpPr>
        <p:spPr>
          <a:xfrm>
            <a:off x="744964" y="1025724"/>
            <a:ext cx="8194479" cy="400110"/>
          </a:xfrm>
          <a:prstGeom prst="rect">
            <a:avLst/>
          </a:prstGeom>
          <a:noFill/>
        </p:spPr>
        <p:txBody>
          <a:bodyPr wrap="square" rtlCol="0">
            <a:spAutoFit/>
          </a:bodyPr>
          <a:lstStyle/>
          <a:p>
            <a:r>
              <a:rPr lang="en-US" sz="2000"/>
              <a:t>More advanced medical knowledge than Hippocrates (1000 years later!)</a:t>
            </a:r>
          </a:p>
        </p:txBody>
      </p:sp>
    </p:spTree>
    <p:extLst>
      <p:ext uri="{BB962C8B-B14F-4D97-AF65-F5344CB8AC3E}">
        <p14:creationId xmlns:p14="http://schemas.microsoft.com/office/powerpoint/2010/main" val="264305401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Egyptian conceptions</a:t>
            </a:r>
          </a:p>
          <a:p>
            <a:r>
              <a:rPr lang="en-US" sz="2400">
                <a:latin typeface="Cambria"/>
                <a:cs typeface="Cambria"/>
              </a:rPr>
              <a:t>Mummification</a:t>
            </a:r>
          </a:p>
        </p:txBody>
      </p:sp>
      <p:sp>
        <p:nvSpPr>
          <p:cNvPr id="11" name="TextBox 10"/>
          <p:cNvSpPr txBox="1"/>
          <p:nvPr/>
        </p:nvSpPr>
        <p:spPr>
          <a:xfrm>
            <a:off x="744964" y="1025724"/>
            <a:ext cx="8194479" cy="4401205"/>
          </a:xfrm>
          <a:prstGeom prst="rect">
            <a:avLst/>
          </a:prstGeom>
          <a:noFill/>
        </p:spPr>
        <p:txBody>
          <a:bodyPr wrap="square" rtlCol="0">
            <a:spAutoFit/>
          </a:bodyPr>
          <a:lstStyle/>
          <a:p>
            <a:r>
              <a:rPr lang="en-US" sz="2000"/>
              <a:t>Spiritually, mummification was meant to prepare the soul for the afterlife.</a:t>
            </a:r>
          </a:p>
          <a:p>
            <a:endParaRPr lang="en-US" sz="2000"/>
          </a:p>
          <a:p>
            <a:r>
              <a:rPr lang="en-US" sz="2000"/>
              <a:t>However, it usually entailed complete removal of most of the organs (to prevent rotting and the attention of pests) including the brain.</a:t>
            </a:r>
          </a:p>
          <a:p>
            <a:endParaRPr lang="en-US" sz="2000"/>
          </a:p>
          <a:p>
            <a:pPr marL="457200" indent="-457200">
              <a:buFont typeface="+mj-lt"/>
              <a:buAutoNum type="arabicPeriod"/>
            </a:pPr>
            <a:r>
              <a:rPr lang="en-US" sz="2000"/>
              <a:t>Brain removed through the nose with a hook; brain matter discarded.</a:t>
            </a:r>
          </a:p>
          <a:p>
            <a:pPr marL="457200" indent="-457200">
              <a:buFont typeface="+mj-lt"/>
              <a:buAutoNum type="arabicPeriod"/>
            </a:pPr>
            <a:r>
              <a:rPr lang="en-US" sz="2000"/>
              <a:t>Skull rinsed with chemicals to kill bacteria and remove rest of brain.</a:t>
            </a:r>
          </a:p>
          <a:p>
            <a:pPr marL="457200" indent="-457200">
              <a:buFont typeface="+mj-lt"/>
              <a:buAutoNum type="arabicPeriod"/>
            </a:pPr>
            <a:r>
              <a:rPr lang="en-US" sz="2000"/>
              <a:t>Flank incision</a:t>
            </a:r>
          </a:p>
          <a:p>
            <a:pPr marL="457200" indent="-457200">
              <a:buFont typeface="+mj-lt"/>
              <a:buAutoNum type="arabicPeriod"/>
            </a:pPr>
            <a:r>
              <a:rPr lang="en-US" sz="2000"/>
              <a:t>Removal of internal organs (optional preservation in jars)</a:t>
            </a:r>
          </a:p>
          <a:p>
            <a:pPr marL="457200" indent="-457200">
              <a:buFont typeface="+mj-lt"/>
              <a:buAutoNum type="arabicPeriod"/>
            </a:pPr>
            <a:r>
              <a:rPr lang="en-US" sz="2000"/>
              <a:t>Abdominal cavity rinsed and filled with herbs and spices</a:t>
            </a:r>
          </a:p>
          <a:p>
            <a:pPr marL="457200" indent="-457200">
              <a:buFont typeface="+mj-lt"/>
              <a:buAutoNum type="arabicPeriod"/>
            </a:pPr>
            <a:r>
              <a:rPr lang="en-US" sz="2000"/>
              <a:t>Body dehydrated in natron (naturally occurring salt) for 70 days</a:t>
            </a:r>
          </a:p>
          <a:p>
            <a:pPr marL="457200" indent="-457200">
              <a:buFont typeface="+mj-lt"/>
              <a:buAutoNum type="arabicPeriod"/>
            </a:pPr>
            <a:r>
              <a:rPr lang="en-US" sz="2000"/>
              <a:t>Washing and wrapping with bandages.</a:t>
            </a:r>
          </a:p>
          <a:p>
            <a:pPr marL="457200" indent="-457200">
              <a:buFont typeface="+mj-lt"/>
              <a:buAutoNum type="arabicPeriod"/>
            </a:pPr>
            <a:endParaRPr lang="en-US" sz="2000"/>
          </a:p>
          <a:p>
            <a:r>
              <a:rPr lang="en-US" sz="2000"/>
              <a:t>Herodotus</a:t>
            </a:r>
          </a:p>
        </p:txBody>
      </p:sp>
    </p:spTree>
    <p:extLst>
      <p:ext uri="{BB962C8B-B14F-4D97-AF65-F5344CB8AC3E}">
        <p14:creationId xmlns:p14="http://schemas.microsoft.com/office/powerpoint/2010/main" val="152033732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Egyptian conceptions</a:t>
            </a:r>
          </a:p>
          <a:p>
            <a:r>
              <a:rPr lang="en-US" sz="2400">
                <a:latin typeface="Cambria"/>
                <a:cs typeface="Cambria"/>
              </a:rPr>
              <a:t>Mummification</a:t>
            </a:r>
          </a:p>
        </p:txBody>
      </p:sp>
      <p:pic>
        <p:nvPicPr>
          <p:cNvPr id="2" name="Picture 1"/>
          <p:cNvPicPr>
            <a:picLocks noChangeAspect="1"/>
          </p:cNvPicPr>
          <p:nvPr/>
        </p:nvPicPr>
        <p:blipFill>
          <a:blip r:embed="rId4"/>
          <a:stretch>
            <a:fillRect/>
          </a:stretch>
        </p:blipFill>
        <p:spPr>
          <a:xfrm>
            <a:off x="1600200" y="1485900"/>
            <a:ext cx="5943600" cy="3886200"/>
          </a:xfrm>
          <a:prstGeom prst="rect">
            <a:avLst/>
          </a:prstGeom>
        </p:spPr>
      </p:pic>
    </p:spTree>
    <p:extLst>
      <p:ext uri="{BB962C8B-B14F-4D97-AF65-F5344CB8AC3E}">
        <p14:creationId xmlns:p14="http://schemas.microsoft.com/office/powerpoint/2010/main" val="402862915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Egyptian conceptions</a:t>
            </a:r>
          </a:p>
          <a:p>
            <a:r>
              <a:rPr lang="en-US" sz="2400">
                <a:latin typeface="Cambria"/>
                <a:cs typeface="Cambria"/>
              </a:rPr>
              <a:t>Mummification</a:t>
            </a:r>
          </a:p>
        </p:txBody>
      </p:sp>
      <p:pic>
        <p:nvPicPr>
          <p:cNvPr id="3" name="Picture 2"/>
          <p:cNvPicPr>
            <a:picLocks noChangeAspect="1"/>
          </p:cNvPicPr>
          <p:nvPr/>
        </p:nvPicPr>
        <p:blipFill>
          <a:blip r:embed="rId4"/>
          <a:stretch>
            <a:fillRect/>
          </a:stretch>
        </p:blipFill>
        <p:spPr>
          <a:xfrm>
            <a:off x="87593" y="876904"/>
            <a:ext cx="8852035" cy="5448593"/>
          </a:xfrm>
          <a:prstGeom prst="rect">
            <a:avLst/>
          </a:prstGeom>
        </p:spPr>
      </p:pic>
      <p:sp>
        <p:nvSpPr>
          <p:cNvPr id="4" name="Rectangle 3"/>
          <p:cNvSpPr/>
          <p:nvPr/>
        </p:nvSpPr>
        <p:spPr>
          <a:xfrm>
            <a:off x="102652" y="6261007"/>
            <a:ext cx="7738148" cy="584776"/>
          </a:xfrm>
          <a:prstGeom prst="rect">
            <a:avLst/>
          </a:prstGeom>
        </p:spPr>
        <p:txBody>
          <a:bodyPr wrap="square">
            <a:spAutoFit/>
          </a:bodyPr>
          <a:lstStyle/>
          <a:p>
            <a:r>
              <a:rPr lang="en-US" sz="1600"/>
              <a:t>Leek, F. Filce. "The problem of brain removal during embalming by the ancient Egyptians." The Journal of Egyptian Archaeology (1969): 112-116.</a:t>
            </a:r>
          </a:p>
        </p:txBody>
      </p:sp>
    </p:spTree>
    <p:extLst>
      <p:ext uri="{BB962C8B-B14F-4D97-AF65-F5344CB8AC3E}">
        <p14:creationId xmlns:p14="http://schemas.microsoft.com/office/powerpoint/2010/main" val="223928481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Egyptian conceptions</a:t>
            </a:r>
          </a:p>
          <a:p>
            <a:r>
              <a:rPr lang="en-US" sz="2400">
                <a:latin typeface="Cambria"/>
                <a:cs typeface="Cambria"/>
              </a:rPr>
              <a:t>Mummification</a:t>
            </a:r>
          </a:p>
        </p:txBody>
      </p:sp>
      <p:sp>
        <p:nvSpPr>
          <p:cNvPr id="2" name="TextBox 1"/>
          <p:cNvSpPr txBox="1"/>
          <p:nvPr/>
        </p:nvSpPr>
        <p:spPr>
          <a:xfrm>
            <a:off x="744964" y="1547521"/>
            <a:ext cx="7738148" cy="646331"/>
          </a:xfrm>
          <a:prstGeom prst="rect">
            <a:avLst/>
          </a:prstGeom>
          <a:noFill/>
        </p:spPr>
        <p:txBody>
          <a:bodyPr wrap="square" rtlCol="0">
            <a:spAutoFit/>
          </a:bodyPr>
          <a:lstStyle/>
          <a:p>
            <a:r>
              <a:rPr lang="en-US"/>
              <a:t>Removal and discarding of the brain does not seem to fit with its modern role as seat of the soul.</a:t>
            </a:r>
          </a:p>
        </p:txBody>
      </p:sp>
    </p:spTree>
    <p:extLst>
      <p:ext uri="{BB962C8B-B14F-4D97-AF65-F5344CB8AC3E}">
        <p14:creationId xmlns:p14="http://schemas.microsoft.com/office/powerpoint/2010/main" val="189637374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3200">
                <a:latin typeface="Cambria"/>
                <a:cs typeface="Cambria"/>
              </a:rPr>
              <a:t>Lecture 1</a:t>
            </a:r>
            <a:br>
              <a:rPr lang="en-US" sz="3200">
                <a:latin typeface="Cambria"/>
                <a:cs typeface="Cambria"/>
              </a:rPr>
            </a:br>
            <a:r>
              <a:rPr lang="en-US" sz="4000">
                <a:latin typeface="Cambria"/>
                <a:cs typeface="Cambria"/>
              </a:rPr>
              <a:t>Anatomical history</a:t>
            </a:r>
            <a:br>
              <a:rPr lang="en-US" sz="4000">
                <a:latin typeface="Cambria"/>
                <a:cs typeface="Cambria"/>
              </a:rPr>
            </a:br>
            <a:r>
              <a:rPr lang="en-US" sz="4000">
                <a:latin typeface="Cambria"/>
                <a:cs typeface="Cambria"/>
              </a:rPr>
              <a:t>of the brain</a:t>
            </a:r>
          </a:p>
        </p:txBody>
      </p:sp>
      <p:pic>
        <p:nvPicPr>
          <p:cNvPr id="3" name="Picture 2"/>
          <p:cNvPicPr>
            <a:picLocks noChangeAspect="1"/>
          </p:cNvPicPr>
          <p:nvPr/>
        </p:nvPicPr>
        <p:blipFill>
          <a:blip r:embed="rId2"/>
          <a:stretch>
            <a:fillRect/>
          </a:stretch>
        </p:blipFill>
        <p:spPr>
          <a:xfrm>
            <a:off x="4282062" y="6603511"/>
            <a:ext cx="673100" cy="266700"/>
          </a:xfrm>
          <a:prstGeom prst="rect">
            <a:avLst/>
          </a:prstGeom>
        </p:spPr>
      </p:pic>
    </p:spTree>
    <p:extLst>
      <p:ext uri="{BB962C8B-B14F-4D97-AF65-F5344CB8AC3E}">
        <p14:creationId xmlns:p14="http://schemas.microsoft.com/office/powerpoint/2010/main" val="298729472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Greek conceptions</a:t>
            </a:r>
          </a:p>
          <a:p>
            <a:r>
              <a:rPr lang="en-US" sz="2400">
                <a:latin typeface="Cambria"/>
                <a:cs typeface="Cambria"/>
              </a:rPr>
              <a:t>Plato</a:t>
            </a:r>
          </a:p>
        </p:txBody>
      </p:sp>
      <p:sp>
        <p:nvSpPr>
          <p:cNvPr id="3" name="TextBox 2"/>
          <p:cNvSpPr txBox="1"/>
          <p:nvPr/>
        </p:nvSpPr>
        <p:spPr>
          <a:xfrm>
            <a:off x="5656068" y="6102493"/>
            <a:ext cx="1519504" cy="646331"/>
          </a:xfrm>
          <a:prstGeom prst="rect">
            <a:avLst/>
          </a:prstGeom>
          <a:noFill/>
        </p:spPr>
        <p:txBody>
          <a:bodyPr wrap="none" rtlCol="0">
            <a:spAutoFit/>
          </a:bodyPr>
          <a:lstStyle/>
          <a:p>
            <a:pPr algn="ctr"/>
            <a:r>
              <a:rPr lang="en-US"/>
              <a:t>Plato</a:t>
            </a:r>
          </a:p>
          <a:p>
            <a:pPr algn="ctr"/>
            <a:r>
              <a:rPr lang="en-US"/>
              <a:t>428 – 348 BCE</a:t>
            </a:r>
          </a:p>
        </p:txBody>
      </p:sp>
      <p:pic>
        <p:nvPicPr>
          <p:cNvPr id="4" name="Picture 3"/>
          <p:cNvPicPr>
            <a:picLocks noChangeAspect="1"/>
          </p:cNvPicPr>
          <p:nvPr/>
        </p:nvPicPr>
        <p:blipFill>
          <a:blip r:embed="rId4"/>
          <a:stretch>
            <a:fillRect/>
          </a:stretch>
        </p:blipFill>
        <p:spPr>
          <a:xfrm>
            <a:off x="4726390" y="830997"/>
            <a:ext cx="3386667" cy="5080000"/>
          </a:xfrm>
          <a:prstGeom prst="rect">
            <a:avLst/>
          </a:prstGeom>
        </p:spPr>
      </p:pic>
    </p:spTree>
    <p:extLst>
      <p:ext uri="{BB962C8B-B14F-4D97-AF65-F5344CB8AC3E}">
        <p14:creationId xmlns:p14="http://schemas.microsoft.com/office/powerpoint/2010/main" val="265919709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Greek conceptions</a:t>
            </a:r>
          </a:p>
          <a:p>
            <a:r>
              <a:rPr lang="en-US" sz="2400">
                <a:latin typeface="Cambria"/>
                <a:cs typeface="Cambria"/>
              </a:rPr>
              <a:t>Plato</a:t>
            </a:r>
          </a:p>
        </p:txBody>
      </p:sp>
      <p:sp>
        <p:nvSpPr>
          <p:cNvPr id="5" name="TextBox 4"/>
          <p:cNvSpPr txBox="1"/>
          <p:nvPr/>
        </p:nvSpPr>
        <p:spPr>
          <a:xfrm>
            <a:off x="744964" y="1329765"/>
            <a:ext cx="7738148" cy="1477328"/>
          </a:xfrm>
          <a:prstGeom prst="rect">
            <a:avLst/>
          </a:prstGeom>
          <a:noFill/>
        </p:spPr>
        <p:txBody>
          <a:bodyPr wrap="square" rtlCol="0">
            <a:spAutoFit/>
          </a:bodyPr>
          <a:lstStyle/>
          <a:p>
            <a:r>
              <a:rPr lang="en-US"/>
              <a:t>His dialogue, the Timaeus, distingishes the soul into three parts:</a:t>
            </a:r>
          </a:p>
          <a:p>
            <a:endParaRPr lang="en-US"/>
          </a:p>
          <a:p>
            <a:r>
              <a:rPr lang="en-US"/>
              <a:t>the perceiving			localised to the brain</a:t>
            </a:r>
          </a:p>
          <a:p>
            <a:r>
              <a:rPr lang="en-US"/>
              <a:t>the courageous</a:t>
            </a:r>
          </a:p>
          <a:p>
            <a:r>
              <a:rPr lang="en-US"/>
              <a:t>the appetent</a:t>
            </a:r>
          </a:p>
        </p:txBody>
      </p:sp>
    </p:spTree>
    <p:extLst>
      <p:ext uri="{BB962C8B-B14F-4D97-AF65-F5344CB8AC3E}">
        <p14:creationId xmlns:p14="http://schemas.microsoft.com/office/powerpoint/2010/main" val="131944532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What is Psychology?</a:t>
            </a:r>
          </a:p>
          <a:p>
            <a:r>
              <a:rPr lang="en-US" sz="2400">
                <a:latin typeface="Cambria"/>
                <a:cs typeface="Cambria"/>
              </a:rPr>
              <a:t>The Study of the Soul</a:t>
            </a:r>
          </a:p>
        </p:txBody>
      </p:sp>
      <p:pic>
        <p:nvPicPr>
          <p:cNvPr id="2" name="Picture 1"/>
          <p:cNvPicPr>
            <a:picLocks noChangeAspect="1"/>
          </p:cNvPicPr>
          <p:nvPr/>
        </p:nvPicPr>
        <p:blipFill>
          <a:blip r:embed="rId4"/>
          <a:stretch>
            <a:fillRect/>
          </a:stretch>
        </p:blipFill>
        <p:spPr>
          <a:xfrm>
            <a:off x="4329902" y="365676"/>
            <a:ext cx="4153210" cy="5557973"/>
          </a:xfrm>
          <a:prstGeom prst="rect">
            <a:avLst/>
          </a:prstGeom>
        </p:spPr>
      </p:pic>
      <p:sp>
        <p:nvSpPr>
          <p:cNvPr id="3" name="TextBox 2"/>
          <p:cNvSpPr txBox="1"/>
          <p:nvPr/>
        </p:nvSpPr>
        <p:spPr>
          <a:xfrm>
            <a:off x="5656067" y="6102493"/>
            <a:ext cx="1519504" cy="646331"/>
          </a:xfrm>
          <a:prstGeom prst="rect">
            <a:avLst/>
          </a:prstGeom>
          <a:noFill/>
        </p:spPr>
        <p:txBody>
          <a:bodyPr wrap="none" rtlCol="0">
            <a:spAutoFit/>
          </a:bodyPr>
          <a:lstStyle/>
          <a:p>
            <a:pPr algn="ctr"/>
            <a:r>
              <a:rPr lang="en-US"/>
              <a:t>Aristotle</a:t>
            </a:r>
          </a:p>
          <a:p>
            <a:pPr algn="ctr"/>
            <a:r>
              <a:rPr lang="en-US"/>
              <a:t>384 – 322 BCE</a:t>
            </a:r>
          </a:p>
        </p:txBody>
      </p:sp>
    </p:spTree>
    <p:extLst>
      <p:ext uri="{BB962C8B-B14F-4D97-AF65-F5344CB8AC3E}">
        <p14:creationId xmlns:p14="http://schemas.microsoft.com/office/powerpoint/2010/main" val="265702219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Early conceptions</a:t>
            </a:r>
          </a:p>
          <a:p>
            <a:r>
              <a:rPr lang="en-US" sz="2400">
                <a:latin typeface="Cambria"/>
                <a:cs typeface="Cambria"/>
              </a:rPr>
              <a:t>Aristotle</a:t>
            </a:r>
          </a:p>
        </p:txBody>
      </p:sp>
      <p:pic>
        <p:nvPicPr>
          <p:cNvPr id="2" name="Picture 1"/>
          <p:cNvPicPr>
            <a:picLocks noChangeAspect="1"/>
          </p:cNvPicPr>
          <p:nvPr/>
        </p:nvPicPr>
        <p:blipFill>
          <a:blip r:embed="rId4"/>
          <a:stretch>
            <a:fillRect/>
          </a:stretch>
        </p:blipFill>
        <p:spPr>
          <a:xfrm>
            <a:off x="-845666" y="-365053"/>
            <a:ext cx="10058400" cy="7308057"/>
          </a:xfrm>
          <a:prstGeom prst="rect">
            <a:avLst/>
          </a:prstGeom>
        </p:spPr>
      </p:pic>
    </p:spTree>
    <p:extLst>
      <p:ext uri="{BB962C8B-B14F-4D97-AF65-F5344CB8AC3E}">
        <p14:creationId xmlns:p14="http://schemas.microsoft.com/office/powerpoint/2010/main" val="245047160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Early conceptions</a:t>
            </a:r>
          </a:p>
          <a:p>
            <a:r>
              <a:rPr lang="en-US" sz="2400">
                <a:latin typeface="Cambria"/>
                <a:cs typeface="Cambria"/>
              </a:rPr>
              <a:t>Aristotle</a:t>
            </a:r>
          </a:p>
        </p:txBody>
      </p:sp>
      <p:sp>
        <p:nvSpPr>
          <p:cNvPr id="4" name="TextBox 3"/>
          <p:cNvSpPr txBox="1"/>
          <p:nvPr/>
        </p:nvSpPr>
        <p:spPr>
          <a:xfrm>
            <a:off x="744964" y="1386929"/>
            <a:ext cx="7738148" cy="2308324"/>
          </a:xfrm>
          <a:prstGeom prst="rect">
            <a:avLst/>
          </a:prstGeom>
          <a:noFill/>
        </p:spPr>
        <p:txBody>
          <a:bodyPr wrap="square" rtlCol="0">
            <a:spAutoFit/>
          </a:bodyPr>
          <a:lstStyle/>
          <a:p>
            <a:r>
              <a:rPr lang="en-US"/>
              <a:t>A student of Plato (428 – 348 BC)</a:t>
            </a:r>
          </a:p>
          <a:p>
            <a:endParaRPr lang="en-US"/>
          </a:p>
          <a:p>
            <a:r>
              <a:rPr lang="en-US"/>
              <a:t>The founder of comparative anatomy</a:t>
            </a:r>
          </a:p>
          <a:p>
            <a:r>
              <a:rPr lang="en-US"/>
              <a:t>The first serious student of animal behaviour</a:t>
            </a:r>
          </a:p>
          <a:p>
            <a:endParaRPr lang="en-US"/>
          </a:p>
          <a:p>
            <a:r>
              <a:rPr lang="en-US"/>
              <a:t>Tutor to Alexander the Great</a:t>
            </a:r>
          </a:p>
          <a:p>
            <a:endParaRPr lang="en-US"/>
          </a:p>
          <a:p>
            <a:r>
              <a:rPr lang="en-US"/>
              <a:t>Widely seen as the first genuine scientist</a:t>
            </a:r>
          </a:p>
        </p:txBody>
      </p:sp>
    </p:spTree>
    <p:extLst>
      <p:ext uri="{BB962C8B-B14F-4D97-AF65-F5344CB8AC3E}">
        <p14:creationId xmlns:p14="http://schemas.microsoft.com/office/powerpoint/2010/main" val="265281304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Early conceptions</a:t>
            </a:r>
          </a:p>
          <a:p>
            <a:r>
              <a:rPr lang="en-US" sz="2400">
                <a:latin typeface="Cambria"/>
                <a:cs typeface="Cambria"/>
              </a:rPr>
              <a:t>Aristotle</a:t>
            </a:r>
          </a:p>
        </p:txBody>
      </p:sp>
      <p:sp>
        <p:nvSpPr>
          <p:cNvPr id="4" name="TextBox 3"/>
          <p:cNvSpPr txBox="1"/>
          <p:nvPr/>
        </p:nvSpPr>
        <p:spPr>
          <a:xfrm>
            <a:off x="744964" y="1386929"/>
            <a:ext cx="7738148" cy="2862323"/>
          </a:xfrm>
          <a:prstGeom prst="rect">
            <a:avLst/>
          </a:prstGeom>
          <a:noFill/>
        </p:spPr>
        <p:txBody>
          <a:bodyPr wrap="square" rtlCol="0">
            <a:spAutoFit/>
          </a:bodyPr>
          <a:lstStyle/>
          <a:p>
            <a:r>
              <a:rPr lang="en-US"/>
              <a:t>Science: the idea that “the universe is a complicated mechanism working according to fixed lawas that could be understood through human reason.” </a:t>
            </a:r>
          </a:p>
          <a:p>
            <a:r>
              <a:rPr lang="en-US"/>
              <a:t>[Gross, Aristotle on the Brain, The Neuroscientist, 1995]</a:t>
            </a:r>
          </a:p>
          <a:p>
            <a:endParaRPr lang="en-US"/>
          </a:p>
          <a:p>
            <a:r>
              <a:rPr lang="en-US"/>
              <a:t>Pre-socratic philosopher-scientists:</a:t>
            </a:r>
          </a:p>
          <a:p>
            <a:r>
              <a:rPr lang="en-US"/>
              <a:t>Thales</a:t>
            </a:r>
          </a:p>
          <a:p>
            <a:r>
              <a:rPr lang="en-US"/>
              <a:t>Anaximander</a:t>
            </a:r>
          </a:p>
          <a:p>
            <a:r>
              <a:rPr lang="en-US"/>
              <a:t>Anaximenes</a:t>
            </a:r>
          </a:p>
          <a:p>
            <a:endParaRPr lang="en-US"/>
          </a:p>
          <a:p>
            <a:r>
              <a:rPr lang="en-US"/>
              <a:t>in 6</a:t>
            </a:r>
            <a:r>
              <a:rPr lang="en-US" baseline="30000"/>
              <a:t>th</a:t>
            </a:r>
            <a:r>
              <a:rPr lang="en-US"/>
              <a:t>-century BC Miletus</a:t>
            </a:r>
          </a:p>
        </p:txBody>
      </p:sp>
    </p:spTree>
    <p:extLst>
      <p:ext uri="{BB962C8B-B14F-4D97-AF65-F5344CB8AC3E}">
        <p14:creationId xmlns:p14="http://schemas.microsoft.com/office/powerpoint/2010/main" val="176547765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Early conceptions</a:t>
            </a:r>
          </a:p>
          <a:p>
            <a:r>
              <a:rPr lang="en-US" sz="2400">
                <a:latin typeface="Cambria"/>
                <a:cs typeface="Cambria"/>
              </a:rPr>
              <a:t>Aristotle</a:t>
            </a:r>
          </a:p>
        </p:txBody>
      </p:sp>
      <p:sp>
        <p:nvSpPr>
          <p:cNvPr id="3" name="TextBox 2"/>
          <p:cNvSpPr txBox="1"/>
          <p:nvPr/>
        </p:nvSpPr>
        <p:spPr>
          <a:xfrm>
            <a:off x="744964" y="1314824"/>
            <a:ext cx="7532448" cy="2031325"/>
          </a:xfrm>
          <a:prstGeom prst="rect">
            <a:avLst/>
          </a:prstGeom>
          <a:noFill/>
        </p:spPr>
        <p:txBody>
          <a:bodyPr wrap="square" rtlCol="0">
            <a:spAutoFit/>
          </a:bodyPr>
          <a:lstStyle/>
          <a:p>
            <a:r>
              <a:rPr lang="en-US"/>
              <a:t>Observing that the brain did not react to touch or disturbance, and that it is cooler than the rest of the body, Aristotle inferred that its main function was cooling. He viewed the brain as a simple radiator.</a:t>
            </a:r>
          </a:p>
          <a:p>
            <a:endParaRPr lang="en-US"/>
          </a:p>
          <a:p>
            <a:r>
              <a:rPr lang="en-US"/>
              <a:t>Today, we know that in order to have a cooling effect, a radiator must be hotter than the rest of the body – but the Greeks were not so advanced in thermodynamics.</a:t>
            </a:r>
          </a:p>
        </p:txBody>
      </p:sp>
    </p:spTree>
    <p:extLst>
      <p:ext uri="{BB962C8B-B14F-4D97-AF65-F5344CB8AC3E}">
        <p14:creationId xmlns:p14="http://schemas.microsoft.com/office/powerpoint/2010/main" val="190608031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Early conceptions</a:t>
            </a:r>
          </a:p>
          <a:p>
            <a:r>
              <a:rPr lang="en-US" sz="2400">
                <a:latin typeface="Cambria"/>
                <a:cs typeface="Cambria"/>
              </a:rPr>
              <a:t>Alcmaeon</a:t>
            </a:r>
          </a:p>
        </p:txBody>
      </p:sp>
      <p:sp>
        <p:nvSpPr>
          <p:cNvPr id="3" name="TextBox 2"/>
          <p:cNvSpPr txBox="1"/>
          <p:nvPr/>
        </p:nvSpPr>
        <p:spPr>
          <a:xfrm>
            <a:off x="744964" y="1270000"/>
            <a:ext cx="7738148" cy="1754327"/>
          </a:xfrm>
          <a:prstGeom prst="rect">
            <a:avLst/>
          </a:prstGeom>
          <a:noFill/>
        </p:spPr>
        <p:txBody>
          <a:bodyPr wrap="square" rtlCol="0">
            <a:spAutoFit/>
          </a:bodyPr>
          <a:lstStyle/>
          <a:p>
            <a:r>
              <a:rPr lang="en-US"/>
              <a:t>Probably born around 510 BC</a:t>
            </a:r>
          </a:p>
          <a:p>
            <a:endParaRPr lang="en-US"/>
          </a:p>
          <a:p>
            <a:r>
              <a:rPr lang="en-US"/>
              <a:t>Early practitioner of dissection</a:t>
            </a:r>
          </a:p>
          <a:p>
            <a:r>
              <a:rPr lang="en-US"/>
              <a:t>Said to be the first to identify the Eustachian tubes</a:t>
            </a:r>
          </a:p>
          <a:p>
            <a:endParaRPr lang="en-US"/>
          </a:p>
          <a:p>
            <a:r>
              <a:rPr lang="en-US"/>
              <a:t>Suggested the idea that health is equilibrium between humours</a:t>
            </a:r>
          </a:p>
        </p:txBody>
      </p:sp>
    </p:spTree>
    <p:extLst>
      <p:ext uri="{BB962C8B-B14F-4D97-AF65-F5344CB8AC3E}">
        <p14:creationId xmlns:p14="http://schemas.microsoft.com/office/powerpoint/2010/main" val="216781281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Early conceptions</a:t>
            </a:r>
          </a:p>
          <a:p>
            <a:r>
              <a:rPr lang="en-US" sz="2400">
                <a:latin typeface="Cambria"/>
                <a:cs typeface="Cambria"/>
              </a:rPr>
              <a:t>Alcmaeon</a:t>
            </a:r>
          </a:p>
        </p:txBody>
      </p:sp>
      <p:sp>
        <p:nvSpPr>
          <p:cNvPr id="3" name="TextBox 2"/>
          <p:cNvSpPr txBox="1"/>
          <p:nvPr/>
        </p:nvSpPr>
        <p:spPr>
          <a:xfrm>
            <a:off x="744964" y="1270000"/>
            <a:ext cx="7738148" cy="4801315"/>
          </a:xfrm>
          <a:prstGeom prst="rect">
            <a:avLst/>
          </a:prstGeom>
          <a:noFill/>
        </p:spPr>
        <p:txBody>
          <a:bodyPr wrap="square" rtlCol="0">
            <a:spAutoFit/>
          </a:bodyPr>
          <a:lstStyle/>
          <a:p>
            <a:r>
              <a:rPr lang="en-US"/>
              <a:t>Dissected the optic nerves and claimed that they joined behind the eyes</a:t>
            </a:r>
          </a:p>
          <a:p>
            <a:endParaRPr lang="en-US"/>
          </a:p>
          <a:p>
            <a:r>
              <a:rPr lang="en-US"/>
              <a:t>Following experiences with phosphenes, proposed that the eyes contain fire, an idea which persisted well into modern times (only disproved in the middle of the 18</a:t>
            </a:r>
            <a:r>
              <a:rPr lang="en-US" baseline="30000"/>
              <a:t>th</a:t>
            </a:r>
            <a:r>
              <a:rPr lang="en-US"/>
              <a:t> century [1])</a:t>
            </a:r>
          </a:p>
          <a:p>
            <a:endParaRPr lang="en-US"/>
          </a:p>
          <a:p>
            <a:endParaRPr lang="en-US"/>
          </a:p>
          <a:p>
            <a:endParaRPr lang="en-US"/>
          </a:p>
          <a:p>
            <a:endParaRPr lang="en-US"/>
          </a:p>
          <a:p>
            <a:endParaRPr lang="en-US"/>
          </a:p>
          <a:p>
            <a:endParaRPr lang="en-US"/>
          </a:p>
          <a:p>
            <a:endParaRPr lang="en-US"/>
          </a:p>
          <a:p>
            <a:endParaRPr lang="en-US"/>
          </a:p>
          <a:p>
            <a:r>
              <a:rPr lang="en-US" sz="1600"/>
              <a:t>[1] Grüsser, Otto-Joachim, and Michael Hagner. "On the history of deformation phosphenes and the idea of internal light generated in the eye for the purpose of vision." </a:t>
            </a:r>
            <a:r>
              <a:rPr lang="en-US" sz="1600" i="1"/>
              <a:t>History of Ophthalmology</a:t>
            </a:r>
            <a:r>
              <a:rPr lang="en-US" sz="1600"/>
              <a:t>. Springer Netherlands, 1990. 57-85.</a:t>
            </a:r>
          </a:p>
          <a:p>
            <a:endParaRPr lang="en-US"/>
          </a:p>
        </p:txBody>
      </p:sp>
    </p:spTree>
    <p:extLst>
      <p:ext uri="{BB962C8B-B14F-4D97-AF65-F5344CB8AC3E}">
        <p14:creationId xmlns:p14="http://schemas.microsoft.com/office/powerpoint/2010/main" val="295390956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Early conceptions</a:t>
            </a:r>
          </a:p>
          <a:p>
            <a:r>
              <a:rPr lang="en-US" sz="2400">
                <a:latin typeface="Cambria"/>
                <a:cs typeface="Cambria"/>
              </a:rPr>
              <a:t>Democritus</a:t>
            </a:r>
          </a:p>
        </p:txBody>
      </p:sp>
      <p:sp>
        <p:nvSpPr>
          <p:cNvPr id="4" name="TextBox 3"/>
          <p:cNvSpPr txBox="1"/>
          <p:nvPr/>
        </p:nvSpPr>
        <p:spPr>
          <a:xfrm>
            <a:off x="744964" y="1386929"/>
            <a:ext cx="7738148" cy="1754327"/>
          </a:xfrm>
          <a:prstGeom prst="rect">
            <a:avLst/>
          </a:prstGeom>
          <a:noFill/>
        </p:spPr>
        <p:txBody>
          <a:bodyPr wrap="square" rtlCol="0">
            <a:spAutoFit/>
          </a:bodyPr>
          <a:lstStyle/>
          <a:p>
            <a:r>
              <a:rPr lang="en-US"/>
              <a:t>Everything is made of of atoms.</a:t>
            </a:r>
          </a:p>
          <a:p>
            <a:endParaRPr lang="en-US"/>
          </a:p>
          <a:p>
            <a:r>
              <a:rPr lang="en-US"/>
              <a:t>They come in three types:</a:t>
            </a:r>
          </a:p>
          <a:p>
            <a:r>
              <a:rPr lang="en-US"/>
              <a:t>	psyche (soul, mind)			lightest, most spherical, fastest-moving</a:t>
            </a:r>
          </a:p>
          <a:p>
            <a:r>
              <a:rPr lang="en-US"/>
              <a:t>	heart (emotion)			slightly cruder</a:t>
            </a:r>
          </a:p>
          <a:p>
            <a:r>
              <a:rPr lang="en-US"/>
              <a:t>	liver	(lust and appetite)		even more crude</a:t>
            </a:r>
          </a:p>
        </p:txBody>
      </p:sp>
    </p:spTree>
    <p:extLst>
      <p:ext uri="{BB962C8B-B14F-4D97-AF65-F5344CB8AC3E}">
        <p14:creationId xmlns:p14="http://schemas.microsoft.com/office/powerpoint/2010/main" val="250662658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What is Psychology?</a:t>
            </a:r>
          </a:p>
          <a:p>
            <a:r>
              <a:rPr lang="en-US" sz="2400">
                <a:latin typeface="Cambria"/>
                <a:cs typeface="Cambria"/>
              </a:rPr>
              <a:t>The Study of the Soul</a:t>
            </a:r>
          </a:p>
        </p:txBody>
      </p:sp>
      <p:sp>
        <p:nvSpPr>
          <p:cNvPr id="11" name="TextBox 10"/>
          <p:cNvSpPr txBox="1"/>
          <p:nvPr/>
        </p:nvSpPr>
        <p:spPr>
          <a:xfrm>
            <a:off x="134336" y="1025724"/>
            <a:ext cx="8805107" cy="2677656"/>
          </a:xfrm>
          <a:prstGeom prst="rect">
            <a:avLst/>
          </a:prstGeom>
          <a:noFill/>
        </p:spPr>
        <p:txBody>
          <a:bodyPr wrap="square" rtlCol="0">
            <a:spAutoFit/>
          </a:bodyPr>
          <a:lstStyle/>
          <a:p>
            <a:endParaRPr lang="en-US" sz="2800"/>
          </a:p>
          <a:p>
            <a:endParaRPr lang="en-US" sz="2800"/>
          </a:p>
          <a:p>
            <a:pPr algn="ctr"/>
            <a:r>
              <a:rPr lang="en-US" sz="2800"/>
              <a:t>“The brain, the masterpiece of creation, </a:t>
            </a:r>
          </a:p>
          <a:p>
            <a:pPr algn="ctr"/>
            <a:r>
              <a:rPr lang="en-US" sz="2800"/>
              <a:t>is almost unknown to us.”</a:t>
            </a:r>
          </a:p>
          <a:p>
            <a:pPr algn="ctr"/>
            <a:endParaRPr lang="en-US" sz="2800"/>
          </a:p>
          <a:p>
            <a:pPr algn="ctr"/>
            <a:r>
              <a:rPr lang="en-US" sz="2800"/>
              <a:t>-Nicolaus Steno, 1669</a:t>
            </a:r>
          </a:p>
        </p:txBody>
      </p:sp>
    </p:spTree>
    <p:extLst>
      <p:ext uri="{BB962C8B-B14F-4D97-AF65-F5344CB8AC3E}">
        <p14:creationId xmlns:p14="http://schemas.microsoft.com/office/powerpoint/2010/main" val="178899782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What is Psychology?</a:t>
            </a:r>
          </a:p>
          <a:p>
            <a:r>
              <a:rPr lang="en-US" sz="2400">
                <a:latin typeface="Cambria"/>
                <a:cs typeface="Cambria"/>
              </a:rPr>
              <a:t>The Study of the Soul</a:t>
            </a:r>
          </a:p>
        </p:txBody>
      </p:sp>
      <p:sp>
        <p:nvSpPr>
          <p:cNvPr id="3" name="TextBox 2"/>
          <p:cNvSpPr txBox="1"/>
          <p:nvPr/>
        </p:nvSpPr>
        <p:spPr>
          <a:xfrm>
            <a:off x="5390200" y="5883508"/>
            <a:ext cx="1467319" cy="646331"/>
          </a:xfrm>
          <a:prstGeom prst="rect">
            <a:avLst/>
          </a:prstGeom>
          <a:noFill/>
        </p:spPr>
        <p:txBody>
          <a:bodyPr wrap="none" rtlCol="0">
            <a:spAutoFit/>
          </a:bodyPr>
          <a:lstStyle/>
          <a:p>
            <a:pPr algn="ctr"/>
            <a:r>
              <a:rPr lang="en-US"/>
              <a:t>Empedocles</a:t>
            </a:r>
          </a:p>
          <a:p>
            <a:pPr algn="ctr"/>
            <a:r>
              <a:rPr lang="en-US"/>
              <a:t>490– 430 BCE</a:t>
            </a:r>
          </a:p>
        </p:txBody>
      </p:sp>
      <p:pic>
        <p:nvPicPr>
          <p:cNvPr id="4" name="Picture 3"/>
          <p:cNvPicPr>
            <a:picLocks noChangeAspect="1"/>
          </p:cNvPicPr>
          <p:nvPr/>
        </p:nvPicPr>
        <p:blipFill>
          <a:blip r:embed="rId4"/>
          <a:stretch>
            <a:fillRect/>
          </a:stretch>
        </p:blipFill>
        <p:spPr>
          <a:xfrm>
            <a:off x="3652378" y="1524000"/>
            <a:ext cx="5080000" cy="3810000"/>
          </a:xfrm>
          <a:prstGeom prst="rect">
            <a:avLst/>
          </a:prstGeom>
        </p:spPr>
      </p:pic>
      <p:pic>
        <p:nvPicPr>
          <p:cNvPr id="5" name="Picture 4"/>
          <p:cNvPicPr>
            <a:picLocks noChangeAspect="1"/>
          </p:cNvPicPr>
          <p:nvPr/>
        </p:nvPicPr>
        <p:blipFill>
          <a:blip r:embed="rId5"/>
          <a:stretch>
            <a:fillRect/>
          </a:stretch>
        </p:blipFill>
        <p:spPr>
          <a:xfrm>
            <a:off x="312426" y="1524000"/>
            <a:ext cx="2971800" cy="2908300"/>
          </a:xfrm>
          <a:prstGeom prst="rect">
            <a:avLst/>
          </a:prstGeom>
        </p:spPr>
      </p:pic>
      <p:sp>
        <p:nvSpPr>
          <p:cNvPr id="11" name="TextBox 10"/>
          <p:cNvSpPr txBox="1"/>
          <p:nvPr/>
        </p:nvSpPr>
        <p:spPr>
          <a:xfrm>
            <a:off x="1108663" y="4695026"/>
            <a:ext cx="1345703" cy="646331"/>
          </a:xfrm>
          <a:prstGeom prst="rect">
            <a:avLst/>
          </a:prstGeom>
          <a:noFill/>
        </p:spPr>
        <p:txBody>
          <a:bodyPr wrap="none" rtlCol="0">
            <a:spAutoFit/>
          </a:bodyPr>
          <a:lstStyle/>
          <a:p>
            <a:pPr algn="ctr"/>
            <a:r>
              <a:rPr lang="en-US"/>
              <a:t>Agrigentum,</a:t>
            </a:r>
          </a:p>
          <a:p>
            <a:pPr algn="ctr"/>
            <a:r>
              <a:rPr lang="en-US"/>
              <a:t>Sicily</a:t>
            </a:r>
          </a:p>
        </p:txBody>
      </p:sp>
    </p:spTree>
    <p:extLst>
      <p:ext uri="{BB962C8B-B14F-4D97-AF65-F5344CB8AC3E}">
        <p14:creationId xmlns:p14="http://schemas.microsoft.com/office/powerpoint/2010/main" val="331242177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Early conceptions</a:t>
            </a:r>
          </a:p>
          <a:p>
            <a:r>
              <a:rPr lang="en-US" sz="2400">
                <a:latin typeface="Cambria"/>
                <a:cs typeface="Cambria"/>
              </a:rPr>
              <a:t>Empedocles</a:t>
            </a:r>
          </a:p>
        </p:txBody>
      </p:sp>
      <p:sp>
        <p:nvSpPr>
          <p:cNvPr id="4" name="TextBox 3"/>
          <p:cNvSpPr txBox="1"/>
          <p:nvPr/>
        </p:nvSpPr>
        <p:spPr>
          <a:xfrm>
            <a:off x="744964" y="1386929"/>
            <a:ext cx="7738148" cy="1200329"/>
          </a:xfrm>
          <a:prstGeom prst="rect">
            <a:avLst/>
          </a:prstGeom>
          <a:noFill/>
        </p:spPr>
        <p:txBody>
          <a:bodyPr wrap="square" rtlCol="0">
            <a:spAutoFit/>
          </a:bodyPr>
          <a:lstStyle/>
          <a:p>
            <a:r>
              <a:rPr lang="en-US" b="1"/>
              <a:t>Blood is the medium of thought.</a:t>
            </a:r>
            <a:endParaRPr lang="en-US"/>
          </a:p>
          <a:p>
            <a:endParaRPr lang="en-US" b="1"/>
          </a:p>
          <a:p>
            <a:r>
              <a:rPr lang="en-US"/>
              <a:t>A person’s intelligence depends on the composition of their blood.</a:t>
            </a:r>
          </a:p>
          <a:p>
            <a:r>
              <a:rPr lang="en-US"/>
              <a:t>The heart is the central organ of intellect and emotion.</a:t>
            </a:r>
          </a:p>
        </p:txBody>
      </p:sp>
    </p:spTree>
    <p:extLst>
      <p:ext uri="{BB962C8B-B14F-4D97-AF65-F5344CB8AC3E}">
        <p14:creationId xmlns:p14="http://schemas.microsoft.com/office/powerpoint/2010/main" val="399673494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Early conceptions</a:t>
            </a:r>
          </a:p>
          <a:p>
            <a:r>
              <a:rPr lang="en-US" sz="2400">
                <a:latin typeface="Cambria"/>
                <a:cs typeface="Cambria"/>
              </a:rPr>
              <a:t>The heart as the seat of intelligence</a:t>
            </a:r>
          </a:p>
        </p:txBody>
      </p:sp>
      <p:sp>
        <p:nvSpPr>
          <p:cNvPr id="4" name="TextBox 3"/>
          <p:cNvSpPr txBox="1"/>
          <p:nvPr/>
        </p:nvSpPr>
        <p:spPr>
          <a:xfrm>
            <a:off x="744964" y="1386929"/>
            <a:ext cx="7738148" cy="4247317"/>
          </a:xfrm>
          <a:prstGeom prst="rect">
            <a:avLst/>
          </a:prstGeom>
          <a:noFill/>
        </p:spPr>
        <p:txBody>
          <a:bodyPr wrap="square" rtlCol="0">
            <a:spAutoFit/>
          </a:bodyPr>
          <a:lstStyle/>
          <a:p>
            <a:r>
              <a:rPr lang="en-US"/>
              <a:t>“I know you white men think with the brain. That accounts for your shortcomings. We red men think with the heart.”</a:t>
            </a:r>
          </a:p>
          <a:p>
            <a:endParaRPr lang="en-US"/>
          </a:p>
          <a:p>
            <a:r>
              <a:rPr lang="en-US"/>
              <a:t>-Native Pueblo chief, to C.G. Jung</a:t>
            </a:r>
          </a:p>
          <a:p>
            <a:endParaRPr lang="en-US"/>
          </a:p>
          <a:p>
            <a:endParaRPr lang="en-US"/>
          </a:p>
          <a:p>
            <a:r>
              <a:rPr lang="en-US"/>
              <a:t>This conception was shared among many early cultures:</a:t>
            </a:r>
          </a:p>
          <a:p>
            <a:r>
              <a:rPr lang="en-US"/>
              <a:t>	Chinese (the role of the brain did not enter Chinese thought until 1595)</a:t>
            </a:r>
          </a:p>
          <a:p>
            <a:r>
              <a:rPr lang="en-US"/>
              <a:t>	Egyptian</a:t>
            </a:r>
          </a:p>
          <a:p>
            <a:r>
              <a:rPr lang="en-US"/>
              <a:t>	Mesopotamian</a:t>
            </a:r>
          </a:p>
          <a:p>
            <a:r>
              <a:rPr lang="en-US"/>
              <a:t>	Babylonian</a:t>
            </a:r>
          </a:p>
          <a:p>
            <a:r>
              <a:rPr lang="en-US"/>
              <a:t>	Indian</a:t>
            </a:r>
          </a:p>
          <a:p>
            <a:endParaRPr lang="en-US"/>
          </a:p>
          <a:p>
            <a:r>
              <a:rPr lang="en-US"/>
              <a:t>And modern non-literate cultures</a:t>
            </a:r>
          </a:p>
          <a:p>
            <a:endParaRPr lang="en-US"/>
          </a:p>
        </p:txBody>
      </p:sp>
    </p:spTree>
    <p:extLst>
      <p:ext uri="{BB962C8B-B14F-4D97-AF65-F5344CB8AC3E}">
        <p14:creationId xmlns:p14="http://schemas.microsoft.com/office/powerpoint/2010/main" val="381097070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Greek conceptions</a:t>
            </a:r>
          </a:p>
          <a:p>
            <a:r>
              <a:rPr lang="en-US" sz="2400">
                <a:latin typeface="Cambria"/>
                <a:cs typeface="Cambria"/>
              </a:rPr>
              <a:t>Hippocratic school</a:t>
            </a:r>
          </a:p>
        </p:txBody>
      </p:sp>
      <p:sp>
        <p:nvSpPr>
          <p:cNvPr id="3" name="TextBox 2"/>
          <p:cNvSpPr txBox="1"/>
          <p:nvPr/>
        </p:nvSpPr>
        <p:spPr>
          <a:xfrm>
            <a:off x="5670666" y="6058696"/>
            <a:ext cx="1519504" cy="646331"/>
          </a:xfrm>
          <a:prstGeom prst="rect">
            <a:avLst/>
          </a:prstGeom>
          <a:noFill/>
        </p:spPr>
        <p:txBody>
          <a:bodyPr wrap="none" rtlCol="0">
            <a:spAutoFit/>
          </a:bodyPr>
          <a:lstStyle/>
          <a:p>
            <a:pPr algn="ctr"/>
            <a:r>
              <a:rPr lang="en-US"/>
              <a:t>Hippocrates</a:t>
            </a:r>
          </a:p>
          <a:p>
            <a:pPr algn="ctr"/>
            <a:r>
              <a:rPr lang="en-US"/>
              <a:t>460 – 370 BCE</a:t>
            </a:r>
          </a:p>
        </p:txBody>
      </p:sp>
      <p:pic>
        <p:nvPicPr>
          <p:cNvPr id="4" name="Picture 3"/>
          <p:cNvPicPr>
            <a:picLocks noChangeAspect="1"/>
          </p:cNvPicPr>
          <p:nvPr/>
        </p:nvPicPr>
        <p:blipFill>
          <a:blip r:embed="rId4"/>
          <a:stretch>
            <a:fillRect/>
          </a:stretch>
        </p:blipFill>
        <p:spPr>
          <a:xfrm>
            <a:off x="4552192" y="540171"/>
            <a:ext cx="3831117" cy="5631663"/>
          </a:xfrm>
          <a:prstGeom prst="rect">
            <a:avLst/>
          </a:prstGeom>
        </p:spPr>
      </p:pic>
      <p:sp>
        <p:nvSpPr>
          <p:cNvPr id="5" name="TextBox 4"/>
          <p:cNvSpPr txBox="1"/>
          <p:nvPr/>
        </p:nvSpPr>
        <p:spPr>
          <a:xfrm>
            <a:off x="744964" y="1868705"/>
            <a:ext cx="3662683" cy="3139321"/>
          </a:xfrm>
          <a:prstGeom prst="rect">
            <a:avLst/>
          </a:prstGeom>
          <a:noFill/>
        </p:spPr>
        <p:txBody>
          <a:bodyPr wrap="square" rtlCol="0">
            <a:spAutoFit/>
          </a:bodyPr>
          <a:lstStyle/>
          <a:p>
            <a:r>
              <a:rPr lang="en-US"/>
              <a:t>“The father of Western medicine.”</a:t>
            </a:r>
          </a:p>
          <a:p>
            <a:endParaRPr lang="en-US"/>
          </a:p>
          <a:p>
            <a:r>
              <a:rPr lang="en-US"/>
              <a:t>Founder of the Hippocratic School</a:t>
            </a:r>
          </a:p>
          <a:p>
            <a:endParaRPr lang="en-US"/>
          </a:p>
          <a:p>
            <a:r>
              <a:rPr lang="en-US"/>
              <a:t>(it is not precisely clear which of the Hippocratic writings are his own, and which his pupils’)</a:t>
            </a:r>
          </a:p>
          <a:p>
            <a:endParaRPr lang="en-US"/>
          </a:p>
          <a:p>
            <a:r>
              <a:rPr lang="en-US"/>
              <a:t>Gave his name to the Hippocratic Oath – but did not invent or back it</a:t>
            </a:r>
          </a:p>
          <a:p>
            <a:r>
              <a:rPr lang="en-US"/>
              <a:t>(later neo-Pythagorean sect)</a:t>
            </a:r>
          </a:p>
        </p:txBody>
      </p:sp>
    </p:spTree>
    <p:extLst>
      <p:ext uri="{BB962C8B-B14F-4D97-AF65-F5344CB8AC3E}">
        <p14:creationId xmlns:p14="http://schemas.microsoft.com/office/powerpoint/2010/main" val="66823798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Greek conceptions</a:t>
            </a:r>
          </a:p>
          <a:p>
            <a:r>
              <a:rPr lang="en-US" sz="2400">
                <a:latin typeface="Cambria"/>
                <a:cs typeface="Cambria"/>
              </a:rPr>
              <a:t>Hippocrates</a:t>
            </a:r>
          </a:p>
        </p:txBody>
      </p:sp>
      <p:sp>
        <p:nvSpPr>
          <p:cNvPr id="4" name="TextBox 3"/>
          <p:cNvSpPr txBox="1"/>
          <p:nvPr/>
        </p:nvSpPr>
        <p:spPr>
          <a:xfrm>
            <a:off x="744964" y="1088109"/>
            <a:ext cx="7738148" cy="5632312"/>
          </a:xfrm>
          <a:prstGeom prst="rect">
            <a:avLst/>
          </a:prstGeom>
          <a:noFill/>
        </p:spPr>
        <p:txBody>
          <a:bodyPr wrap="square" rtlCol="0">
            <a:spAutoFit/>
          </a:bodyPr>
          <a:lstStyle/>
          <a:p>
            <a:r>
              <a:rPr lang="en-US"/>
              <a:t>The Hippocratic school, unlike Alcmaeon’s Croton school, did not practice dissection. They concentrated less on anatomy and more on function. </a:t>
            </a:r>
          </a:p>
          <a:p>
            <a:endParaRPr lang="en-US"/>
          </a:p>
          <a:p>
            <a:r>
              <a:rPr lang="en-US"/>
              <a:t>However, they did finally recognise the importance of the brain:</a:t>
            </a:r>
          </a:p>
          <a:p>
            <a:endParaRPr lang="en-US"/>
          </a:p>
          <a:p>
            <a:r>
              <a:rPr lang="en-US"/>
              <a:t>“It ought to be generally known that the source of our pleasure, merriment, laughter, and amusement, as of our grief, pain, anxiety and tears, is none other than the brain. </a:t>
            </a:r>
          </a:p>
          <a:p>
            <a:endParaRPr lang="en-US"/>
          </a:p>
          <a:p>
            <a:r>
              <a:rPr lang="en-US"/>
              <a:t>It is specifically the organ which enables us to think, see, and hear, and to distinguish, the ugly and the beautiful, the bad and the good, the pleasant and unpleasant... </a:t>
            </a:r>
          </a:p>
          <a:p>
            <a:endParaRPr lang="en-US"/>
          </a:p>
          <a:p>
            <a:r>
              <a:rPr lang="en-US"/>
              <a:t>It is the brain too which is the seat of madness and delirium, of the fears and frights which assail us, often by night, but sometimes even by day; it is there where lies the cause of insomnia and sleep-walking, of thoughts that will not come, forgotten duties, and eccentricities.”</a:t>
            </a:r>
          </a:p>
          <a:p>
            <a:endParaRPr lang="en-US"/>
          </a:p>
          <a:p>
            <a:r>
              <a:rPr lang="en-US"/>
              <a:t>[Hippocrates, On the Sacred Disease]</a:t>
            </a:r>
          </a:p>
          <a:p>
            <a:endParaRPr lang="en-US"/>
          </a:p>
        </p:txBody>
      </p:sp>
    </p:spTree>
    <p:extLst>
      <p:ext uri="{BB962C8B-B14F-4D97-AF65-F5344CB8AC3E}">
        <p14:creationId xmlns:p14="http://schemas.microsoft.com/office/powerpoint/2010/main" val="420662247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Greek conceptions</a:t>
            </a:r>
          </a:p>
          <a:p>
            <a:r>
              <a:rPr lang="en-US" sz="2400">
                <a:latin typeface="Cambria"/>
                <a:cs typeface="Cambria"/>
              </a:rPr>
              <a:t>Hippocrates</a:t>
            </a:r>
          </a:p>
        </p:txBody>
      </p:sp>
      <p:sp>
        <p:nvSpPr>
          <p:cNvPr id="4" name="TextBox 3"/>
          <p:cNvSpPr txBox="1"/>
          <p:nvPr/>
        </p:nvSpPr>
        <p:spPr>
          <a:xfrm>
            <a:off x="744964" y="1088109"/>
            <a:ext cx="7738148" cy="1200329"/>
          </a:xfrm>
          <a:prstGeom prst="rect">
            <a:avLst/>
          </a:prstGeom>
          <a:noFill/>
        </p:spPr>
        <p:txBody>
          <a:bodyPr wrap="square" rtlCol="0">
            <a:spAutoFit/>
          </a:bodyPr>
          <a:lstStyle/>
          <a:p>
            <a:r>
              <a:rPr lang="en-US"/>
              <a:t>In fact, he fully rejected the role of the heart (as well as the diaphragm):</a:t>
            </a:r>
          </a:p>
          <a:p>
            <a:endParaRPr lang="en-US"/>
          </a:p>
          <a:p>
            <a:r>
              <a:rPr lang="en-US"/>
              <a:t>“Neither of these organs takes any part in mental operations, which are completely undertaken by the brain.”</a:t>
            </a:r>
          </a:p>
        </p:txBody>
      </p:sp>
    </p:spTree>
    <p:extLst>
      <p:ext uri="{BB962C8B-B14F-4D97-AF65-F5344CB8AC3E}">
        <p14:creationId xmlns:p14="http://schemas.microsoft.com/office/powerpoint/2010/main" val="263262307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Roman conceptions</a:t>
            </a:r>
          </a:p>
          <a:p>
            <a:r>
              <a:rPr lang="en-US" sz="2400">
                <a:latin typeface="Cambria"/>
                <a:cs typeface="Cambria"/>
              </a:rPr>
              <a:t>Galen</a:t>
            </a:r>
          </a:p>
        </p:txBody>
      </p:sp>
      <p:pic>
        <p:nvPicPr>
          <p:cNvPr id="2" name="Picture 1"/>
          <p:cNvPicPr>
            <a:picLocks noChangeAspect="1"/>
          </p:cNvPicPr>
          <p:nvPr/>
        </p:nvPicPr>
        <p:blipFill>
          <a:blip r:embed="rId4"/>
          <a:stretch>
            <a:fillRect/>
          </a:stretch>
        </p:blipFill>
        <p:spPr>
          <a:xfrm>
            <a:off x="4632538" y="478117"/>
            <a:ext cx="3850574" cy="4721412"/>
          </a:xfrm>
          <a:prstGeom prst="rect">
            <a:avLst/>
          </a:prstGeom>
        </p:spPr>
      </p:pic>
      <p:sp>
        <p:nvSpPr>
          <p:cNvPr id="3" name="TextBox 2"/>
          <p:cNvSpPr txBox="1"/>
          <p:nvPr/>
        </p:nvSpPr>
        <p:spPr>
          <a:xfrm>
            <a:off x="4632538" y="5602941"/>
            <a:ext cx="3850574" cy="923330"/>
          </a:xfrm>
          <a:prstGeom prst="rect">
            <a:avLst/>
          </a:prstGeom>
          <a:noFill/>
        </p:spPr>
        <p:txBody>
          <a:bodyPr wrap="square" rtlCol="0">
            <a:spAutoFit/>
          </a:bodyPr>
          <a:lstStyle/>
          <a:p>
            <a:pPr algn="ctr"/>
            <a:r>
              <a:rPr lang="en-US"/>
              <a:t>Galen</a:t>
            </a:r>
          </a:p>
          <a:p>
            <a:pPr algn="ctr"/>
            <a:r>
              <a:rPr lang="en-US"/>
              <a:t>Aelius Galenus</a:t>
            </a:r>
          </a:p>
          <a:p>
            <a:pPr algn="ctr"/>
            <a:r>
              <a:rPr lang="en-US"/>
              <a:t>130 – 200 AD</a:t>
            </a:r>
          </a:p>
        </p:txBody>
      </p:sp>
    </p:spTree>
    <p:extLst>
      <p:ext uri="{BB962C8B-B14F-4D97-AF65-F5344CB8AC3E}">
        <p14:creationId xmlns:p14="http://schemas.microsoft.com/office/powerpoint/2010/main" val="181222399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Roman conceptions</a:t>
            </a:r>
          </a:p>
          <a:p>
            <a:r>
              <a:rPr lang="en-US" sz="2400">
                <a:latin typeface="Cambria"/>
                <a:cs typeface="Cambria"/>
              </a:rPr>
              <a:t>Galen’s ventricular theory</a:t>
            </a:r>
          </a:p>
        </p:txBody>
      </p:sp>
      <p:sp>
        <p:nvSpPr>
          <p:cNvPr id="4" name="TextBox 3"/>
          <p:cNvSpPr txBox="1"/>
          <p:nvPr/>
        </p:nvSpPr>
        <p:spPr>
          <a:xfrm>
            <a:off x="744964" y="1255059"/>
            <a:ext cx="2332918" cy="646331"/>
          </a:xfrm>
          <a:prstGeom prst="rect">
            <a:avLst/>
          </a:prstGeom>
          <a:noFill/>
        </p:spPr>
        <p:txBody>
          <a:bodyPr wrap="square" rtlCol="0">
            <a:spAutoFit/>
          </a:bodyPr>
          <a:lstStyle/>
          <a:p>
            <a:r>
              <a:rPr lang="en-US"/>
              <a:t>The brain’s ventricles are the site of intellect.</a:t>
            </a:r>
          </a:p>
        </p:txBody>
      </p:sp>
    </p:spTree>
    <p:extLst>
      <p:ext uri="{BB962C8B-B14F-4D97-AF65-F5344CB8AC3E}">
        <p14:creationId xmlns:p14="http://schemas.microsoft.com/office/powerpoint/2010/main" val="305567865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2212" y="0"/>
            <a:ext cx="685800" cy="787400"/>
          </a:xfrm>
          <a:prstGeom prst="rect">
            <a:avLst/>
          </a:prstGeom>
        </p:spPr>
      </p:pic>
      <p:pic>
        <p:nvPicPr>
          <p:cNvPr id="9" name="Picture 8"/>
          <p:cNvPicPr>
            <a:picLocks noChangeAspect="1"/>
          </p:cNvPicPr>
          <p:nvPr/>
        </p:nvPicPr>
        <p:blipFill>
          <a:blip r:embed="rId5"/>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Roman conceptions</a:t>
            </a:r>
          </a:p>
          <a:p>
            <a:r>
              <a:rPr lang="en-US" sz="2400">
                <a:latin typeface="Cambria"/>
                <a:cs typeface="Cambria"/>
              </a:rPr>
              <a:t>Galen’s ventricular theory</a:t>
            </a:r>
          </a:p>
        </p:txBody>
      </p:sp>
      <p:pic>
        <p:nvPicPr>
          <p:cNvPr id="6" name="Human_Ventricular_system_colored_and_animated.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70516" y="830997"/>
            <a:ext cx="5827059" cy="5827059"/>
          </a:xfrm>
          <a:prstGeom prst="rect">
            <a:avLst/>
          </a:prstGeom>
        </p:spPr>
      </p:pic>
    </p:spTree>
    <p:extLst>
      <p:ext uri="{BB962C8B-B14F-4D97-AF65-F5344CB8AC3E}">
        <p14:creationId xmlns:p14="http://schemas.microsoft.com/office/powerpoint/2010/main" val="9640529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2212" y="0"/>
            <a:ext cx="685800" cy="787400"/>
          </a:xfrm>
          <a:prstGeom prst="rect">
            <a:avLst/>
          </a:prstGeom>
        </p:spPr>
      </p:pic>
      <p:pic>
        <p:nvPicPr>
          <p:cNvPr id="9" name="Picture 8"/>
          <p:cNvPicPr>
            <a:picLocks noChangeAspect="1"/>
          </p:cNvPicPr>
          <p:nvPr/>
        </p:nvPicPr>
        <p:blipFill>
          <a:blip r:embed="rId5"/>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Roman conceptions</a:t>
            </a:r>
          </a:p>
          <a:p>
            <a:r>
              <a:rPr lang="en-US" sz="2400">
                <a:latin typeface="Cambria"/>
                <a:cs typeface="Cambria"/>
              </a:rPr>
              <a:t>Galen’s ventricular theory</a:t>
            </a:r>
          </a:p>
        </p:txBody>
      </p:sp>
      <p:pic>
        <p:nvPicPr>
          <p:cNvPr id="2" name="200px-Hirnventrikel_mittelgroß.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13093" y="1353387"/>
            <a:ext cx="4557351" cy="4557351"/>
          </a:xfrm>
          <a:prstGeom prst="rect">
            <a:avLst/>
          </a:prstGeom>
        </p:spPr>
      </p:pic>
    </p:spTree>
    <p:extLst>
      <p:ext uri="{BB962C8B-B14F-4D97-AF65-F5344CB8AC3E}">
        <p14:creationId xmlns:p14="http://schemas.microsoft.com/office/powerpoint/2010/main" val="13125878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What is Psychology?</a:t>
            </a:r>
          </a:p>
          <a:p>
            <a:r>
              <a:rPr lang="en-US" sz="2400">
                <a:latin typeface="Cambria"/>
                <a:cs typeface="Cambria"/>
              </a:rPr>
              <a:t>The Study of the Soul</a:t>
            </a:r>
          </a:p>
        </p:txBody>
      </p:sp>
      <p:sp>
        <p:nvSpPr>
          <p:cNvPr id="11" name="TextBox 10"/>
          <p:cNvSpPr txBox="1"/>
          <p:nvPr/>
        </p:nvSpPr>
        <p:spPr>
          <a:xfrm>
            <a:off x="134336" y="1025724"/>
            <a:ext cx="8805107" cy="3108544"/>
          </a:xfrm>
          <a:prstGeom prst="rect">
            <a:avLst/>
          </a:prstGeom>
          <a:noFill/>
        </p:spPr>
        <p:txBody>
          <a:bodyPr wrap="square" rtlCol="0">
            <a:spAutoFit/>
          </a:bodyPr>
          <a:lstStyle/>
          <a:p>
            <a:endParaRPr lang="en-US" sz="2800"/>
          </a:p>
          <a:p>
            <a:endParaRPr lang="en-US" sz="2800"/>
          </a:p>
          <a:p>
            <a:pPr algn="ctr"/>
            <a:r>
              <a:rPr lang="en-US" sz="2800"/>
              <a:t>“The study of the human brain and its disease remains one of the greatest scientific and philosophical challenges ever undertaken.”</a:t>
            </a:r>
          </a:p>
          <a:p>
            <a:pPr algn="ctr"/>
            <a:endParaRPr lang="en-US" sz="2800"/>
          </a:p>
          <a:p>
            <a:pPr algn="ctr"/>
            <a:r>
              <a:rPr lang="en-US" sz="2800"/>
              <a:t>-Floyd E. Bloom, 2007</a:t>
            </a:r>
          </a:p>
        </p:txBody>
      </p:sp>
    </p:spTree>
    <p:extLst>
      <p:ext uri="{BB962C8B-B14F-4D97-AF65-F5344CB8AC3E}">
        <p14:creationId xmlns:p14="http://schemas.microsoft.com/office/powerpoint/2010/main" val="64484299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Roman conceptions</a:t>
            </a:r>
          </a:p>
          <a:p>
            <a:r>
              <a:rPr lang="en-US" sz="2400">
                <a:latin typeface="Cambria"/>
                <a:cs typeface="Cambria"/>
              </a:rPr>
              <a:t>Galen’s ventricular theory</a:t>
            </a:r>
          </a:p>
        </p:txBody>
      </p:sp>
      <p:sp>
        <p:nvSpPr>
          <p:cNvPr id="3" name="TextBox 2"/>
          <p:cNvSpPr txBox="1"/>
          <p:nvPr/>
        </p:nvSpPr>
        <p:spPr>
          <a:xfrm>
            <a:off x="744964" y="1459925"/>
            <a:ext cx="7738148" cy="1200329"/>
          </a:xfrm>
          <a:prstGeom prst="rect">
            <a:avLst/>
          </a:prstGeom>
          <a:noFill/>
        </p:spPr>
        <p:txBody>
          <a:bodyPr wrap="square" rtlCol="0">
            <a:spAutoFit/>
          </a:bodyPr>
          <a:lstStyle/>
          <a:p>
            <a:r>
              <a:rPr lang="en-US"/>
              <a:t>In reality, the ventricles produce and store CSF (cerebrospinal fluid).</a:t>
            </a:r>
          </a:p>
          <a:p>
            <a:endParaRPr lang="en-US"/>
          </a:p>
          <a:p>
            <a:r>
              <a:rPr lang="en-US"/>
              <a:t>CSF is the same density as the brain, allowing it to float and not rest on its ventral surface, which could cause nerve damage.</a:t>
            </a:r>
          </a:p>
        </p:txBody>
      </p:sp>
    </p:spTree>
    <p:extLst>
      <p:ext uri="{BB962C8B-B14F-4D97-AF65-F5344CB8AC3E}">
        <p14:creationId xmlns:p14="http://schemas.microsoft.com/office/powerpoint/2010/main" val="419854249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Roman conceptions</a:t>
            </a:r>
          </a:p>
          <a:p>
            <a:r>
              <a:rPr lang="en-US" sz="2400">
                <a:latin typeface="Cambria"/>
                <a:cs typeface="Cambria"/>
              </a:rPr>
              <a:t>Ventricular system</a:t>
            </a:r>
          </a:p>
        </p:txBody>
      </p:sp>
      <p:sp>
        <p:nvSpPr>
          <p:cNvPr id="4" name="TextBox 3"/>
          <p:cNvSpPr txBox="1"/>
          <p:nvPr/>
        </p:nvSpPr>
        <p:spPr>
          <a:xfrm>
            <a:off x="744964" y="1255059"/>
            <a:ext cx="8219742" cy="2308324"/>
          </a:xfrm>
          <a:prstGeom prst="rect">
            <a:avLst/>
          </a:prstGeom>
          <a:noFill/>
        </p:spPr>
        <p:txBody>
          <a:bodyPr wrap="square" rtlCol="0">
            <a:spAutoFit/>
          </a:bodyPr>
          <a:lstStyle/>
          <a:p>
            <a:r>
              <a:rPr lang="en-US"/>
              <a:t>Ventricle = cavity</a:t>
            </a:r>
          </a:p>
          <a:p>
            <a:endParaRPr lang="en-US"/>
          </a:p>
          <a:p>
            <a:r>
              <a:rPr lang="en-US"/>
              <a:t>Found all over the body, in varying sizes.</a:t>
            </a:r>
          </a:p>
          <a:p>
            <a:endParaRPr lang="en-US"/>
          </a:p>
          <a:p>
            <a:r>
              <a:rPr lang="en-US"/>
              <a:t>The brain has four main examples:</a:t>
            </a:r>
          </a:p>
          <a:p>
            <a:r>
              <a:rPr lang="en-US"/>
              <a:t>	left and right lateral ventricles</a:t>
            </a:r>
          </a:p>
          <a:p>
            <a:r>
              <a:rPr lang="en-US"/>
              <a:t>	third ventricle</a:t>
            </a:r>
          </a:p>
          <a:p>
            <a:r>
              <a:rPr lang="en-US"/>
              <a:t>	fourth ventricle</a:t>
            </a:r>
          </a:p>
        </p:txBody>
      </p:sp>
    </p:spTree>
    <p:extLst>
      <p:ext uri="{BB962C8B-B14F-4D97-AF65-F5344CB8AC3E}">
        <p14:creationId xmlns:p14="http://schemas.microsoft.com/office/powerpoint/2010/main" val="272018823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Roman conceptions</a:t>
            </a:r>
          </a:p>
          <a:p>
            <a:r>
              <a:rPr lang="en-US" sz="2400">
                <a:latin typeface="Cambria"/>
                <a:cs typeface="Cambria"/>
              </a:rPr>
              <a:t>Ventricular system</a:t>
            </a:r>
          </a:p>
        </p:txBody>
      </p:sp>
      <p:pic>
        <p:nvPicPr>
          <p:cNvPr id="2" name="Picture 1"/>
          <p:cNvPicPr>
            <a:picLocks noChangeAspect="1"/>
          </p:cNvPicPr>
          <p:nvPr/>
        </p:nvPicPr>
        <p:blipFill>
          <a:blip r:embed="rId4"/>
          <a:stretch>
            <a:fillRect/>
          </a:stretch>
        </p:blipFill>
        <p:spPr>
          <a:xfrm>
            <a:off x="0" y="1231900"/>
            <a:ext cx="9144000" cy="4384477"/>
          </a:xfrm>
          <a:prstGeom prst="rect">
            <a:avLst/>
          </a:prstGeom>
        </p:spPr>
      </p:pic>
    </p:spTree>
    <p:extLst>
      <p:ext uri="{BB962C8B-B14F-4D97-AF65-F5344CB8AC3E}">
        <p14:creationId xmlns:p14="http://schemas.microsoft.com/office/powerpoint/2010/main" val="136236018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Roman conceptions</a:t>
            </a:r>
          </a:p>
          <a:p>
            <a:r>
              <a:rPr lang="en-US" sz="2400">
                <a:latin typeface="Cambria"/>
                <a:cs typeface="Cambria"/>
              </a:rPr>
              <a:t>Ventricular system</a:t>
            </a:r>
          </a:p>
        </p:txBody>
      </p:sp>
      <p:pic>
        <p:nvPicPr>
          <p:cNvPr id="3" name="Picture 2"/>
          <p:cNvPicPr>
            <a:picLocks noChangeAspect="1"/>
          </p:cNvPicPr>
          <p:nvPr/>
        </p:nvPicPr>
        <p:blipFill>
          <a:blip r:embed="rId4"/>
          <a:stretch>
            <a:fillRect/>
          </a:stretch>
        </p:blipFill>
        <p:spPr>
          <a:xfrm>
            <a:off x="0" y="877789"/>
            <a:ext cx="9144000" cy="5947172"/>
          </a:xfrm>
          <a:prstGeom prst="rect">
            <a:avLst/>
          </a:prstGeom>
        </p:spPr>
      </p:pic>
    </p:spTree>
    <p:extLst>
      <p:ext uri="{BB962C8B-B14F-4D97-AF65-F5344CB8AC3E}">
        <p14:creationId xmlns:p14="http://schemas.microsoft.com/office/powerpoint/2010/main" val="341141432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Roman conceptions</a:t>
            </a:r>
          </a:p>
          <a:p>
            <a:r>
              <a:rPr lang="en-US" sz="2400">
                <a:latin typeface="Cambria"/>
                <a:cs typeface="Cambria"/>
              </a:rPr>
              <a:t>Ventricular theory</a:t>
            </a:r>
          </a:p>
        </p:txBody>
      </p:sp>
      <p:sp>
        <p:nvSpPr>
          <p:cNvPr id="2" name="TextBox 1"/>
          <p:cNvSpPr txBox="1"/>
          <p:nvPr/>
        </p:nvSpPr>
        <p:spPr>
          <a:xfrm>
            <a:off x="744964" y="1434353"/>
            <a:ext cx="7622095" cy="3693319"/>
          </a:xfrm>
          <a:prstGeom prst="rect">
            <a:avLst/>
          </a:prstGeom>
          <a:noFill/>
        </p:spPr>
        <p:txBody>
          <a:bodyPr wrap="square" rtlCol="0">
            <a:spAutoFit/>
          </a:bodyPr>
          <a:lstStyle/>
          <a:p>
            <a:r>
              <a:rPr lang="en-US"/>
              <a:t>The heart’s ventricles are central to its purpose of propelling blood, hydraulically, around the body, where it enables metabolism.</a:t>
            </a:r>
          </a:p>
          <a:p>
            <a:endParaRPr lang="en-US"/>
          </a:p>
          <a:p>
            <a:r>
              <a:rPr lang="en-US"/>
              <a:t>This led Galen to think that the brain’s ventricles were central to its purpose of hydraulically propelling a substance, the </a:t>
            </a:r>
            <a:r>
              <a:rPr lang="en-US" i="1"/>
              <a:t>psychic pneuma</a:t>
            </a:r>
            <a:r>
              <a:rPr lang="en-US"/>
              <a:t>, which similarly enabled thought.</a:t>
            </a:r>
          </a:p>
          <a:p>
            <a:endParaRPr lang="en-US"/>
          </a:p>
          <a:p>
            <a:r>
              <a:rPr lang="en-US"/>
              <a:t>For Galen, the ventricles were the only important parts of the brain. The white and grey matter was undifferentiated. Neither were the spinal cord and nerves.</a:t>
            </a:r>
          </a:p>
          <a:p>
            <a:endParaRPr lang="en-US"/>
          </a:p>
          <a:p>
            <a:r>
              <a:rPr lang="en-US"/>
              <a:t>His vocabulary:</a:t>
            </a:r>
          </a:p>
          <a:p>
            <a:r>
              <a:rPr lang="en-US"/>
              <a:t>	</a:t>
            </a:r>
            <a:r>
              <a:rPr lang="en-US" i="1"/>
              <a:t>encephalon</a:t>
            </a:r>
            <a:r>
              <a:rPr lang="en-US"/>
              <a:t>		equivalent to our cerebrum</a:t>
            </a:r>
          </a:p>
          <a:p>
            <a:r>
              <a:rPr lang="en-US"/>
              <a:t>	</a:t>
            </a:r>
            <a:r>
              <a:rPr lang="en-US" i="1"/>
              <a:t>parencephalis</a:t>
            </a:r>
            <a:r>
              <a:rPr lang="en-US"/>
              <a:t>		our cerebellum</a:t>
            </a:r>
          </a:p>
        </p:txBody>
      </p:sp>
    </p:spTree>
    <p:extLst>
      <p:ext uri="{BB962C8B-B14F-4D97-AF65-F5344CB8AC3E}">
        <p14:creationId xmlns:p14="http://schemas.microsoft.com/office/powerpoint/2010/main" val="280357414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Roman conceptions</a:t>
            </a:r>
          </a:p>
          <a:p>
            <a:r>
              <a:rPr lang="en-US" sz="2400">
                <a:latin typeface="Cambria"/>
                <a:cs typeface="Cambria"/>
              </a:rPr>
              <a:t>Ventricular theory</a:t>
            </a:r>
          </a:p>
        </p:txBody>
      </p:sp>
      <p:pic>
        <p:nvPicPr>
          <p:cNvPr id="3" name="Picture 2"/>
          <p:cNvPicPr>
            <a:picLocks noChangeAspect="1"/>
          </p:cNvPicPr>
          <p:nvPr/>
        </p:nvPicPr>
        <p:blipFill>
          <a:blip r:embed="rId4"/>
          <a:stretch>
            <a:fillRect/>
          </a:stretch>
        </p:blipFill>
        <p:spPr>
          <a:xfrm>
            <a:off x="2349500" y="1790700"/>
            <a:ext cx="4445000" cy="3263900"/>
          </a:xfrm>
          <a:prstGeom prst="rect">
            <a:avLst/>
          </a:prstGeom>
        </p:spPr>
      </p:pic>
    </p:spTree>
    <p:extLst>
      <p:ext uri="{BB962C8B-B14F-4D97-AF65-F5344CB8AC3E}">
        <p14:creationId xmlns:p14="http://schemas.microsoft.com/office/powerpoint/2010/main" val="76245833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300-500 AD</a:t>
            </a:r>
          </a:p>
          <a:p>
            <a:r>
              <a:rPr lang="en-US" sz="2400">
                <a:latin typeface="Cambria"/>
                <a:cs typeface="Cambria"/>
              </a:rPr>
              <a:t>The Early Church Fathers</a:t>
            </a:r>
          </a:p>
        </p:txBody>
      </p:sp>
      <p:sp>
        <p:nvSpPr>
          <p:cNvPr id="4" name="TextBox 3"/>
          <p:cNvSpPr txBox="1"/>
          <p:nvPr/>
        </p:nvSpPr>
        <p:spPr>
          <a:xfrm>
            <a:off x="744964" y="1386929"/>
            <a:ext cx="1882727" cy="1477328"/>
          </a:xfrm>
          <a:prstGeom prst="rect">
            <a:avLst/>
          </a:prstGeom>
          <a:noFill/>
        </p:spPr>
        <p:txBody>
          <a:bodyPr wrap="square" rtlCol="0">
            <a:spAutoFit/>
          </a:bodyPr>
          <a:lstStyle/>
          <a:p>
            <a:r>
              <a:rPr lang="en-US"/>
              <a:t>Christian theologians, bishops and ecumenical officials.</a:t>
            </a:r>
          </a:p>
        </p:txBody>
      </p:sp>
      <p:pic>
        <p:nvPicPr>
          <p:cNvPr id="2" name="Picture 1"/>
          <p:cNvPicPr>
            <a:picLocks noChangeAspect="1"/>
          </p:cNvPicPr>
          <p:nvPr/>
        </p:nvPicPr>
        <p:blipFill>
          <a:blip r:embed="rId4"/>
          <a:stretch>
            <a:fillRect/>
          </a:stretch>
        </p:blipFill>
        <p:spPr>
          <a:xfrm>
            <a:off x="2769212" y="1232966"/>
            <a:ext cx="6350000" cy="5372100"/>
          </a:xfrm>
          <a:prstGeom prst="rect">
            <a:avLst/>
          </a:prstGeom>
        </p:spPr>
      </p:pic>
    </p:spTree>
    <p:extLst>
      <p:ext uri="{BB962C8B-B14F-4D97-AF65-F5344CB8AC3E}">
        <p14:creationId xmlns:p14="http://schemas.microsoft.com/office/powerpoint/2010/main" val="312278372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300-500 AD</a:t>
            </a:r>
          </a:p>
          <a:p>
            <a:r>
              <a:rPr lang="en-US" sz="2400">
                <a:latin typeface="Cambria"/>
                <a:cs typeface="Cambria"/>
              </a:rPr>
              <a:t>The Early Church Fathers</a:t>
            </a:r>
          </a:p>
        </p:txBody>
      </p:sp>
      <p:sp>
        <p:nvSpPr>
          <p:cNvPr id="4" name="TextBox 3"/>
          <p:cNvSpPr txBox="1"/>
          <p:nvPr/>
        </p:nvSpPr>
        <p:spPr>
          <a:xfrm>
            <a:off x="744964" y="1386929"/>
            <a:ext cx="7738148" cy="2585323"/>
          </a:xfrm>
          <a:prstGeom prst="rect">
            <a:avLst/>
          </a:prstGeom>
          <a:noFill/>
        </p:spPr>
        <p:txBody>
          <a:bodyPr wrap="square" rtlCol="0">
            <a:spAutoFit/>
          </a:bodyPr>
          <a:lstStyle/>
          <a:p>
            <a:r>
              <a:rPr lang="en-US"/>
              <a:t>1328: manuscript by Jehan Yperman, Flemish surgeon</a:t>
            </a:r>
          </a:p>
          <a:p>
            <a:endParaRPr lang="en-US"/>
          </a:p>
          <a:p>
            <a:r>
              <a:rPr lang="en-US"/>
              <a:t>the brain is divided into</a:t>
            </a:r>
          </a:p>
          <a:p>
            <a:endParaRPr lang="en-US"/>
          </a:p>
          <a:p>
            <a:r>
              <a:rPr lang="en-US"/>
              <a:t>pia mater</a:t>
            </a:r>
          </a:p>
          <a:p>
            <a:r>
              <a:rPr lang="en-US"/>
              <a:t>dura mater</a:t>
            </a:r>
          </a:p>
          <a:p>
            <a:r>
              <a:rPr lang="en-US"/>
              <a:t>cranium</a:t>
            </a:r>
          </a:p>
          <a:p>
            <a:endParaRPr lang="en-US"/>
          </a:p>
          <a:p>
            <a:endParaRPr lang="en-US"/>
          </a:p>
        </p:txBody>
      </p:sp>
      <p:pic>
        <p:nvPicPr>
          <p:cNvPr id="5" name="Picture 4"/>
          <p:cNvPicPr>
            <a:picLocks noChangeAspect="1"/>
          </p:cNvPicPr>
          <p:nvPr/>
        </p:nvPicPr>
        <p:blipFill>
          <a:blip r:embed="rId4"/>
          <a:stretch>
            <a:fillRect/>
          </a:stretch>
        </p:blipFill>
        <p:spPr>
          <a:xfrm>
            <a:off x="3193522" y="2633544"/>
            <a:ext cx="6045200" cy="3797300"/>
          </a:xfrm>
          <a:prstGeom prst="rect">
            <a:avLst/>
          </a:prstGeom>
        </p:spPr>
      </p:pic>
    </p:spTree>
    <p:extLst>
      <p:ext uri="{BB962C8B-B14F-4D97-AF65-F5344CB8AC3E}">
        <p14:creationId xmlns:p14="http://schemas.microsoft.com/office/powerpoint/2010/main" val="150650233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300-500 AD</a:t>
            </a:r>
          </a:p>
        </p:txBody>
      </p:sp>
      <p:sp>
        <p:nvSpPr>
          <p:cNvPr id="4" name="TextBox 3"/>
          <p:cNvSpPr txBox="1"/>
          <p:nvPr/>
        </p:nvSpPr>
        <p:spPr>
          <a:xfrm>
            <a:off x="744964" y="1386929"/>
            <a:ext cx="7738148" cy="2585323"/>
          </a:xfrm>
          <a:prstGeom prst="rect">
            <a:avLst/>
          </a:prstGeom>
          <a:noFill/>
        </p:spPr>
        <p:txBody>
          <a:bodyPr wrap="square" rtlCol="0">
            <a:spAutoFit/>
          </a:bodyPr>
          <a:lstStyle/>
          <a:p>
            <a:r>
              <a:rPr lang="en-US" b="1"/>
              <a:t>Cell doctrine</a:t>
            </a:r>
            <a:r>
              <a:rPr lang="en-US"/>
              <a:t>: a series of cells or chambers in the brain, each responsible for a separate function, and connected in sequence.</a:t>
            </a:r>
            <a:endParaRPr lang="en-US" b="1"/>
          </a:p>
          <a:p>
            <a:endParaRPr lang="en-US"/>
          </a:p>
          <a:p>
            <a:endParaRPr lang="en-US"/>
          </a:p>
          <a:p>
            <a:r>
              <a:rPr lang="en-US"/>
              <a:t>Functional localisation:</a:t>
            </a:r>
          </a:p>
          <a:p>
            <a:endParaRPr lang="en-US"/>
          </a:p>
          <a:p>
            <a:r>
              <a:rPr lang="en-US"/>
              <a:t>front		visual, gustatory and olfactory discrimination</a:t>
            </a:r>
          </a:p>
          <a:p>
            <a:r>
              <a:rPr lang="en-US"/>
              <a:t>middle		intelligence and hearing (idea formation)</a:t>
            </a:r>
          </a:p>
          <a:p>
            <a:r>
              <a:rPr lang="en-US"/>
              <a:t>posterior		memory</a:t>
            </a:r>
          </a:p>
        </p:txBody>
      </p:sp>
    </p:spTree>
    <p:extLst>
      <p:ext uri="{BB962C8B-B14F-4D97-AF65-F5344CB8AC3E}">
        <p14:creationId xmlns:p14="http://schemas.microsoft.com/office/powerpoint/2010/main" val="140430039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300-500 AD</a:t>
            </a:r>
          </a:p>
        </p:txBody>
      </p:sp>
      <p:pic>
        <p:nvPicPr>
          <p:cNvPr id="2" name="Picture 1"/>
          <p:cNvPicPr>
            <a:picLocks noChangeAspect="1"/>
          </p:cNvPicPr>
          <p:nvPr/>
        </p:nvPicPr>
        <p:blipFill>
          <a:blip r:embed="rId4"/>
          <a:stretch>
            <a:fillRect/>
          </a:stretch>
        </p:blipFill>
        <p:spPr>
          <a:xfrm>
            <a:off x="3786915" y="830996"/>
            <a:ext cx="4522144" cy="5912703"/>
          </a:xfrm>
          <a:prstGeom prst="rect">
            <a:avLst/>
          </a:prstGeom>
        </p:spPr>
      </p:pic>
      <p:sp>
        <p:nvSpPr>
          <p:cNvPr id="3" name="TextBox 2"/>
          <p:cNvSpPr txBox="1"/>
          <p:nvPr/>
        </p:nvSpPr>
        <p:spPr>
          <a:xfrm>
            <a:off x="744964" y="2715461"/>
            <a:ext cx="2514405" cy="646331"/>
          </a:xfrm>
          <a:prstGeom prst="rect">
            <a:avLst/>
          </a:prstGeom>
          <a:noFill/>
        </p:spPr>
        <p:txBody>
          <a:bodyPr wrap="none" rtlCol="0">
            <a:spAutoFit/>
          </a:bodyPr>
          <a:lstStyle/>
          <a:p>
            <a:r>
              <a:rPr lang="en-US"/>
              <a:t>Hieronymus Brunschwig,</a:t>
            </a:r>
          </a:p>
          <a:p>
            <a:r>
              <a:rPr lang="en-US"/>
              <a:t>1525</a:t>
            </a:r>
          </a:p>
        </p:txBody>
      </p:sp>
    </p:spTree>
    <p:extLst>
      <p:ext uri="{BB962C8B-B14F-4D97-AF65-F5344CB8AC3E}">
        <p14:creationId xmlns:p14="http://schemas.microsoft.com/office/powerpoint/2010/main" val="329430071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What is Psychology?</a:t>
            </a:r>
          </a:p>
          <a:p>
            <a:r>
              <a:rPr lang="en-US" sz="2400">
                <a:latin typeface="Cambria"/>
                <a:cs typeface="Cambria"/>
              </a:rPr>
              <a:t>The Study of the Soul</a:t>
            </a:r>
          </a:p>
        </p:txBody>
      </p:sp>
      <p:sp>
        <p:nvSpPr>
          <p:cNvPr id="11" name="TextBox 10"/>
          <p:cNvSpPr txBox="1"/>
          <p:nvPr/>
        </p:nvSpPr>
        <p:spPr>
          <a:xfrm>
            <a:off x="134336" y="1025724"/>
            <a:ext cx="8805107" cy="3539431"/>
          </a:xfrm>
          <a:prstGeom prst="rect">
            <a:avLst/>
          </a:prstGeom>
          <a:noFill/>
        </p:spPr>
        <p:txBody>
          <a:bodyPr wrap="square" rtlCol="0">
            <a:spAutoFit/>
          </a:bodyPr>
          <a:lstStyle/>
          <a:p>
            <a:endParaRPr lang="en-US" sz="2800"/>
          </a:p>
          <a:p>
            <a:endParaRPr lang="en-US" sz="2800"/>
          </a:p>
          <a:p>
            <a:pPr algn="ctr"/>
            <a:r>
              <a:rPr lang="en-US" sz="2800"/>
              <a:t>“The brain is truly wonderful and complex, seamlessly and apparently effortlessly able to attend to multiple tasks at the same time. However, the human brain, via religion or science, art or technology, has yet to figure itself out.”</a:t>
            </a:r>
          </a:p>
          <a:p>
            <a:pPr algn="ctr"/>
            <a:endParaRPr lang="en-US" sz="2800"/>
          </a:p>
          <a:p>
            <a:pPr algn="ctr"/>
            <a:r>
              <a:rPr lang="en-US" sz="2800"/>
              <a:t>-John S. Allen, 2009</a:t>
            </a:r>
          </a:p>
        </p:txBody>
      </p:sp>
    </p:spTree>
    <p:extLst>
      <p:ext uri="{BB962C8B-B14F-4D97-AF65-F5344CB8AC3E}">
        <p14:creationId xmlns:p14="http://schemas.microsoft.com/office/powerpoint/2010/main" val="136902643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300-500 AD</a:t>
            </a:r>
            <a:endParaRPr lang="en-US" sz="2400">
              <a:latin typeface="Cambria"/>
              <a:cs typeface="Cambria"/>
            </a:endParaRPr>
          </a:p>
        </p:txBody>
      </p:sp>
      <p:sp>
        <p:nvSpPr>
          <p:cNvPr id="3" name="TextBox 2"/>
          <p:cNvSpPr txBox="1"/>
          <p:nvPr/>
        </p:nvSpPr>
        <p:spPr>
          <a:xfrm>
            <a:off x="744964" y="1206402"/>
            <a:ext cx="8055389" cy="646331"/>
          </a:xfrm>
          <a:prstGeom prst="rect">
            <a:avLst/>
          </a:prstGeom>
          <a:noFill/>
        </p:spPr>
        <p:txBody>
          <a:bodyPr wrap="square" rtlCol="0">
            <a:spAutoFit/>
          </a:bodyPr>
          <a:lstStyle/>
          <a:p>
            <a:r>
              <a:rPr lang="en-US"/>
              <a:t>At this stage we distinguish hardly any of the brain’s internal structures, apart from the covering layers and the ventricles.</a:t>
            </a:r>
          </a:p>
        </p:txBody>
      </p:sp>
    </p:spTree>
    <p:extLst>
      <p:ext uri="{BB962C8B-B14F-4D97-AF65-F5344CB8AC3E}">
        <p14:creationId xmlns:p14="http://schemas.microsoft.com/office/powerpoint/2010/main" val="38754877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11</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p:txBody>
      </p:sp>
      <p:pic>
        <p:nvPicPr>
          <p:cNvPr id="2" name="Picture 1"/>
          <p:cNvPicPr>
            <a:picLocks noChangeAspect="1"/>
          </p:cNvPicPr>
          <p:nvPr/>
        </p:nvPicPr>
        <p:blipFill>
          <a:blip r:embed="rId4"/>
          <a:stretch>
            <a:fillRect/>
          </a:stretch>
        </p:blipFill>
        <p:spPr>
          <a:xfrm>
            <a:off x="2832099" y="184689"/>
            <a:ext cx="5740983" cy="6348605"/>
          </a:xfrm>
          <a:prstGeom prst="rect">
            <a:avLst/>
          </a:prstGeom>
        </p:spPr>
      </p:pic>
      <p:sp>
        <p:nvSpPr>
          <p:cNvPr id="4" name="TextBox 3"/>
          <p:cNvSpPr txBox="1"/>
          <p:nvPr/>
        </p:nvSpPr>
        <p:spPr>
          <a:xfrm>
            <a:off x="233573" y="1270135"/>
            <a:ext cx="2598526" cy="3693319"/>
          </a:xfrm>
          <a:prstGeom prst="rect">
            <a:avLst/>
          </a:prstGeom>
          <a:noFill/>
        </p:spPr>
        <p:txBody>
          <a:bodyPr wrap="square" rtlCol="0">
            <a:spAutoFit/>
          </a:bodyPr>
          <a:lstStyle/>
          <a:p>
            <a:r>
              <a:rPr lang="en-US"/>
              <a:t>1328</a:t>
            </a:r>
          </a:p>
          <a:p>
            <a:endParaRPr lang="en-US"/>
          </a:p>
          <a:p>
            <a:r>
              <a:rPr lang="en-US"/>
              <a:t>Nucleus:</a:t>
            </a:r>
          </a:p>
          <a:p>
            <a:r>
              <a:rPr lang="en-US"/>
              <a:t>Front part</a:t>
            </a:r>
          </a:p>
          <a:p>
            <a:r>
              <a:rPr lang="en-US"/>
              <a:t>Middle part</a:t>
            </a:r>
          </a:p>
          <a:p>
            <a:r>
              <a:rPr lang="en-US"/>
              <a:t>Third part</a:t>
            </a:r>
          </a:p>
          <a:p>
            <a:endParaRPr lang="en-US"/>
          </a:p>
          <a:p>
            <a:r>
              <a:rPr lang="en-US"/>
              <a:t>Surrounded by</a:t>
            </a:r>
          </a:p>
          <a:p>
            <a:r>
              <a:rPr lang="en-US"/>
              <a:t>Pia mater</a:t>
            </a:r>
          </a:p>
          <a:p>
            <a:r>
              <a:rPr lang="en-US"/>
              <a:t>Dura mater</a:t>
            </a:r>
          </a:p>
          <a:p>
            <a:r>
              <a:rPr lang="en-US"/>
              <a:t>Cranium</a:t>
            </a:r>
          </a:p>
          <a:p>
            <a:endParaRPr lang="en-US"/>
          </a:p>
          <a:p>
            <a:r>
              <a:rPr lang="en-US"/>
              <a:t> </a:t>
            </a:r>
          </a:p>
        </p:txBody>
      </p:sp>
    </p:spTree>
    <p:extLst>
      <p:ext uri="{BB962C8B-B14F-4D97-AF65-F5344CB8AC3E}">
        <p14:creationId xmlns:p14="http://schemas.microsoft.com/office/powerpoint/2010/main" val="38186204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15</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p:txBody>
      </p:sp>
      <p:sp>
        <p:nvSpPr>
          <p:cNvPr id="4" name="TextBox 3"/>
          <p:cNvSpPr txBox="1"/>
          <p:nvPr/>
        </p:nvSpPr>
        <p:spPr>
          <a:xfrm>
            <a:off x="233573" y="1270135"/>
            <a:ext cx="2598526" cy="2862323"/>
          </a:xfrm>
          <a:prstGeom prst="rect">
            <a:avLst/>
          </a:prstGeom>
          <a:noFill/>
        </p:spPr>
        <p:txBody>
          <a:bodyPr wrap="square" rtlCol="0">
            <a:spAutoFit/>
          </a:bodyPr>
          <a:lstStyle/>
          <a:p>
            <a:r>
              <a:rPr lang="en-US"/>
              <a:t>c. 1490</a:t>
            </a:r>
          </a:p>
          <a:p>
            <a:endParaRPr lang="en-US"/>
          </a:p>
          <a:p>
            <a:r>
              <a:rPr lang="en-US"/>
              <a:t>We see the ventricles with standard functions</a:t>
            </a:r>
          </a:p>
          <a:p>
            <a:endParaRPr lang="en-US"/>
          </a:p>
          <a:p>
            <a:r>
              <a:rPr lang="en-US"/>
              <a:t>Imaginatio</a:t>
            </a:r>
          </a:p>
          <a:p>
            <a:r>
              <a:rPr lang="en-US"/>
              <a:t>Extimatio</a:t>
            </a:r>
          </a:p>
          <a:p>
            <a:r>
              <a:rPr lang="en-US"/>
              <a:t>Memorativa</a:t>
            </a:r>
          </a:p>
          <a:p>
            <a:endParaRPr lang="en-US"/>
          </a:p>
          <a:p>
            <a:r>
              <a:rPr lang="en-US"/>
              <a:t> </a:t>
            </a:r>
          </a:p>
        </p:txBody>
      </p:sp>
      <p:pic>
        <p:nvPicPr>
          <p:cNvPr id="5" name="Picture 4"/>
          <p:cNvPicPr>
            <a:picLocks noChangeAspect="1"/>
          </p:cNvPicPr>
          <p:nvPr/>
        </p:nvPicPr>
        <p:blipFill>
          <a:blip r:embed="rId4"/>
          <a:stretch>
            <a:fillRect/>
          </a:stretch>
        </p:blipFill>
        <p:spPr>
          <a:xfrm>
            <a:off x="3197020" y="29482"/>
            <a:ext cx="4598460" cy="6786437"/>
          </a:xfrm>
          <a:prstGeom prst="rect">
            <a:avLst/>
          </a:prstGeom>
        </p:spPr>
      </p:pic>
    </p:spTree>
    <p:extLst>
      <p:ext uri="{BB962C8B-B14F-4D97-AF65-F5344CB8AC3E}">
        <p14:creationId xmlns:p14="http://schemas.microsoft.com/office/powerpoint/2010/main" val="217737250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16</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p:txBody>
      </p:sp>
      <p:sp>
        <p:nvSpPr>
          <p:cNvPr id="4" name="TextBox 3"/>
          <p:cNvSpPr txBox="1"/>
          <p:nvPr/>
        </p:nvSpPr>
        <p:spPr>
          <a:xfrm>
            <a:off x="233573" y="1270135"/>
            <a:ext cx="2598526" cy="2862323"/>
          </a:xfrm>
          <a:prstGeom prst="rect">
            <a:avLst/>
          </a:prstGeom>
          <a:noFill/>
        </p:spPr>
        <p:txBody>
          <a:bodyPr wrap="square" rtlCol="0">
            <a:spAutoFit/>
          </a:bodyPr>
          <a:lstStyle/>
          <a:p>
            <a:r>
              <a:rPr lang="en-US"/>
              <a:t>1560 or before</a:t>
            </a:r>
          </a:p>
          <a:p>
            <a:endParaRPr lang="en-US"/>
          </a:p>
          <a:p>
            <a:r>
              <a:rPr lang="en-US"/>
              <a:t>Schematic due to religious restrictions</a:t>
            </a:r>
          </a:p>
          <a:p>
            <a:endParaRPr lang="en-US"/>
          </a:p>
          <a:p>
            <a:r>
              <a:rPr lang="en-US"/>
              <a:t>We see the optic chiasm and four ventricles</a:t>
            </a:r>
          </a:p>
          <a:p>
            <a:endParaRPr lang="en-US"/>
          </a:p>
          <a:p>
            <a:endParaRPr lang="en-US"/>
          </a:p>
          <a:p>
            <a:r>
              <a:rPr lang="en-US"/>
              <a:t> </a:t>
            </a:r>
          </a:p>
        </p:txBody>
      </p:sp>
      <p:pic>
        <p:nvPicPr>
          <p:cNvPr id="2" name="Picture 1"/>
          <p:cNvPicPr>
            <a:picLocks noChangeAspect="1"/>
          </p:cNvPicPr>
          <p:nvPr/>
        </p:nvPicPr>
        <p:blipFill>
          <a:blip r:embed="rId4"/>
          <a:stretch>
            <a:fillRect/>
          </a:stretch>
        </p:blipFill>
        <p:spPr>
          <a:xfrm>
            <a:off x="3313841" y="110845"/>
            <a:ext cx="4861197" cy="6556561"/>
          </a:xfrm>
          <a:prstGeom prst="rect">
            <a:avLst/>
          </a:prstGeom>
        </p:spPr>
      </p:pic>
    </p:spTree>
    <p:extLst>
      <p:ext uri="{BB962C8B-B14F-4D97-AF65-F5344CB8AC3E}">
        <p14:creationId xmlns:p14="http://schemas.microsoft.com/office/powerpoint/2010/main" val="420373629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16</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p:txBody>
      </p:sp>
      <p:sp>
        <p:nvSpPr>
          <p:cNvPr id="4" name="TextBox 3"/>
          <p:cNvSpPr txBox="1"/>
          <p:nvPr/>
        </p:nvSpPr>
        <p:spPr>
          <a:xfrm>
            <a:off x="233573" y="1270135"/>
            <a:ext cx="2598526" cy="4247317"/>
          </a:xfrm>
          <a:prstGeom prst="rect">
            <a:avLst/>
          </a:prstGeom>
          <a:noFill/>
        </p:spPr>
        <p:txBody>
          <a:bodyPr wrap="square" rtlCol="0">
            <a:spAutoFit/>
          </a:bodyPr>
          <a:lstStyle/>
          <a:p>
            <a:r>
              <a:rPr lang="en-US"/>
              <a:t>1522: Berengario da Carpi</a:t>
            </a:r>
          </a:p>
          <a:p>
            <a:endParaRPr lang="en-US"/>
          </a:p>
          <a:p>
            <a:r>
              <a:rPr lang="en-US"/>
              <a:t>Perceptual anatomy still rare, in fact he justifies it</a:t>
            </a:r>
          </a:p>
          <a:p>
            <a:endParaRPr lang="en-US"/>
          </a:p>
          <a:p>
            <a:r>
              <a:rPr lang="en-US"/>
              <a:t>Vermis: choroid plexus, network of CSF-producing vessels</a:t>
            </a:r>
          </a:p>
          <a:p>
            <a:endParaRPr lang="en-US"/>
          </a:p>
          <a:p>
            <a:r>
              <a:rPr lang="en-US"/>
              <a:t>We see anatomical terms coming into use</a:t>
            </a:r>
          </a:p>
          <a:p>
            <a:endParaRPr lang="en-US"/>
          </a:p>
          <a:p>
            <a:endParaRPr lang="en-US"/>
          </a:p>
          <a:p>
            <a:endParaRPr lang="en-US"/>
          </a:p>
          <a:p>
            <a:r>
              <a:rPr lang="en-US"/>
              <a:t> </a:t>
            </a:r>
          </a:p>
        </p:txBody>
      </p:sp>
      <p:pic>
        <p:nvPicPr>
          <p:cNvPr id="3" name="Picture 2"/>
          <p:cNvPicPr>
            <a:picLocks noChangeAspect="1"/>
          </p:cNvPicPr>
          <p:nvPr/>
        </p:nvPicPr>
        <p:blipFill>
          <a:blip r:embed="rId4"/>
          <a:stretch>
            <a:fillRect/>
          </a:stretch>
        </p:blipFill>
        <p:spPr>
          <a:xfrm>
            <a:off x="3926937" y="-25649"/>
            <a:ext cx="4160511" cy="6956644"/>
          </a:xfrm>
          <a:prstGeom prst="rect">
            <a:avLst/>
          </a:prstGeom>
        </p:spPr>
      </p:pic>
    </p:spTree>
    <p:extLst>
      <p:ext uri="{BB962C8B-B14F-4D97-AF65-F5344CB8AC3E}">
        <p14:creationId xmlns:p14="http://schemas.microsoft.com/office/powerpoint/2010/main" val="72417287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211280" y="410120"/>
            <a:ext cx="7007412" cy="6480209"/>
          </a:xfrm>
          <a:prstGeom prst="rect">
            <a:avLst/>
          </a:prstGeom>
        </p:spPr>
      </p:pic>
      <p:pic>
        <p:nvPicPr>
          <p:cNvPr id="8" name="Picture 7"/>
          <p:cNvPicPr>
            <a:picLocks noChangeAspect="1"/>
          </p:cNvPicPr>
          <p:nvPr/>
        </p:nvPicPr>
        <p:blipFill>
          <a:blip r:embed="rId3"/>
          <a:stretch>
            <a:fillRect/>
          </a:stretch>
        </p:blipFill>
        <p:spPr>
          <a:xfrm>
            <a:off x="-12212" y="0"/>
            <a:ext cx="685800" cy="787400"/>
          </a:xfrm>
          <a:prstGeom prst="rect">
            <a:avLst/>
          </a:prstGeom>
        </p:spPr>
      </p:pic>
      <p:pic>
        <p:nvPicPr>
          <p:cNvPr id="9" name="Picture 8"/>
          <p:cNvPicPr>
            <a:picLocks noChangeAspect="1"/>
          </p:cNvPicPr>
          <p:nvPr/>
        </p:nvPicPr>
        <p:blipFill>
          <a:blip r:embed="rId4"/>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17</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p:txBody>
      </p:sp>
      <p:sp>
        <p:nvSpPr>
          <p:cNvPr id="5" name="Rectangle 4"/>
          <p:cNvSpPr/>
          <p:nvPr/>
        </p:nvSpPr>
        <p:spPr>
          <a:xfrm>
            <a:off x="8322235" y="461665"/>
            <a:ext cx="1284941" cy="15404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233573" y="1270135"/>
            <a:ext cx="2201839" cy="2308324"/>
          </a:xfrm>
          <a:prstGeom prst="rect">
            <a:avLst/>
          </a:prstGeom>
          <a:noFill/>
        </p:spPr>
        <p:txBody>
          <a:bodyPr wrap="square" rtlCol="0">
            <a:spAutoFit/>
          </a:bodyPr>
          <a:lstStyle/>
          <a:p>
            <a:r>
              <a:rPr lang="en-US"/>
              <a:t>1627: Giulio Casserio or his artist</a:t>
            </a:r>
          </a:p>
          <a:p>
            <a:endParaRPr lang="en-US"/>
          </a:p>
          <a:p>
            <a:r>
              <a:rPr lang="en-US"/>
              <a:t>Preconceived idea of morphology: the cortical convolutions are depicted like the gut</a:t>
            </a:r>
          </a:p>
        </p:txBody>
      </p:sp>
    </p:spTree>
    <p:extLst>
      <p:ext uri="{BB962C8B-B14F-4D97-AF65-F5344CB8AC3E}">
        <p14:creationId xmlns:p14="http://schemas.microsoft.com/office/powerpoint/2010/main" val="31888922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34038" y="-13018"/>
            <a:ext cx="6084666" cy="6824370"/>
          </a:xfrm>
          <a:prstGeom prst="rect">
            <a:avLst/>
          </a:prstGeom>
        </p:spPr>
      </p:pic>
      <p:pic>
        <p:nvPicPr>
          <p:cNvPr id="8" name="Picture 7"/>
          <p:cNvPicPr>
            <a:picLocks noChangeAspect="1"/>
          </p:cNvPicPr>
          <p:nvPr/>
        </p:nvPicPr>
        <p:blipFill>
          <a:blip r:embed="rId3"/>
          <a:stretch>
            <a:fillRect/>
          </a:stretch>
        </p:blipFill>
        <p:spPr>
          <a:xfrm>
            <a:off x="-12212" y="0"/>
            <a:ext cx="685800" cy="787400"/>
          </a:xfrm>
          <a:prstGeom prst="rect">
            <a:avLst/>
          </a:prstGeom>
        </p:spPr>
      </p:pic>
      <p:pic>
        <p:nvPicPr>
          <p:cNvPr id="9" name="Picture 8"/>
          <p:cNvPicPr>
            <a:picLocks noChangeAspect="1"/>
          </p:cNvPicPr>
          <p:nvPr/>
        </p:nvPicPr>
        <p:blipFill>
          <a:blip r:embed="rId4"/>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17</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p:txBody>
      </p:sp>
      <p:sp>
        <p:nvSpPr>
          <p:cNvPr id="5" name="Rectangle 4"/>
          <p:cNvSpPr/>
          <p:nvPr/>
        </p:nvSpPr>
        <p:spPr>
          <a:xfrm>
            <a:off x="8322235" y="461665"/>
            <a:ext cx="1284941" cy="15404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233573" y="1270135"/>
            <a:ext cx="2900465" cy="1754327"/>
          </a:xfrm>
          <a:prstGeom prst="rect">
            <a:avLst/>
          </a:prstGeom>
          <a:noFill/>
        </p:spPr>
        <p:txBody>
          <a:bodyPr wrap="square" rtlCol="0">
            <a:spAutoFit/>
          </a:bodyPr>
          <a:lstStyle/>
          <a:p>
            <a:r>
              <a:rPr lang="en-US"/>
              <a:t>Anatomy by Thomas Willis,</a:t>
            </a:r>
          </a:p>
          <a:p>
            <a:r>
              <a:rPr lang="en-US"/>
              <a:t>plate by Christopher Wren</a:t>
            </a:r>
          </a:p>
          <a:p>
            <a:endParaRPr lang="en-US"/>
          </a:p>
          <a:p>
            <a:r>
              <a:rPr lang="en-US"/>
              <a:t>Central structures accurate but cortical surface very badly depicted</a:t>
            </a:r>
          </a:p>
        </p:txBody>
      </p:sp>
    </p:spTree>
    <p:extLst>
      <p:ext uri="{BB962C8B-B14F-4D97-AF65-F5344CB8AC3E}">
        <p14:creationId xmlns:p14="http://schemas.microsoft.com/office/powerpoint/2010/main" val="143420301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17</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Return to the ventricles</a:t>
            </a:r>
          </a:p>
        </p:txBody>
      </p:sp>
      <p:sp>
        <p:nvSpPr>
          <p:cNvPr id="3" name="TextBox 2"/>
          <p:cNvSpPr txBox="1"/>
          <p:nvPr/>
        </p:nvSpPr>
        <p:spPr>
          <a:xfrm>
            <a:off x="744964" y="1206402"/>
            <a:ext cx="8055389" cy="923330"/>
          </a:xfrm>
          <a:prstGeom prst="rect">
            <a:avLst/>
          </a:prstGeom>
          <a:noFill/>
        </p:spPr>
        <p:txBody>
          <a:bodyPr wrap="square" rtlCol="0">
            <a:spAutoFit/>
          </a:bodyPr>
          <a:lstStyle/>
          <a:p>
            <a:r>
              <a:rPr lang="en-US"/>
              <a:t>13</a:t>
            </a:r>
            <a:r>
              <a:rPr lang="en-US" baseline="30000"/>
              <a:t>th</a:t>
            </a:r>
            <a:r>
              <a:rPr lang="en-US"/>
              <a:t> century Syrian manuscript: notes the optic chiasm</a:t>
            </a:r>
          </a:p>
          <a:p>
            <a:endParaRPr lang="en-US"/>
          </a:p>
          <a:p>
            <a:r>
              <a:rPr lang="en-US"/>
              <a:t>(fig p42)</a:t>
            </a:r>
          </a:p>
        </p:txBody>
      </p:sp>
    </p:spTree>
    <p:extLst>
      <p:ext uri="{BB962C8B-B14F-4D97-AF65-F5344CB8AC3E}">
        <p14:creationId xmlns:p14="http://schemas.microsoft.com/office/powerpoint/2010/main" val="152188740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17</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da Vinci</a:t>
            </a:r>
          </a:p>
        </p:txBody>
      </p:sp>
      <p:sp>
        <p:nvSpPr>
          <p:cNvPr id="3" name="TextBox 2"/>
          <p:cNvSpPr txBox="1"/>
          <p:nvPr/>
        </p:nvSpPr>
        <p:spPr>
          <a:xfrm>
            <a:off x="3614456" y="6058696"/>
            <a:ext cx="1865640" cy="646331"/>
          </a:xfrm>
          <a:prstGeom prst="rect">
            <a:avLst/>
          </a:prstGeom>
          <a:noFill/>
        </p:spPr>
        <p:txBody>
          <a:bodyPr wrap="none" rtlCol="0">
            <a:spAutoFit/>
          </a:bodyPr>
          <a:lstStyle/>
          <a:p>
            <a:pPr algn="ctr"/>
            <a:r>
              <a:rPr lang="en-US"/>
              <a:t>Leonardo da Vinci</a:t>
            </a:r>
          </a:p>
          <a:p>
            <a:pPr algn="ctr"/>
            <a:r>
              <a:rPr lang="en-US"/>
              <a:t>1452 – 1592 BC</a:t>
            </a:r>
          </a:p>
        </p:txBody>
      </p:sp>
      <p:pic>
        <p:nvPicPr>
          <p:cNvPr id="4" name="Picture 3"/>
          <p:cNvPicPr>
            <a:picLocks noChangeAspect="1"/>
          </p:cNvPicPr>
          <p:nvPr/>
        </p:nvPicPr>
        <p:blipFill>
          <a:blip r:embed="rId4"/>
          <a:stretch>
            <a:fillRect/>
          </a:stretch>
        </p:blipFill>
        <p:spPr>
          <a:xfrm>
            <a:off x="0" y="850900"/>
            <a:ext cx="9144000" cy="5143500"/>
          </a:xfrm>
          <a:prstGeom prst="rect">
            <a:avLst/>
          </a:prstGeom>
        </p:spPr>
      </p:pic>
    </p:spTree>
    <p:extLst>
      <p:ext uri="{BB962C8B-B14F-4D97-AF65-F5344CB8AC3E}">
        <p14:creationId xmlns:p14="http://schemas.microsoft.com/office/powerpoint/2010/main" val="321157089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17</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da Vinci</a:t>
            </a:r>
          </a:p>
        </p:txBody>
      </p:sp>
      <p:sp>
        <p:nvSpPr>
          <p:cNvPr id="3" name="TextBox 2"/>
          <p:cNvSpPr txBox="1"/>
          <p:nvPr/>
        </p:nvSpPr>
        <p:spPr>
          <a:xfrm>
            <a:off x="744964" y="1206402"/>
            <a:ext cx="8055389" cy="923330"/>
          </a:xfrm>
          <a:prstGeom prst="rect">
            <a:avLst/>
          </a:prstGeom>
          <a:noFill/>
        </p:spPr>
        <p:txBody>
          <a:bodyPr wrap="square" rtlCol="0">
            <a:spAutoFit/>
          </a:bodyPr>
          <a:lstStyle/>
          <a:p>
            <a:r>
              <a:rPr lang="en-US"/>
              <a:t>c. 1505: carried out wax injections of the ventricles of the ox.</a:t>
            </a:r>
          </a:p>
          <a:p>
            <a:endParaRPr lang="en-US"/>
          </a:p>
          <a:p>
            <a:r>
              <a:rPr lang="en-US"/>
              <a:t>We finally begin to see detailed, shaded, perceptual anatomical drawings.</a:t>
            </a:r>
          </a:p>
        </p:txBody>
      </p:sp>
    </p:spTree>
    <p:extLst>
      <p:ext uri="{BB962C8B-B14F-4D97-AF65-F5344CB8AC3E}">
        <p14:creationId xmlns:p14="http://schemas.microsoft.com/office/powerpoint/2010/main" val="38143779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Early conceptions</a:t>
            </a:r>
          </a:p>
          <a:p>
            <a:r>
              <a:rPr lang="en-US" sz="2400">
                <a:latin typeface="Cambria"/>
                <a:cs typeface="Cambria"/>
              </a:rPr>
              <a:t>Aristotle</a:t>
            </a:r>
          </a:p>
        </p:txBody>
      </p:sp>
      <p:sp>
        <p:nvSpPr>
          <p:cNvPr id="4" name="TextBox 3"/>
          <p:cNvSpPr txBox="1"/>
          <p:nvPr/>
        </p:nvSpPr>
        <p:spPr>
          <a:xfrm>
            <a:off x="744963" y="1386929"/>
            <a:ext cx="8247579" cy="3108544"/>
          </a:xfrm>
          <a:prstGeom prst="rect">
            <a:avLst/>
          </a:prstGeom>
          <a:noFill/>
        </p:spPr>
        <p:txBody>
          <a:bodyPr wrap="square" rtlCol="0">
            <a:spAutoFit/>
          </a:bodyPr>
          <a:lstStyle/>
          <a:p>
            <a:r>
              <a:rPr lang="en-US" sz="2800"/>
              <a:t>“The modern geography of the brain has a deliciously antiquated feel to it -- rather like a medieval map with the known world encircled by terra incognita where monsters roam.”</a:t>
            </a:r>
          </a:p>
          <a:p>
            <a:endParaRPr lang="en-US" sz="2800"/>
          </a:p>
          <a:p>
            <a:r>
              <a:rPr lang="en-US" sz="2800"/>
              <a:t>-David Bainbridge</a:t>
            </a:r>
          </a:p>
          <a:p>
            <a:endParaRPr lang="en-US" sz="2800"/>
          </a:p>
        </p:txBody>
      </p:sp>
    </p:spTree>
    <p:extLst>
      <p:ext uri="{BB962C8B-B14F-4D97-AF65-F5344CB8AC3E}">
        <p14:creationId xmlns:p14="http://schemas.microsoft.com/office/powerpoint/2010/main" val="344111701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17</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da Vinci</a:t>
            </a:r>
          </a:p>
        </p:txBody>
      </p:sp>
      <p:pic>
        <p:nvPicPr>
          <p:cNvPr id="4" name="Picture 3"/>
          <p:cNvPicPr>
            <a:picLocks noChangeAspect="1"/>
          </p:cNvPicPr>
          <p:nvPr/>
        </p:nvPicPr>
        <p:blipFill>
          <a:blip r:embed="rId4"/>
          <a:stretch>
            <a:fillRect/>
          </a:stretch>
        </p:blipFill>
        <p:spPr>
          <a:xfrm>
            <a:off x="2592418" y="0"/>
            <a:ext cx="5144667" cy="6858000"/>
          </a:xfrm>
          <a:prstGeom prst="rect">
            <a:avLst/>
          </a:prstGeom>
        </p:spPr>
      </p:pic>
    </p:spTree>
    <p:extLst>
      <p:ext uri="{BB962C8B-B14F-4D97-AF65-F5344CB8AC3E}">
        <p14:creationId xmlns:p14="http://schemas.microsoft.com/office/powerpoint/2010/main" val="331316747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17</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da Vinci</a:t>
            </a:r>
          </a:p>
        </p:txBody>
      </p:sp>
      <p:pic>
        <p:nvPicPr>
          <p:cNvPr id="2" name="Picture 1"/>
          <p:cNvPicPr>
            <a:picLocks noChangeAspect="1"/>
          </p:cNvPicPr>
          <p:nvPr/>
        </p:nvPicPr>
        <p:blipFill>
          <a:blip r:embed="rId4"/>
          <a:stretch>
            <a:fillRect/>
          </a:stretch>
        </p:blipFill>
        <p:spPr>
          <a:xfrm>
            <a:off x="0" y="762000"/>
            <a:ext cx="9144000" cy="5316144"/>
          </a:xfrm>
          <a:prstGeom prst="rect">
            <a:avLst/>
          </a:prstGeom>
        </p:spPr>
      </p:pic>
    </p:spTree>
    <p:extLst>
      <p:ext uri="{BB962C8B-B14F-4D97-AF65-F5344CB8AC3E}">
        <p14:creationId xmlns:p14="http://schemas.microsoft.com/office/powerpoint/2010/main" val="110030018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17</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da Vinci</a:t>
            </a:r>
          </a:p>
        </p:txBody>
      </p:sp>
      <p:pic>
        <p:nvPicPr>
          <p:cNvPr id="3" name="Picture 2"/>
          <p:cNvPicPr>
            <a:picLocks noChangeAspect="1"/>
          </p:cNvPicPr>
          <p:nvPr/>
        </p:nvPicPr>
        <p:blipFill>
          <a:blip r:embed="rId4"/>
          <a:stretch>
            <a:fillRect/>
          </a:stretch>
        </p:blipFill>
        <p:spPr>
          <a:xfrm>
            <a:off x="2032000" y="0"/>
            <a:ext cx="5064993" cy="6858000"/>
          </a:xfrm>
          <a:prstGeom prst="rect">
            <a:avLst/>
          </a:prstGeom>
        </p:spPr>
      </p:pic>
    </p:spTree>
    <p:extLst>
      <p:ext uri="{BB962C8B-B14F-4D97-AF65-F5344CB8AC3E}">
        <p14:creationId xmlns:p14="http://schemas.microsoft.com/office/powerpoint/2010/main" val="178480418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16</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Vesalius</a:t>
            </a:r>
          </a:p>
        </p:txBody>
      </p:sp>
      <p:sp>
        <p:nvSpPr>
          <p:cNvPr id="3" name="TextBox 2"/>
          <p:cNvSpPr txBox="1"/>
          <p:nvPr/>
        </p:nvSpPr>
        <p:spPr>
          <a:xfrm>
            <a:off x="5542996" y="6058696"/>
            <a:ext cx="1774845" cy="646331"/>
          </a:xfrm>
          <a:prstGeom prst="rect">
            <a:avLst/>
          </a:prstGeom>
          <a:noFill/>
        </p:spPr>
        <p:txBody>
          <a:bodyPr wrap="none" rtlCol="0">
            <a:spAutoFit/>
          </a:bodyPr>
          <a:lstStyle/>
          <a:p>
            <a:pPr algn="ctr"/>
            <a:r>
              <a:rPr lang="en-US"/>
              <a:t>Andreas Vesalius</a:t>
            </a:r>
          </a:p>
          <a:p>
            <a:pPr algn="ctr"/>
            <a:r>
              <a:rPr lang="en-US"/>
              <a:t>1514 – 1564</a:t>
            </a:r>
          </a:p>
        </p:txBody>
      </p:sp>
      <p:pic>
        <p:nvPicPr>
          <p:cNvPr id="4" name="Picture 3"/>
          <p:cNvPicPr>
            <a:picLocks noChangeAspect="1"/>
          </p:cNvPicPr>
          <p:nvPr/>
        </p:nvPicPr>
        <p:blipFill>
          <a:blip r:embed="rId4"/>
          <a:stretch>
            <a:fillRect/>
          </a:stretch>
        </p:blipFill>
        <p:spPr>
          <a:xfrm>
            <a:off x="4814944" y="1866900"/>
            <a:ext cx="3238500" cy="3124200"/>
          </a:xfrm>
          <a:prstGeom prst="rect">
            <a:avLst/>
          </a:prstGeom>
        </p:spPr>
      </p:pic>
    </p:spTree>
    <p:extLst>
      <p:ext uri="{BB962C8B-B14F-4D97-AF65-F5344CB8AC3E}">
        <p14:creationId xmlns:p14="http://schemas.microsoft.com/office/powerpoint/2010/main" val="354193534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17</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Vesalius</a:t>
            </a:r>
          </a:p>
        </p:txBody>
      </p:sp>
      <p:sp>
        <p:nvSpPr>
          <p:cNvPr id="3" name="TextBox 2"/>
          <p:cNvSpPr txBox="1"/>
          <p:nvPr/>
        </p:nvSpPr>
        <p:spPr>
          <a:xfrm>
            <a:off x="744964" y="1206402"/>
            <a:ext cx="8055389" cy="1477328"/>
          </a:xfrm>
          <a:prstGeom prst="rect">
            <a:avLst/>
          </a:prstGeom>
          <a:noFill/>
        </p:spPr>
        <p:txBody>
          <a:bodyPr wrap="square" rtlCol="0">
            <a:spAutoFit/>
          </a:bodyPr>
          <a:lstStyle/>
          <a:p>
            <a:r>
              <a:rPr lang="en-US"/>
              <a:t>Still depicted the ventricles as reservoirs of animal spirit.</a:t>
            </a:r>
          </a:p>
          <a:p>
            <a:endParaRPr lang="en-US"/>
          </a:p>
          <a:p>
            <a:r>
              <a:rPr lang="en-US"/>
              <a:t>However, more anatomical structures begin to be named and discerned</a:t>
            </a:r>
          </a:p>
          <a:p>
            <a:endParaRPr lang="en-US"/>
          </a:p>
          <a:p>
            <a:r>
              <a:rPr lang="en-US"/>
              <a:t>(fig 69)</a:t>
            </a:r>
          </a:p>
        </p:txBody>
      </p:sp>
    </p:spTree>
    <p:extLst>
      <p:ext uri="{BB962C8B-B14F-4D97-AF65-F5344CB8AC3E}">
        <p14:creationId xmlns:p14="http://schemas.microsoft.com/office/powerpoint/2010/main" val="148334902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Aside</a:t>
            </a:r>
          </a:p>
          <a:p>
            <a:r>
              <a:rPr lang="en-US" sz="2400">
                <a:latin typeface="Cambria"/>
                <a:cs typeface="Cambria"/>
              </a:rPr>
              <a:t>Ventriculograms</a:t>
            </a:r>
          </a:p>
        </p:txBody>
      </p:sp>
      <p:sp>
        <p:nvSpPr>
          <p:cNvPr id="3" name="TextBox 2"/>
          <p:cNvSpPr txBox="1"/>
          <p:nvPr/>
        </p:nvSpPr>
        <p:spPr>
          <a:xfrm>
            <a:off x="744964" y="1206402"/>
            <a:ext cx="8055389" cy="1477328"/>
          </a:xfrm>
          <a:prstGeom prst="rect">
            <a:avLst/>
          </a:prstGeom>
          <a:noFill/>
        </p:spPr>
        <p:txBody>
          <a:bodyPr wrap="square" rtlCol="0">
            <a:spAutoFit/>
          </a:bodyPr>
          <a:lstStyle/>
          <a:p>
            <a:r>
              <a:rPr lang="en-US"/>
              <a:t>Pneumoencephalography:</a:t>
            </a:r>
          </a:p>
          <a:p>
            <a:r>
              <a:rPr lang="en-US"/>
              <a:t>draining of the cerebrospinal fluid (CSF) by a lumbar puncture,</a:t>
            </a:r>
          </a:p>
          <a:p>
            <a:r>
              <a:rPr lang="en-US"/>
              <a:t>replacement with air/oxygen/helium</a:t>
            </a:r>
          </a:p>
          <a:p>
            <a:endParaRPr lang="en-US"/>
          </a:p>
          <a:p>
            <a:r>
              <a:rPr lang="en-US"/>
              <a:t>Extremely painful, supplanted by less invasive types of neuroimaging.</a:t>
            </a:r>
          </a:p>
        </p:txBody>
      </p:sp>
    </p:spTree>
    <p:extLst>
      <p:ext uri="{BB962C8B-B14F-4D97-AF65-F5344CB8AC3E}">
        <p14:creationId xmlns:p14="http://schemas.microsoft.com/office/powerpoint/2010/main" val="24461416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Aside</a:t>
            </a:r>
          </a:p>
          <a:p>
            <a:r>
              <a:rPr lang="en-US" sz="2400">
                <a:latin typeface="Cambria"/>
                <a:cs typeface="Cambria"/>
              </a:rPr>
              <a:t>Ventriculograms</a:t>
            </a:r>
          </a:p>
        </p:txBody>
      </p:sp>
      <p:pic>
        <p:nvPicPr>
          <p:cNvPr id="6" name="Picture 5"/>
          <p:cNvPicPr>
            <a:picLocks noChangeAspect="1"/>
          </p:cNvPicPr>
          <p:nvPr/>
        </p:nvPicPr>
        <p:blipFill>
          <a:blip r:embed="rId4"/>
          <a:stretch>
            <a:fillRect/>
          </a:stretch>
        </p:blipFill>
        <p:spPr>
          <a:xfrm>
            <a:off x="3094735" y="248187"/>
            <a:ext cx="5647450" cy="5909048"/>
          </a:xfrm>
          <a:prstGeom prst="rect">
            <a:avLst/>
          </a:prstGeom>
        </p:spPr>
      </p:pic>
    </p:spTree>
    <p:extLst>
      <p:ext uri="{BB962C8B-B14F-4D97-AF65-F5344CB8AC3E}">
        <p14:creationId xmlns:p14="http://schemas.microsoft.com/office/powerpoint/2010/main" val="204146157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The </a:t>
            </a:r>
            <a:r>
              <a:rPr lang="en-US" sz="2400" i="1">
                <a:solidFill>
                  <a:schemeClr val="bg1">
                    <a:lumMod val="50000"/>
                  </a:schemeClr>
                </a:solidFill>
                <a:latin typeface="Cambria"/>
                <a:cs typeface="Cambria"/>
              </a:rPr>
              <a:t>rete mirabile</a:t>
            </a:r>
            <a:endParaRPr lang="en-US" sz="2400">
              <a:solidFill>
                <a:schemeClr val="bg1">
                  <a:lumMod val="50000"/>
                </a:schemeClr>
              </a:solidFill>
              <a:latin typeface="Cambria"/>
              <a:cs typeface="Cambria"/>
            </a:endParaRP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3798393" y="641293"/>
            <a:ext cx="5080000" cy="5854700"/>
          </a:xfrm>
          <a:prstGeom prst="rect">
            <a:avLst/>
          </a:prstGeom>
        </p:spPr>
      </p:pic>
      <p:sp>
        <p:nvSpPr>
          <p:cNvPr id="3" name="TextBox 2"/>
          <p:cNvSpPr txBox="1"/>
          <p:nvPr/>
        </p:nvSpPr>
        <p:spPr>
          <a:xfrm>
            <a:off x="744964" y="1897903"/>
            <a:ext cx="3053429" cy="3693319"/>
          </a:xfrm>
          <a:prstGeom prst="rect">
            <a:avLst/>
          </a:prstGeom>
          <a:noFill/>
        </p:spPr>
        <p:txBody>
          <a:bodyPr wrap="square" rtlCol="0">
            <a:spAutoFit/>
          </a:bodyPr>
          <a:lstStyle/>
          <a:p>
            <a:r>
              <a:rPr lang="en-US"/>
              <a:t>Latin, “wonderful net”</a:t>
            </a:r>
          </a:p>
          <a:p>
            <a:endParaRPr lang="en-US"/>
          </a:p>
          <a:p>
            <a:r>
              <a:rPr lang="en-US"/>
              <a:t>Appears in numerous locations across several species:</a:t>
            </a:r>
          </a:p>
          <a:p>
            <a:endParaRPr lang="en-US"/>
          </a:p>
          <a:p>
            <a:r>
              <a:rPr lang="en-US"/>
              <a:t>heat transfer in birds with webbed feet</a:t>
            </a:r>
          </a:p>
          <a:p>
            <a:endParaRPr lang="en-US"/>
          </a:p>
          <a:p>
            <a:r>
              <a:rPr lang="en-US"/>
              <a:t>oxygen exchange in fish</a:t>
            </a:r>
          </a:p>
          <a:p>
            <a:endParaRPr lang="en-US"/>
          </a:p>
          <a:p>
            <a:r>
              <a:rPr lang="en-US"/>
              <a:t>reabsorbtion of water after filtration in the mamalian kidney</a:t>
            </a:r>
          </a:p>
        </p:txBody>
      </p:sp>
    </p:spTree>
    <p:extLst>
      <p:ext uri="{BB962C8B-B14F-4D97-AF65-F5344CB8AC3E}">
        <p14:creationId xmlns:p14="http://schemas.microsoft.com/office/powerpoint/2010/main" val="131499517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The </a:t>
            </a:r>
            <a:r>
              <a:rPr lang="en-US" sz="2400" i="1">
                <a:solidFill>
                  <a:schemeClr val="bg1">
                    <a:lumMod val="50000"/>
                  </a:schemeClr>
                </a:solidFill>
                <a:latin typeface="Cambria"/>
                <a:cs typeface="Cambria"/>
              </a:rPr>
              <a:t>rete mirabile</a:t>
            </a:r>
            <a:endParaRPr lang="en-US" sz="2400">
              <a:solidFill>
                <a:schemeClr val="bg1">
                  <a:lumMod val="50000"/>
                </a:schemeClr>
              </a:solidFill>
              <a:latin typeface="Cambria"/>
              <a:cs typeface="Cambria"/>
            </a:endParaRPr>
          </a:p>
          <a:p>
            <a:endParaRPr lang="en-US" sz="2400">
              <a:latin typeface="Cambria"/>
              <a:cs typeface="Cambria"/>
            </a:endParaRPr>
          </a:p>
        </p:txBody>
      </p:sp>
      <p:sp>
        <p:nvSpPr>
          <p:cNvPr id="3" name="TextBox 2"/>
          <p:cNvSpPr txBox="1"/>
          <p:nvPr/>
        </p:nvSpPr>
        <p:spPr>
          <a:xfrm>
            <a:off x="744964" y="1897903"/>
            <a:ext cx="3053429" cy="4247317"/>
          </a:xfrm>
          <a:prstGeom prst="rect">
            <a:avLst/>
          </a:prstGeom>
          <a:noFill/>
        </p:spPr>
        <p:txBody>
          <a:bodyPr wrap="square" rtlCol="0">
            <a:spAutoFit/>
          </a:bodyPr>
          <a:lstStyle/>
          <a:p>
            <a:r>
              <a:rPr lang="en-US"/>
              <a:t>Galen described it in the pig and the ox, and assumed its presence in the human body.</a:t>
            </a:r>
          </a:p>
          <a:p>
            <a:endParaRPr lang="en-US"/>
          </a:p>
          <a:p>
            <a:r>
              <a:rPr lang="en-US"/>
              <a:t>Humans, monkeys or rodents do not actually possess this structure.</a:t>
            </a:r>
          </a:p>
          <a:p>
            <a:endParaRPr lang="en-US"/>
          </a:p>
          <a:p>
            <a:r>
              <a:rPr lang="en-US"/>
              <a:t>da Vinci drew this structure as well.</a:t>
            </a:r>
          </a:p>
          <a:p>
            <a:endParaRPr lang="en-US"/>
          </a:p>
          <a:p>
            <a:r>
              <a:rPr lang="en-US"/>
              <a:t>Persisted until 1664, when Thomas Willis considered that its presence in humans indicated subnormality.</a:t>
            </a:r>
          </a:p>
        </p:txBody>
      </p:sp>
      <p:pic>
        <p:nvPicPr>
          <p:cNvPr id="4" name="Picture 3"/>
          <p:cNvPicPr>
            <a:picLocks noChangeAspect="1"/>
          </p:cNvPicPr>
          <p:nvPr/>
        </p:nvPicPr>
        <p:blipFill>
          <a:blip r:embed="rId4"/>
          <a:stretch>
            <a:fillRect/>
          </a:stretch>
        </p:blipFill>
        <p:spPr>
          <a:xfrm>
            <a:off x="4059307" y="787400"/>
            <a:ext cx="4962261" cy="3726413"/>
          </a:xfrm>
          <a:prstGeom prst="rect">
            <a:avLst/>
          </a:prstGeom>
        </p:spPr>
      </p:pic>
      <p:sp>
        <p:nvSpPr>
          <p:cNvPr id="5" name="TextBox 4"/>
          <p:cNvSpPr txBox="1"/>
          <p:nvPr/>
        </p:nvSpPr>
        <p:spPr>
          <a:xfrm>
            <a:off x="5138596" y="5197335"/>
            <a:ext cx="3080238" cy="646331"/>
          </a:xfrm>
          <a:prstGeom prst="rect">
            <a:avLst/>
          </a:prstGeom>
          <a:noFill/>
        </p:spPr>
        <p:txBody>
          <a:bodyPr wrap="square" rtlCol="0">
            <a:spAutoFit/>
          </a:bodyPr>
          <a:lstStyle/>
          <a:p>
            <a:r>
              <a:rPr lang="en-US"/>
              <a:t>Swim bladder </a:t>
            </a:r>
            <a:r>
              <a:rPr lang="en-US" i="1"/>
              <a:t>rete mirabile</a:t>
            </a:r>
            <a:r>
              <a:rPr lang="en-US"/>
              <a:t> of a Queensland Groper</a:t>
            </a:r>
          </a:p>
        </p:txBody>
      </p:sp>
    </p:spTree>
    <p:extLst>
      <p:ext uri="{BB962C8B-B14F-4D97-AF65-F5344CB8AC3E}">
        <p14:creationId xmlns:p14="http://schemas.microsoft.com/office/powerpoint/2010/main" val="273865116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Aside</a:t>
            </a:r>
          </a:p>
          <a:p>
            <a:r>
              <a:rPr lang="en-US" sz="2400">
                <a:latin typeface="Cambria"/>
                <a:cs typeface="Cambria"/>
              </a:rPr>
              <a:t>Angiograms</a:t>
            </a:r>
          </a:p>
        </p:txBody>
      </p:sp>
      <p:sp>
        <p:nvSpPr>
          <p:cNvPr id="3" name="TextBox 2"/>
          <p:cNvSpPr txBox="1"/>
          <p:nvPr/>
        </p:nvSpPr>
        <p:spPr>
          <a:xfrm>
            <a:off x="744964" y="1897903"/>
            <a:ext cx="3053429" cy="1477328"/>
          </a:xfrm>
          <a:prstGeom prst="rect">
            <a:avLst/>
          </a:prstGeom>
          <a:noFill/>
        </p:spPr>
        <p:txBody>
          <a:bodyPr wrap="square" rtlCol="0">
            <a:spAutoFit/>
          </a:bodyPr>
          <a:lstStyle/>
          <a:p>
            <a:r>
              <a:rPr lang="en-US"/>
              <a:t>Usually, arteries are invisible to X-ray.</a:t>
            </a:r>
          </a:p>
          <a:p>
            <a:endParaRPr lang="en-US"/>
          </a:p>
          <a:p>
            <a:r>
              <a:rPr lang="en-US"/>
              <a:t>By injecting a dye which block X-rays, we can image them.</a:t>
            </a:r>
          </a:p>
        </p:txBody>
      </p:sp>
      <p:pic>
        <p:nvPicPr>
          <p:cNvPr id="2" name="Picture 1"/>
          <p:cNvPicPr>
            <a:picLocks noChangeAspect="1"/>
          </p:cNvPicPr>
          <p:nvPr/>
        </p:nvPicPr>
        <p:blipFill>
          <a:blip r:embed="rId4"/>
          <a:stretch>
            <a:fillRect/>
          </a:stretch>
        </p:blipFill>
        <p:spPr>
          <a:xfrm>
            <a:off x="4244085" y="1182539"/>
            <a:ext cx="4687273" cy="4706097"/>
          </a:xfrm>
          <a:prstGeom prst="rect">
            <a:avLst/>
          </a:prstGeom>
        </p:spPr>
      </p:pic>
    </p:spTree>
    <p:extLst>
      <p:ext uri="{BB962C8B-B14F-4D97-AF65-F5344CB8AC3E}">
        <p14:creationId xmlns:p14="http://schemas.microsoft.com/office/powerpoint/2010/main" val="262692201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What is Psychology?</a:t>
            </a:r>
          </a:p>
          <a:p>
            <a:r>
              <a:rPr lang="en-US" sz="2400">
                <a:latin typeface="Cambria"/>
                <a:cs typeface="Cambria"/>
              </a:rPr>
              <a:t>The Study of the Soul</a:t>
            </a:r>
          </a:p>
        </p:txBody>
      </p:sp>
      <p:sp>
        <p:nvSpPr>
          <p:cNvPr id="11" name="TextBox 10"/>
          <p:cNvSpPr txBox="1"/>
          <p:nvPr/>
        </p:nvSpPr>
        <p:spPr>
          <a:xfrm>
            <a:off x="134336" y="1025724"/>
            <a:ext cx="8805107" cy="2308324"/>
          </a:xfrm>
          <a:prstGeom prst="rect">
            <a:avLst/>
          </a:prstGeom>
          <a:noFill/>
        </p:spPr>
        <p:txBody>
          <a:bodyPr wrap="square" rtlCol="0">
            <a:spAutoFit/>
          </a:bodyPr>
          <a:lstStyle/>
          <a:p>
            <a:r>
              <a:rPr lang="en-US" sz="2400"/>
              <a:t>“The seat of the soul and the control of voluntary movement - in fact, of nervous functions in general, - are to be sought in the heart. The brain is an organ of minor importance.”</a:t>
            </a:r>
          </a:p>
          <a:p>
            <a:endParaRPr lang="en-US" sz="2400"/>
          </a:p>
          <a:p>
            <a:r>
              <a:rPr lang="en-US" sz="2400"/>
              <a:t>-Aristotle, </a:t>
            </a:r>
            <a:r>
              <a:rPr lang="en-US" sz="2400" i="1"/>
              <a:t>De motu animalium</a:t>
            </a:r>
            <a:endParaRPr lang="en-US" sz="2400"/>
          </a:p>
          <a:p>
            <a:r>
              <a:rPr lang="en-US" sz="2400">
                <a:solidFill>
                  <a:schemeClr val="accent3">
                    <a:lumMod val="75000"/>
                  </a:schemeClr>
                </a:solidFill>
              </a:rPr>
              <a:t>4</a:t>
            </a:r>
            <a:r>
              <a:rPr lang="en-US" sz="2400" baseline="30000">
                <a:solidFill>
                  <a:schemeClr val="accent3">
                    <a:lumMod val="75000"/>
                  </a:schemeClr>
                </a:solidFill>
              </a:rPr>
              <a:t>th</a:t>
            </a:r>
            <a:r>
              <a:rPr lang="en-US" sz="2400">
                <a:solidFill>
                  <a:schemeClr val="accent3">
                    <a:lumMod val="75000"/>
                  </a:schemeClr>
                </a:solidFill>
              </a:rPr>
              <a:t> century BC</a:t>
            </a:r>
          </a:p>
        </p:txBody>
      </p:sp>
    </p:spTree>
    <p:extLst>
      <p:ext uri="{BB962C8B-B14F-4D97-AF65-F5344CB8AC3E}">
        <p14:creationId xmlns:p14="http://schemas.microsoft.com/office/powerpoint/2010/main" val="2425646837"/>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Aside</a:t>
            </a:r>
          </a:p>
          <a:p>
            <a:r>
              <a:rPr lang="en-US" sz="2400">
                <a:latin typeface="Cambria"/>
                <a:cs typeface="Cambria"/>
              </a:rPr>
              <a:t>Angiograms</a:t>
            </a:r>
          </a:p>
        </p:txBody>
      </p:sp>
      <p:pic>
        <p:nvPicPr>
          <p:cNvPr id="4" name="Picture 3"/>
          <p:cNvPicPr>
            <a:picLocks noChangeAspect="1"/>
          </p:cNvPicPr>
          <p:nvPr/>
        </p:nvPicPr>
        <p:blipFill>
          <a:blip r:embed="rId4"/>
          <a:stretch>
            <a:fillRect/>
          </a:stretch>
        </p:blipFill>
        <p:spPr>
          <a:xfrm>
            <a:off x="0" y="907277"/>
            <a:ext cx="9144000" cy="5692877"/>
          </a:xfrm>
          <a:prstGeom prst="rect">
            <a:avLst/>
          </a:prstGeom>
        </p:spPr>
      </p:pic>
    </p:spTree>
    <p:extLst>
      <p:ext uri="{BB962C8B-B14F-4D97-AF65-F5344CB8AC3E}">
        <p14:creationId xmlns:p14="http://schemas.microsoft.com/office/powerpoint/2010/main" val="9402172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16</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The brain’s surface</a:t>
            </a:r>
          </a:p>
        </p:txBody>
      </p:sp>
      <p:sp>
        <p:nvSpPr>
          <p:cNvPr id="2" name="TextBox 1"/>
          <p:cNvSpPr txBox="1"/>
          <p:nvPr/>
        </p:nvSpPr>
        <p:spPr>
          <a:xfrm>
            <a:off x="744964" y="1401528"/>
            <a:ext cx="7738148" cy="2585323"/>
          </a:xfrm>
          <a:prstGeom prst="rect">
            <a:avLst/>
          </a:prstGeom>
          <a:noFill/>
        </p:spPr>
        <p:txBody>
          <a:bodyPr wrap="square" rtlCol="0">
            <a:spAutoFit/>
          </a:bodyPr>
          <a:lstStyle/>
          <a:p>
            <a:r>
              <a:rPr lang="en-US"/>
              <a:t>The most easily visible part of the brain,</a:t>
            </a:r>
          </a:p>
          <a:p>
            <a:r>
              <a:rPr lang="en-US"/>
              <a:t>and, as it turns out, the most central to cognitive function,</a:t>
            </a:r>
          </a:p>
          <a:p>
            <a:r>
              <a:rPr lang="en-US"/>
              <a:t>was largely ignored until the beginning of the 19</a:t>
            </a:r>
            <a:r>
              <a:rPr lang="en-US" baseline="30000"/>
              <a:t>th</a:t>
            </a:r>
            <a:r>
              <a:rPr lang="en-US"/>
              <a:t> century!</a:t>
            </a:r>
          </a:p>
          <a:p>
            <a:endParaRPr lang="en-US"/>
          </a:p>
          <a:p>
            <a:r>
              <a:rPr lang="en-US"/>
              <a:t>Erasistratus, 3</a:t>
            </a:r>
            <a:r>
              <a:rPr lang="en-US" baseline="30000"/>
              <a:t>rd</a:t>
            </a:r>
            <a:r>
              <a:rPr lang="en-US"/>
              <a:t> century BC: noted the cortical surface resembled the coils of the small intestine.</a:t>
            </a:r>
          </a:p>
          <a:p>
            <a:endParaRPr lang="en-US"/>
          </a:p>
          <a:p>
            <a:r>
              <a:rPr lang="en-US"/>
              <a:t>However, Galen once again denied that they had anything to do with mental capacity or cognitive capability.</a:t>
            </a:r>
          </a:p>
        </p:txBody>
      </p:sp>
    </p:spTree>
    <p:extLst>
      <p:ext uri="{BB962C8B-B14F-4D97-AF65-F5344CB8AC3E}">
        <p14:creationId xmlns:p14="http://schemas.microsoft.com/office/powerpoint/2010/main" val="3804053265"/>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16</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The brain’s surface</a:t>
            </a:r>
          </a:p>
        </p:txBody>
      </p:sp>
      <p:pic>
        <p:nvPicPr>
          <p:cNvPr id="3" name="Picture 2"/>
          <p:cNvPicPr>
            <a:picLocks noChangeAspect="1"/>
          </p:cNvPicPr>
          <p:nvPr/>
        </p:nvPicPr>
        <p:blipFill>
          <a:blip r:embed="rId4"/>
          <a:stretch>
            <a:fillRect/>
          </a:stretch>
        </p:blipFill>
        <p:spPr>
          <a:xfrm>
            <a:off x="2032000" y="1086022"/>
            <a:ext cx="5080000" cy="3810000"/>
          </a:xfrm>
          <a:prstGeom prst="rect">
            <a:avLst/>
          </a:prstGeom>
        </p:spPr>
      </p:pic>
      <p:sp>
        <p:nvSpPr>
          <p:cNvPr id="4" name="TextBox 3"/>
          <p:cNvSpPr txBox="1"/>
          <p:nvPr/>
        </p:nvSpPr>
        <p:spPr>
          <a:xfrm>
            <a:off x="1080273" y="5284936"/>
            <a:ext cx="2242321" cy="954107"/>
          </a:xfrm>
          <a:prstGeom prst="rect">
            <a:avLst/>
          </a:prstGeom>
          <a:noFill/>
        </p:spPr>
        <p:txBody>
          <a:bodyPr wrap="none" rtlCol="0">
            <a:spAutoFit/>
          </a:bodyPr>
          <a:lstStyle/>
          <a:p>
            <a:r>
              <a:rPr lang="en-US" sz="2800"/>
              <a:t>Gyrus: ridge</a:t>
            </a:r>
          </a:p>
          <a:p>
            <a:r>
              <a:rPr lang="en-US" sz="2800"/>
              <a:t>Sulcus: fissure </a:t>
            </a:r>
          </a:p>
        </p:txBody>
      </p:sp>
    </p:spTree>
    <p:extLst>
      <p:ext uri="{BB962C8B-B14F-4D97-AF65-F5344CB8AC3E}">
        <p14:creationId xmlns:p14="http://schemas.microsoft.com/office/powerpoint/2010/main" val="2012330613"/>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16</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The brain’s surface</a:t>
            </a:r>
          </a:p>
        </p:txBody>
      </p:sp>
      <p:pic>
        <p:nvPicPr>
          <p:cNvPr id="2" name="Picture 1"/>
          <p:cNvPicPr>
            <a:picLocks noChangeAspect="1"/>
          </p:cNvPicPr>
          <p:nvPr/>
        </p:nvPicPr>
        <p:blipFill>
          <a:blip r:embed="rId4"/>
          <a:stretch>
            <a:fillRect/>
          </a:stretch>
        </p:blipFill>
        <p:spPr>
          <a:xfrm>
            <a:off x="744964" y="791198"/>
            <a:ext cx="8128000" cy="6096000"/>
          </a:xfrm>
          <a:prstGeom prst="rect">
            <a:avLst/>
          </a:prstGeom>
        </p:spPr>
      </p:pic>
    </p:spTree>
    <p:extLst>
      <p:ext uri="{BB962C8B-B14F-4D97-AF65-F5344CB8AC3E}">
        <p14:creationId xmlns:p14="http://schemas.microsoft.com/office/powerpoint/2010/main" val="1853451058"/>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16</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The brain’s surface</a:t>
            </a:r>
          </a:p>
        </p:txBody>
      </p:sp>
      <p:pic>
        <p:nvPicPr>
          <p:cNvPr id="3" name="Picture 2"/>
          <p:cNvPicPr>
            <a:picLocks noChangeAspect="1"/>
          </p:cNvPicPr>
          <p:nvPr/>
        </p:nvPicPr>
        <p:blipFill>
          <a:blip r:embed="rId4"/>
          <a:stretch>
            <a:fillRect/>
          </a:stretch>
        </p:blipFill>
        <p:spPr>
          <a:xfrm>
            <a:off x="0" y="950361"/>
            <a:ext cx="9144000" cy="6085296"/>
          </a:xfrm>
          <a:prstGeom prst="rect">
            <a:avLst/>
          </a:prstGeom>
        </p:spPr>
      </p:pic>
    </p:spTree>
    <p:extLst>
      <p:ext uri="{BB962C8B-B14F-4D97-AF65-F5344CB8AC3E}">
        <p14:creationId xmlns:p14="http://schemas.microsoft.com/office/powerpoint/2010/main" val="65040620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16</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The brain’s surface</a:t>
            </a:r>
          </a:p>
        </p:txBody>
      </p:sp>
      <p:sp>
        <p:nvSpPr>
          <p:cNvPr id="2" name="TextBox 1"/>
          <p:cNvSpPr txBox="1"/>
          <p:nvPr/>
        </p:nvSpPr>
        <p:spPr>
          <a:xfrm>
            <a:off x="744965" y="1547521"/>
            <a:ext cx="8189860" cy="2031325"/>
          </a:xfrm>
          <a:prstGeom prst="rect">
            <a:avLst/>
          </a:prstGeom>
          <a:noFill/>
        </p:spPr>
        <p:txBody>
          <a:bodyPr wrap="square" rtlCol="0">
            <a:spAutoFit/>
          </a:bodyPr>
          <a:lstStyle/>
          <a:p>
            <a:r>
              <a:rPr lang="en-US"/>
              <a:t>Anatomists would often instruct artists to lay out their drawings; in this case, we can see the preconceived similarity to the small intestine.</a:t>
            </a:r>
          </a:p>
          <a:p>
            <a:endParaRPr lang="en-US"/>
          </a:p>
          <a:p>
            <a:r>
              <a:rPr lang="en-US"/>
              <a:t>Anatomical drawings do not always reflect reality.</a:t>
            </a:r>
          </a:p>
          <a:p>
            <a:endParaRPr lang="en-US"/>
          </a:p>
          <a:p>
            <a:r>
              <a:rPr lang="en-US"/>
              <a:t>Until the 19</a:t>
            </a:r>
            <a:r>
              <a:rPr lang="en-US" baseline="30000"/>
              <a:t>th</a:t>
            </a:r>
            <a:r>
              <a:rPr lang="en-US"/>
              <a:t> century only one part of the brain’s surface was given a name: </a:t>
            </a:r>
          </a:p>
          <a:p>
            <a:r>
              <a:rPr lang="en-US"/>
              <a:t>the fissure of Sylvius (1641, named by the Danish anatomist Bartholin)</a:t>
            </a:r>
          </a:p>
        </p:txBody>
      </p:sp>
    </p:spTree>
    <p:extLst>
      <p:ext uri="{BB962C8B-B14F-4D97-AF65-F5344CB8AC3E}">
        <p14:creationId xmlns:p14="http://schemas.microsoft.com/office/powerpoint/2010/main" val="1049269648"/>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16</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The brain’s surface</a:t>
            </a:r>
          </a:p>
        </p:txBody>
      </p:sp>
      <p:pic>
        <p:nvPicPr>
          <p:cNvPr id="3" name="Picture 2"/>
          <p:cNvPicPr>
            <a:picLocks noChangeAspect="1"/>
          </p:cNvPicPr>
          <p:nvPr/>
        </p:nvPicPr>
        <p:blipFill>
          <a:blip r:embed="rId4"/>
          <a:stretch>
            <a:fillRect/>
          </a:stretch>
        </p:blipFill>
        <p:spPr>
          <a:xfrm>
            <a:off x="1780980" y="1121603"/>
            <a:ext cx="5868510" cy="4742714"/>
          </a:xfrm>
          <a:prstGeom prst="rect">
            <a:avLst/>
          </a:prstGeom>
        </p:spPr>
      </p:pic>
      <p:sp>
        <p:nvSpPr>
          <p:cNvPr id="4" name="TextBox 3"/>
          <p:cNvSpPr txBox="1"/>
          <p:nvPr/>
        </p:nvSpPr>
        <p:spPr>
          <a:xfrm>
            <a:off x="149412" y="5956263"/>
            <a:ext cx="8790212" cy="646331"/>
          </a:xfrm>
          <a:prstGeom prst="rect">
            <a:avLst/>
          </a:prstGeom>
          <a:noFill/>
        </p:spPr>
        <p:txBody>
          <a:bodyPr wrap="square" rtlCol="0">
            <a:spAutoFit/>
          </a:bodyPr>
          <a:lstStyle/>
          <a:p>
            <a:pPr algn="ctr"/>
            <a:r>
              <a:rPr lang="en-US"/>
              <a:t>Nicolas Steno, 1665</a:t>
            </a:r>
          </a:p>
          <a:p>
            <a:pPr algn="ctr"/>
            <a:r>
              <a:rPr lang="en-US"/>
              <a:t>Reasonable depiction of the convolutions</a:t>
            </a:r>
          </a:p>
        </p:txBody>
      </p:sp>
    </p:spTree>
    <p:extLst>
      <p:ext uri="{BB962C8B-B14F-4D97-AF65-F5344CB8AC3E}">
        <p14:creationId xmlns:p14="http://schemas.microsoft.com/office/powerpoint/2010/main" val="89037948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63043" y="232665"/>
            <a:ext cx="5880957" cy="6296572"/>
          </a:xfrm>
          <a:prstGeom prst="rect">
            <a:avLst/>
          </a:prstGeom>
        </p:spPr>
      </p:pic>
      <p:pic>
        <p:nvPicPr>
          <p:cNvPr id="8" name="Picture 7"/>
          <p:cNvPicPr>
            <a:picLocks noChangeAspect="1"/>
          </p:cNvPicPr>
          <p:nvPr/>
        </p:nvPicPr>
        <p:blipFill>
          <a:blip r:embed="rId3"/>
          <a:stretch>
            <a:fillRect/>
          </a:stretch>
        </p:blipFill>
        <p:spPr>
          <a:xfrm>
            <a:off x="-12212" y="0"/>
            <a:ext cx="685800" cy="787400"/>
          </a:xfrm>
          <a:prstGeom prst="rect">
            <a:avLst/>
          </a:prstGeom>
        </p:spPr>
      </p:pic>
      <p:pic>
        <p:nvPicPr>
          <p:cNvPr id="9" name="Picture 8"/>
          <p:cNvPicPr>
            <a:picLocks noChangeAspect="1"/>
          </p:cNvPicPr>
          <p:nvPr/>
        </p:nvPicPr>
        <p:blipFill>
          <a:blip r:embed="rId4"/>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16</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The brain’s surface</a:t>
            </a:r>
          </a:p>
        </p:txBody>
      </p:sp>
      <p:sp>
        <p:nvSpPr>
          <p:cNvPr id="4" name="TextBox 3"/>
          <p:cNvSpPr txBox="1"/>
          <p:nvPr/>
        </p:nvSpPr>
        <p:spPr>
          <a:xfrm>
            <a:off x="149412" y="1109543"/>
            <a:ext cx="2974621" cy="1477328"/>
          </a:xfrm>
          <a:prstGeom prst="rect">
            <a:avLst/>
          </a:prstGeom>
          <a:noFill/>
        </p:spPr>
        <p:txBody>
          <a:bodyPr wrap="square" rtlCol="0">
            <a:spAutoFit/>
          </a:bodyPr>
          <a:lstStyle/>
          <a:p>
            <a:r>
              <a:rPr lang="en-US"/>
              <a:t>Raymond de Vieussens, 1685</a:t>
            </a:r>
          </a:p>
          <a:p>
            <a:endParaRPr lang="en-US"/>
          </a:p>
          <a:p>
            <a:r>
              <a:rPr lang="en-US"/>
              <a:t>Good anatomy but no attention paid to the sulci and gyri.</a:t>
            </a:r>
          </a:p>
        </p:txBody>
      </p:sp>
    </p:spTree>
    <p:extLst>
      <p:ext uri="{BB962C8B-B14F-4D97-AF65-F5344CB8AC3E}">
        <p14:creationId xmlns:p14="http://schemas.microsoft.com/office/powerpoint/2010/main" val="1781572887"/>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64957" y="527526"/>
            <a:ext cx="8222724" cy="6106326"/>
          </a:xfrm>
          <a:prstGeom prst="rect">
            <a:avLst/>
          </a:prstGeom>
        </p:spPr>
      </p:pic>
      <p:pic>
        <p:nvPicPr>
          <p:cNvPr id="8" name="Picture 7"/>
          <p:cNvPicPr>
            <a:picLocks noChangeAspect="1"/>
          </p:cNvPicPr>
          <p:nvPr/>
        </p:nvPicPr>
        <p:blipFill>
          <a:blip r:embed="rId3"/>
          <a:stretch>
            <a:fillRect/>
          </a:stretch>
        </p:blipFill>
        <p:spPr>
          <a:xfrm>
            <a:off x="-12212" y="0"/>
            <a:ext cx="685800" cy="787400"/>
          </a:xfrm>
          <a:prstGeom prst="rect">
            <a:avLst/>
          </a:prstGeom>
        </p:spPr>
      </p:pic>
      <p:pic>
        <p:nvPicPr>
          <p:cNvPr id="9" name="Picture 8"/>
          <p:cNvPicPr>
            <a:picLocks noChangeAspect="1"/>
          </p:cNvPicPr>
          <p:nvPr/>
        </p:nvPicPr>
        <p:blipFill>
          <a:blip r:embed="rId4"/>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16</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The brain’s surface</a:t>
            </a:r>
          </a:p>
        </p:txBody>
      </p:sp>
    </p:spTree>
    <p:extLst>
      <p:ext uri="{BB962C8B-B14F-4D97-AF65-F5344CB8AC3E}">
        <p14:creationId xmlns:p14="http://schemas.microsoft.com/office/powerpoint/2010/main" val="65689276"/>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17</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p:txBody>
      </p:sp>
      <p:sp>
        <p:nvSpPr>
          <p:cNvPr id="2" name="TextBox 1"/>
          <p:cNvSpPr txBox="1"/>
          <p:nvPr/>
        </p:nvSpPr>
        <p:spPr>
          <a:xfrm>
            <a:off x="744965" y="1547521"/>
            <a:ext cx="8189860" cy="2585323"/>
          </a:xfrm>
          <a:prstGeom prst="rect">
            <a:avLst/>
          </a:prstGeom>
          <a:noFill/>
        </p:spPr>
        <p:txBody>
          <a:bodyPr wrap="square" rtlCol="0">
            <a:spAutoFit/>
          </a:bodyPr>
          <a:lstStyle/>
          <a:p>
            <a:r>
              <a:rPr lang="en-US"/>
              <a:t>By this point the Cell Doctrine and the idea of the </a:t>
            </a:r>
            <a:r>
              <a:rPr lang="en-US" i="1"/>
              <a:t>rete mirabile</a:t>
            </a:r>
            <a:r>
              <a:rPr lang="en-US"/>
              <a:t> were no longer supported.</a:t>
            </a:r>
          </a:p>
          <a:p>
            <a:endParaRPr lang="en-US"/>
          </a:p>
          <a:p>
            <a:r>
              <a:rPr lang="en-US"/>
              <a:t>However, Greek tradition still highlighted the ventricular system.</a:t>
            </a:r>
          </a:p>
          <a:p>
            <a:endParaRPr lang="en-US"/>
          </a:p>
          <a:p>
            <a:r>
              <a:rPr lang="en-US"/>
              <a:t>Franciscus Sylvius and Thomas Willis independently proposed that the cortex had some specific functions.</a:t>
            </a:r>
          </a:p>
          <a:p>
            <a:endParaRPr lang="en-US"/>
          </a:p>
          <a:p>
            <a:r>
              <a:rPr lang="en-US"/>
              <a:t>From now on, neuroanatomy began to be led by function.  </a:t>
            </a:r>
          </a:p>
        </p:txBody>
      </p:sp>
    </p:spTree>
    <p:extLst>
      <p:ext uri="{BB962C8B-B14F-4D97-AF65-F5344CB8AC3E}">
        <p14:creationId xmlns:p14="http://schemas.microsoft.com/office/powerpoint/2010/main" val="387921417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Egyptian conceptions</a:t>
            </a:r>
          </a:p>
          <a:p>
            <a:r>
              <a:rPr lang="en-US" sz="2400">
                <a:latin typeface="Cambria"/>
                <a:cs typeface="Cambria"/>
              </a:rPr>
              <a:t>The Edwin Smith papyrus</a:t>
            </a:r>
          </a:p>
        </p:txBody>
      </p:sp>
      <p:sp>
        <p:nvSpPr>
          <p:cNvPr id="11" name="TextBox 10"/>
          <p:cNvSpPr txBox="1"/>
          <p:nvPr/>
        </p:nvSpPr>
        <p:spPr>
          <a:xfrm>
            <a:off x="744964" y="1025724"/>
            <a:ext cx="8194479" cy="4401205"/>
          </a:xfrm>
          <a:prstGeom prst="rect">
            <a:avLst/>
          </a:prstGeom>
          <a:noFill/>
        </p:spPr>
        <p:txBody>
          <a:bodyPr wrap="square" rtlCol="0">
            <a:spAutoFit/>
          </a:bodyPr>
          <a:lstStyle/>
          <a:p>
            <a:r>
              <a:rPr lang="en-US" sz="2000"/>
              <a:t>Purchased in 1862 by Edwin Smith, dates from </a:t>
            </a:r>
          </a:p>
          <a:p>
            <a:r>
              <a:rPr lang="en-US" sz="2000">
                <a:solidFill>
                  <a:schemeClr val="accent3">
                    <a:lumMod val="75000"/>
                  </a:schemeClr>
                </a:solidFill>
              </a:rPr>
              <a:t>approx. 1500 BCE</a:t>
            </a:r>
          </a:p>
          <a:p>
            <a:endParaRPr lang="en-US" sz="2000"/>
          </a:p>
          <a:p>
            <a:r>
              <a:rPr lang="en-US" sz="2000"/>
              <a:t>The oldest known rational/scientific medical papyrus. There are others, but they are based in magic.</a:t>
            </a:r>
          </a:p>
          <a:p>
            <a:endParaRPr lang="en-US" sz="2000"/>
          </a:p>
          <a:p>
            <a:r>
              <a:rPr lang="en-US" sz="2000"/>
              <a:t>Describes 48 (typical) cases of injury and trauma. Believed to be a military surgical manual.</a:t>
            </a:r>
          </a:p>
          <a:p>
            <a:endParaRPr lang="en-US" sz="2000"/>
          </a:p>
          <a:p>
            <a:r>
              <a:rPr lang="en-US" sz="2000"/>
              <a:t>Scroll 4.7 metres in length with 469 lines in 22 columns.</a:t>
            </a:r>
          </a:p>
          <a:p>
            <a:endParaRPr lang="en-US" sz="2000"/>
          </a:p>
          <a:p>
            <a:r>
              <a:rPr lang="en-US" sz="2000"/>
              <a:t>Written in hieratic (cursive hieroglyphs) with further explanations in red</a:t>
            </a:r>
          </a:p>
          <a:p>
            <a:endParaRPr lang="en-US" sz="2000"/>
          </a:p>
          <a:p>
            <a:r>
              <a:rPr lang="en-US" sz="2000"/>
              <a:t>Likely origin Thebes; attributed by some to Imhotep</a:t>
            </a:r>
          </a:p>
        </p:txBody>
      </p:sp>
    </p:spTree>
    <p:extLst>
      <p:ext uri="{BB962C8B-B14F-4D97-AF65-F5344CB8AC3E}">
        <p14:creationId xmlns:p14="http://schemas.microsoft.com/office/powerpoint/2010/main" val="1613827920"/>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17</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endParaRPr lang="en-US" sz="2400">
              <a:latin typeface="Cambria"/>
              <a:cs typeface="Cambria"/>
            </a:endParaRPr>
          </a:p>
          <a:p>
            <a:r>
              <a:rPr lang="en-US" sz="2400">
                <a:latin typeface="Cambria"/>
                <a:cs typeface="Cambria"/>
              </a:rPr>
              <a:t>Descartes</a:t>
            </a:r>
          </a:p>
        </p:txBody>
      </p:sp>
      <p:pic>
        <p:nvPicPr>
          <p:cNvPr id="4" name="Picture 3"/>
          <p:cNvPicPr>
            <a:picLocks noChangeAspect="1"/>
          </p:cNvPicPr>
          <p:nvPr/>
        </p:nvPicPr>
        <p:blipFill>
          <a:blip r:embed="rId4"/>
          <a:stretch>
            <a:fillRect/>
          </a:stretch>
        </p:blipFill>
        <p:spPr>
          <a:xfrm>
            <a:off x="3604498" y="0"/>
            <a:ext cx="5551714" cy="6858000"/>
          </a:xfrm>
          <a:prstGeom prst="rect">
            <a:avLst/>
          </a:prstGeom>
        </p:spPr>
      </p:pic>
      <p:sp>
        <p:nvSpPr>
          <p:cNvPr id="5" name="TextBox 4"/>
          <p:cNvSpPr txBox="1"/>
          <p:nvPr/>
        </p:nvSpPr>
        <p:spPr>
          <a:xfrm>
            <a:off x="673589" y="1883304"/>
            <a:ext cx="2930910" cy="2585323"/>
          </a:xfrm>
          <a:prstGeom prst="rect">
            <a:avLst/>
          </a:prstGeom>
          <a:noFill/>
        </p:spPr>
        <p:txBody>
          <a:bodyPr wrap="square" rtlCol="0">
            <a:spAutoFit/>
          </a:bodyPr>
          <a:lstStyle/>
          <a:p>
            <a:r>
              <a:rPr lang="en-US"/>
              <a:t>This diagram from 1662 (from the book De homine) demonstrates</a:t>
            </a:r>
          </a:p>
          <a:p>
            <a:endParaRPr lang="en-US"/>
          </a:p>
          <a:p>
            <a:r>
              <a:rPr lang="en-US"/>
              <a:t>the retina</a:t>
            </a:r>
          </a:p>
          <a:p>
            <a:r>
              <a:rPr lang="en-US"/>
              <a:t>the optic nerve</a:t>
            </a:r>
          </a:p>
          <a:p>
            <a:r>
              <a:rPr lang="en-US"/>
              <a:t>the ventricle</a:t>
            </a:r>
          </a:p>
          <a:p>
            <a:r>
              <a:rPr lang="en-US"/>
              <a:t>the pineal gland (H) initiating the motor stimulus</a:t>
            </a:r>
          </a:p>
        </p:txBody>
      </p:sp>
    </p:spTree>
    <p:extLst>
      <p:ext uri="{BB962C8B-B14F-4D97-AF65-F5344CB8AC3E}">
        <p14:creationId xmlns:p14="http://schemas.microsoft.com/office/powerpoint/2010/main" val="1755675210"/>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17</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Thomas Willis</a:t>
            </a:r>
          </a:p>
        </p:txBody>
      </p:sp>
      <p:sp>
        <p:nvSpPr>
          <p:cNvPr id="3" name="TextBox 2"/>
          <p:cNvSpPr txBox="1"/>
          <p:nvPr/>
        </p:nvSpPr>
        <p:spPr>
          <a:xfrm>
            <a:off x="5670665" y="6058696"/>
            <a:ext cx="1519504" cy="646331"/>
          </a:xfrm>
          <a:prstGeom prst="rect">
            <a:avLst/>
          </a:prstGeom>
          <a:noFill/>
        </p:spPr>
        <p:txBody>
          <a:bodyPr wrap="none" rtlCol="0">
            <a:spAutoFit/>
          </a:bodyPr>
          <a:lstStyle/>
          <a:p>
            <a:pPr algn="ctr"/>
            <a:r>
              <a:rPr lang="en-US"/>
              <a:t>Thomas Willis</a:t>
            </a:r>
          </a:p>
          <a:p>
            <a:pPr algn="ctr"/>
            <a:r>
              <a:rPr lang="en-US"/>
              <a:t>1621 - 1675</a:t>
            </a:r>
          </a:p>
        </p:txBody>
      </p:sp>
      <p:pic>
        <p:nvPicPr>
          <p:cNvPr id="4" name="Picture 3"/>
          <p:cNvPicPr>
            <a:picLocks noChangeAspect="1"/>
          </p:cNvPicPr>
          <p:nvPr/>
        </p:nvPicPr>
        <p:blipFill>
          <a:blip r:embed="rId4"/>
          <a:stretch>
            <a:fillRect/>
          </a:stretch>
        </p:blipFill>
        <p:spPr>
          <a:xfrm>
            <a:off x="4054535" y="364981"/>
            <a:ext cx="4844626" cy="5529468"/>
          </a:xfrm>
          <a:prstGeom prst="rect">
            <a:avLst/>
          </a:prstGeom>
        </p:spPr>
      </p:pic>
      <p:sp>
        <p:nvSpPr>
          <p:cNvPr id="2" name="TextBox 1"/>
          <p:cNvSpPr txBox="1"/>
          <p:nvPr/>
        </p:nvSpPr>
        <p:spPr>
          <a:xfrm>
            <a:off x="744964" y="1722712"/>
            <a:ext cx="3181974" cy="2862323"/>
          </a:xfrm>
          <a:prstGeom prst="rect">
            <a:avLst/>
          </a:prstGeom>
          <a:noFill/>
        </p:spPr>
        <p:txBody>
          <a:bodyPr wrap="square" rtlCol="0">
            <a:spAutoFit/>
          </a:bodyPr>
          <a:lstStyle/>
          <a:p>
            <a:r>
              <a:rPr lang="en-US"/>
              <a:t>English doctor, pioneer of anatomy, neurology and psychiatry.</a:t>
            </a:r>
          </a:p>
          <a:p>
            <a:endParaRPr lang="en-US"/>
          </a:p>
          <a:p>
            <a:r>
              <a:rPr lang="en-US"/>
              <a:t>Founding member of the Royal Society.</a:t>
            </a:r>
          </a:p>
          <a:p>
            <a:endParaRPr lang="en-US"/>
          </a:p>
          <a:p>
            <a:r>
              <a:rPr lang="en-US"/>
              <a:t>Many of his plates were drawn by Christopher Wren, architect of St. Paul’s.</a:t>
            </a:r>
          </a:p>
        </p:txBody>
      </p:sp>
    </p:spTree>
    <p:extLst>
      <p:ext uri="{BB962C8B-B14F-4D97-AF65-F5344CB8AC3E}">
        <p14:creationId xmlns:p14="http://schemas.microsoft.com/office/powerpoint/2010/main" val="817649068"/>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17</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Willis: the end of the ventricular theory</a:t>
            </a:r>
          </a:p>
        </p:txBody>
      </p:sp>
      <p:sp>
        <p:nvSpPr>
          <p:cNvPr id="4" name="TextBox 3"/>
          <p:cNvSpPr txBox="1"/>
          <p:nvPr/>
        </p:nvSpPr>
        <p:spPr>
          <a:xfrm>
            <a:off x="744964" y="1386929"/>
            <a:ext cx="7738148" cy="3416320"/>
          </a:xfrm>
          <a:prstGeom prst="rect">
            <a:avLst/>
          </a:prstGeom>
          <a:noFill/>
        </p:spPr>
        <p:txBody>
          <a:bodyPr wrap="square" rtlCol="0">
            <a:spAutoFit/>
          </a:bodyPr>
          <a:lstStyle/>
          <a:p>
            <a:r>
              <a:rPr lang="en-US"/>
              <a:t>Willis put an end to ventricular localisation of brain function.</a:t>
            </a:r>
          </a:p>
          <a:p>
            <a:endParaRPr lang="en-US"/>
          </a:p>
          <a:p>
            <a:r>
              <a:rPr lang="en-US"/>
              <a:t>He proposed three new structures:</a:t>
            </a:r>
          </a:p>
          <a:p>
            <a:endParaRPr lang="en-US"/>
          </a:p>
          <a:p>
            <a:r>
              <a:rPr lang="en-US"/>
              <a:t>corpus striatum		sensus communis</a:t>
            </a:r>
          </a:p>
          <a:p>
            <a:r>
              <a:rPr lang="en-US"/>
              <a:t>corpus callosum		imagination</a:t>
            </a:r>
          </a:p>
          <a:p>
            <a:r>
              <a:rPr lang="en-US"/>
              <a:t>cerebral cortex		memory</a:t>
            </a:r>
          </a:p>
          <a:p>
            <a:endParaRPr lang="en-US"/>
          </a:p>
          <a:p>
            <a:r>
              <a:rPr lang="en-US"/>
              <a:t>He also depicted</a:t>
            </a:r>
          </a:p>
          <a:p>
            <a:endParaRPr lang="en-US"/>
          </a:p>
          <a:p>
            <a:r>
              <a:rPr lang="en-US"/>
              <a:t>the thalamus</a:t>
            </a:r>
          </a:p>
          <a:p>
            <a:r>
              <a:rPr lang="en-US"/>
              <a:t>the pineal gland</a:t>
            </a:r>
          </a:p>
        </p:txBody>
      </p:sp>
    </p:spTree>
    <p:extLst>
      <p:ext uri="{BB962C8B-B14F-4D97-AF65-F5344CB8AC3E}">
        <p14:creationId xmlns:p14="http://schemas.microsoft.com/office/powerpoint/2010/main" val="1923201119"/>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17</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Oriental conceptions</a:t>
            </a:r>
          </a:p>
        </p:txBody>
      </p:sp>
      <p:sp>
        <p:nvSpPr>
          <p:cNvPr id="4" name="TextBox 3"/>
          <p:cNvSpPr txBox="1"/>
          <p:nvPr/>
        </p:nvSpPr>
        <p:spPr>
          <a:xfrm>
            <a:off x="744964" y="1386929"/>
            <a:ext cx="7738148" cy="646331"/>
          </a:xfrm>
          <a:prstGeom prst="rect">
            <a:avLst/>
          </a:prstGeom>
          <a:noFill/>
        </p:spPr>
        <p:txBody>
          <a:bodyPr wrap="square" rtlCol="0">
            <a:spAutoFit/>
          </a:bodyPr>
          <a:lstStyle/>
          <a:p>
            <a:r>
              <a:rPr lang="en-US"/>
              <a:t>In the 17</a:t>
            </a:r>
            <a:r>
              <a:rPr lang="en-US" baseline="30000"/>
              <a:t>th</a:t>
            </a:r>
            <a:r>
              <a:rPr lang="en-US"/>
              <a:t> century, Chinese science still considered the heart to be the central organ of emotion and reason. </a:t>
            </a:r>
          </a:p>
        </p:txBody>
      </p:sp>
    </p:spTree>
    <p:extLst>
      <p:ext uri="{BB962C8B-B14F-4D97-AF65-F5344CB8AC3E}">
        <p14:creationId xmlns:p14="http://schemas.microsoft.com/office/powerpoint/2010/main" val="448766332"/>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17</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The microscope</a:t>
            </a:r>
          </a:p>
        </p:txBody>
      </p:sp>
      <p:sp>
        <p:nvSpPr>
          <p:cNvPr id="4" name="TextBox 3"/>
          <p:cNvSpPr txBox="1"/>
          <p:nvPr/>
        </p:nvSpPr>
        <p:spPr>
          <a:xfrm>
            <a:off x="744964" y="905162"/>
            <a:ext cx="7738148" cy="369332"/>
          </a:xfrm>
          <a:prstGeom prst="rect">
            <a:avLst/>
          </a:prstGeom>
          <a:noFill/>
        </p:spPr>
        <p:txBody>
          <a:bodyPr wrap="square" rtlCol="0">
            <a:spAutoFit/>
          </a:bodyPr>
          <a:lstStyle/>
          <a:p>
            <a:r>
              <a:rPr lang="en-US"/>
              <a:t>Micrographia, published in 1665 by the 30-year-old Robert Hooke.</a:t>
            </a:r>
          </a:p>
        </p:txBody>
      </p:sp>
      <p:pic>
        <p:nvPicPr>
          <p:cNvPr id="3" name="Picture 2"/>
          <p:cNvPicPr>
            <a:picLocks noChangeAspect="1"/>
          </p:cNvPicPr>
          <p:nvPr/>
        </p:nvPicPr>
        <p:blipFill>
          <a:blip r:embed="rId4"/>
          <a:stretch>
            <a:fillRect/>
          </a:stretch>
        </p:blipFill>
        <p:spPr>
          <a:xfrm>
            <a:off x="128898" y="0"/>
            <a:ext cx="8892058" cy="6858000"/>
          </a:xfrm>
          <a:prstGeom prst="rect">
            <a:avLst/>
          </a:prstGeom>
        </p:spPr>
      </p:pic>
    </p:spTree>
    <p:extLst>
      <p:ext uri="{BB962C8B-B14F-4D97-AF65-F5344CB8AC3E}">
        <p14:creationId xmlns:p14="http://schemas.microsoft.com/office/powerpoint/2010/main" val="173115837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17</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The microscope</a:t>
            </a:r>
          </a:p>
        </p:txBody>
      </p:sp>
      <p:sp>
        <p:nvSpPr>
          <p:cNvPr id="4" name="TextBox 3"/>
          <p:cNvSpPr txBox="1"/>
          <p:nvPr/>
        </p:nvSpPr>
        <p:spPr>
          <a:xfrm>
            <a:off x="744964" y="905162"/>
            <a:ext cx="7738148" cy="369332"/>
          </a:xfrm>
          <a:prstGeom prst="rect">
            <a:avLst/>
          </a:prstGeom>
          <a:noFill/>
        </p:spPr>
        <p:txBody>
          <a:bodyPr wrap="square" rtlCol="0">
            <a:spAutoFit/>
          </a:bodyPr>
          <a:lstStyle/>
          <a:p>
            <a:r>
              <a:rPr lang="en-US"/>
              <a:t>Micrographia, published in 1665 by the 30-year-old Robert Hooke.</a:t>
            </a:r>
          </a:p>
        </p:txBody>
      </p:sp>
      <p:pic>
        <p:nvPicPr>
          <p:cNvPr id="2" name="Picture 1"/>
          <p:cNvPicPr>
            <a:picLocks noChangeAspect="1"/>
          </p:cNvPicPr>
          <p:nvPr/>
        </p:nvPicPr>
        <p:blipFill>
          <a:blip r:embed="rId4"/>
          <a:stretch>
            <a:fillRect/>
          </a:stretch>
        </p:blipFill>
        <p:spPr>
          <a:xfrm>
            <a:off x="-12212" y="1294906"/>
            <a:ext cx="9144000" cy="6336899"/>
          </a:xfrm>
          <a:prstGeom prst="rect">
            <a:avLst/>
          </a:prstGeom>
        </p:spPr>
      </p:pic>
    </p:spTree>
    <p:extLst>
      <p:ext uri="{BB962C8B-B14F-4D97-AF65-F5344CB8AC3E}">
        <p14:creationId xmlns:p14="http://schemas.microsoft.com/office/powerpoint/2010/main" val="1143242425"/>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17</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The microscope</a:t>
            </a:r>
          </a:p>
        </p:txBody>
      </p:sp>
      <p:sp>
        <p:nvSpPr>
          <p:cNvPr id="4" name="TextBox 3"/>
          <p:cNvSpPr txBox="1"/>
          <p:nvPr/>
        </p:nvSpPr>
        <p:spPr>
          <a:xfrm>
            <a:off x="744964" y="1051152"/>
            <a:ext cx="7738148" cy="3139321"/>
          </a:xfrm>
          <a:prstGeom prst="rect">
            <a:avLst/>
          </a:prstGeom>
          <a:noFill/>
        </p:spPr>
        <p:txBody>
          <a:bodyPr wrap="square" rtlCol="0">
            <a:spAutoFit/>
          </a:bodyPr>
          <a:lstStyle/>
          <a:p>
            <a:r>
              <a:rPr lang="en-US"/>
              <a:t>Observation of the brain under the microscope produced several conflicting theories:</a:t>
            </a:r>
          </a:p>
          <a:p>
            <a:endParaRPr lang="en-US"/>
          </a:p>
          <a:p>
            <a:r>
              <a:rPr lang="en-US"/>
              <a:t>Marcello Malphigi:			the cortex is made up 	of glands</a:t>
            </a:r>
          </a:p>
          <a:p>
            <a:r>
              <a:rPr lang="en-US"/>
              <a:t>Frederick Ruysch:								of blood vessels</a:t>
            </a:r>
          </a:p>
          <a:p>
            <a:r>
              <a:rPr lang="en-US"/>
              <a:t>Anton van Leeuwenhoek:						of “globules”</a:t>
            </a:r>
          </a:p>
          <a:p>
            <a:endParaRPr lang="en-US"/>
          </a:p>
          <a:p>
            <a:r>
              <a:rPr lang="en-US"/>
              <a:t>Malphigi and Leeuwenhoek’s entities were both artefacts. There was as yet no provision for staining or proper sectioning.</a:t>
            </a:r>
          </a:p>
          <a:p>
            <a:endParaRPr lang="en-US"/>
          </a:p>
          <a:p>
            <a:r>
              <a:rPr lang="en-US"/>
              <a:t>Histology: study of tissues under the microscope.</a:t>
            </a:r>
          </a:p>
        </p:txBody>
      </p:sp>
    </p:spTree>
    <p:extLst>
      <p:ext uri="{BB962C8B-B14F-4D97-AF65-F5344CB8AC3E}">
        <p14:creationId xmlns:p14="http://schemas.microsoft.com/office/powerpoint/2010/main" val="4263652858"/>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17</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The microscope</a:t>
            </a:r>
          </a:p>
        </p:txBody>
      </p:sp>
      <p:sp>
        <p:nvSpPr>
          <p:cNvPr id="4" name="TextBox 3"/>
          <p:cNvSpPr txBox="1"/>
          <p:nvPr/>
        </p:nvSpPr>
        <p:spPr>
          <a:xfrm>
            <a:off x="744964" y="1051152"/>
            <a:ext cx="3400949" cy="5755423"/>
          </a:xfrm>
          <a:prstGeom prst="rect">
            <a:avLst/>
          </a:prstGeom>
          <a:noFill/>
        </p:spPr>
        <p:txBody>
          <a:bodyPr wrap="square" rtlCol="0">
            <a:spAutoFit/>
          </a:bodyPr>
          <a:lstStyle/>
          <a:p>
            <a:r>
              <a:rPr lang="en-US"/>
              <a:t>“wretchedly poor” [1]</a:t>
            </a:r>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sz="1600"/>
              <a:t>[1] Clarke, Edwin, Kenneth Dewhurst, and Michael Jeffrey Aminoff. </a:t>
            </a:r>
            <a:r>
              <a:rPr lang="en-US" sz="1600" i="1"/>
              <a:t>An illustrated history of brain function: imaging the brain from antiquity to the present</a:t>
            </a:r>
            <a:r>
              <a:rPr lang="en-US" sz="1600"/>
              <a:t>. Norman Publishing, 1996.</a:t>
            </a:r>
          </a:p>
          <a:p>
            <a:endParaRPr lang="en-US"/>
          </a:p>
        </p:txBody>
      </p:sp>
      <p:pic>
        <p:nvPicPr>
          <p:cNvPr id="3" name="Picture 2"/>
          <p:cNvPicPr>
            <a:picLocks noChangeAspect="1"/>
          </p:cNvPicPr>
          <p:nvPr/>
        </p:nvPicPr>
        <p:blipFill>
          <a:blip r:embed="rId4"/>
          <a:stretch>
            <a:fillRect/>
          </a:stretch>
        </p:blipFill>
        <p:spPr>
          <a:xfrm>
            <a:off x="4043670" y="112241"/>
            <a:ext cx="4715446" cy="6575668"/>
          </a:xfrm>
          <a:prstGeom prst="rect">
            <a:avLst/>
          </a:prstGeom>
        </p:spPr>
      </p:pic>
    </p:spTree>
    <p:extLst>
      <p:ext uri="{BB962C8B-B14F-4D97-AF65-F5344CB8AC3E}">
        <p14:creationId xmlns:p14="http://schemas.microsoft.com/office/powerpoint/2010/main" val="440260401"/>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17</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endParaRPr lang="en-US" sz="2400">
              <a:latin typeface="Cambria"/>
              <a:cs typeface="Cambria"/>
            </a:endParaRPr>
          </a:p>
        </p:txBody>
      </p:sp>
      <p:sp>
        <p:nvSpPr>
          <p:cNvPr id="4" name="TextBox 3"/>
          <p:cNvSpPr txBox="1"/>
          <p:nvPr/>
        </p:nvSpPr>
        <p:spPr>
          <a:xfrm>
            <a:off x="744964" y="1051152"/>
            <a:ext cx="7738148" cy="3139321"/>
          </a:xfrm>
          <a:prstGeom prst="rect">
            <a:avLst/>
          </a:prstGeom>
          <a:noFill/>
        </p:spPr>
        <p:txBody>
          <a:bodyPr wrap="square" rtlCol="0">
            <a:spAutoFit/>
          </a:bodyPr>
          <a:lstStyle/>
          <a:p>
            <a:r>
              <a:rPr lang="en-US"/>
              <a:t>At the end of the 17</a:t>
            </a:r>
            <a:r>
              <a:rPr lang="en-US" baseline="30000"/>
              <a:t>th</a:t>
            </a:r>
            <a:r>
              <a:rPr lang="en-US"/>
              <a:t> century, the cortex had taken its place as the seat of intellect.</a:t>
            </a:r>
          </a:p>
          <a:p>
            <a:endParaRPr lang="en-US"/>
          </a:p>
          <a:p>
            <a:r>
              <a:rPr lang="en-US"/>
              <a:t>However, the intellect was still described in terms of “animal spirits” or an equally hypothetical medium, “nerve fluid,” which was prepared in the brain and pumped throughout the nervous system in order to carry motor commands and sensations.</a:t>
            </a:r>
          </a:p>
          <a:p>
            <a:endParaRPr lang="en-US"/>
          </a:p>
          <a:p>
            <a:r>
              <a:rPr lang="en-US"/>
              <a:t>Some even regressed to the ventricular theory.</a:t>
            </a:r>
          </a:p>
          <a:p>
            <a:endParaRPr lang="en-US"/>
          </a:p>
          <a:p>
            <a:r>
              <a:rPr lang="en-US"/>
              <a:t>The gyri and sulci were not yet named.</a:t>
            </a:r>
          </a:p>
        </p:txBody>
      </p:sp>
    </p:spTree>
    <p:extLst>
      <p:ext uri="{BB962C8B-B14F-4D97-AF65-F5344CB8AC3E}">
        <p14:creationId xmlns:p14="http://schemas.microsoft.com/office/powerpoint/2010/main" val="4268705426"/>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19</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Nomenclature</a:t>
            </a:r>
          </a:p>
        </p:txBody>
      </p:sp>
      <p:sp>
        <p:nvSpPr>
          <p:cNvPr id="3" name="TextBox 2"/>
          <p:cNvSpPr txBox="1"/>
          <p:nvPr/>
        </p:nvSpPr>
        <p:spPr>
          <a:xfrm>
            <a:off x="5344226" y="6058696"/>
            <a:ext cx="2172390" cy="646331"/>
          </a:xfrm>
          <a:prstGeom prst="rect">
            <a:avLst/>
          </a:prstGeom>
          <a:noFill/>
        </p:spPr>
        <p:txBody>
          <a:bodyPr wrap="none" rtlCol="0">
            <a:spAutoFit/>
          </a:bodyPr>
          <a:lstStyle/>
          <a:p>
            <a:pPr algn="ctr"/>
            <a:r>
              <a:rPr lang="en-US"/>
              <a:t>Louis Pierre Gratiolet</a:t>
            </a:r>
          </a:p>
          <a:p>
            <a:pPr algn="ctr"/>
            <a:r>
              <a:rPr lang="en-US"/>
              <a:t>1815 - 1865</a:t>
            </a:r>
          </a:p>
        </p:txBody>
      </p:sp>
      <p:pic>
        <p:nvPicPr>
          <p:cNvPr id="4" name="Picture 3"/>
          <p:cNvPicPr>
            <a:picLocks noChangeAspect="1"/>
          </p:cNvPicPr>
          <p:nvPr/>
        </p:nvPicPr>
        <p:blipFill>
          <a:blip r:embed="rId4"/>
          <a:stretch>
            <a:fillRect/>
          </a:stretch>
        </p:blipFill>
        <p:spPr>
          <a:xfrm>
            <a:off x="4418176" y="200562"/>
            <a:ext cx="4270303" cy="5858134"/>
          </a:xfrm>
          <a:prstGeom prst="rect">
            <a:avLst/>
          </a:prstGeom>
        </p:spPr>
      </p:pic>
      <p:sp>
        <p:nvSpPr>
          <p:cNvPr id="5" name="TextBox 4"/>
          <p:cNvSpPr txBox="1"/>
          <p:nvPr/>
        </p:nvSpPr>
        <p:spPr>
          <a:xfrm>
            <a:off x="673588" y="1766510"/>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96912965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Egyptian conceptions</a:t>
            </a:r>
          </a:p>
          <a:p>
            <a:r>
              <a:rPr lang="en-US" sz="2400">
                <a:latin typeface="Cambria"/>
                <a:cs typeface="Cambria"/>
              </a:rPr>
              <a:t>The Edwin Smith papyrus</a:t>
            </a:r>
          </a:p>
        </p:txBody>
      </p:sp>
      <p:pic>
        <p:nvPicPr>
          <p:cNvPr id="3" name="Picture 2"/>
          <p:cNvPicPr>
            <a:picLocks noChangeAspect="1"/>
          </p:cNvPicPr>
          <p:nvPr/>
        </p:nvPicPr>
        <p:blipFill>
          <a:blip r:embed="rId4"/>
          <a:stretch>
            <a:fillRect/>
          </a:stretch>
        </p:blipFill>
        <p:spPr>
          <a:xfrm>
            <a:off x="4214108" y="123795"/>
            <a:ext cx="4978400" cy="6743700"/>
          </a:xfrm>
          <a:prstGeom prst="rect">
            <a:avLst/>
          </a:prstGeom>
        </p:spPr>
      </p:pic>
    </p:spTree>
    <p:extLst>
      <p:ext uri="{BB962C8B-B14F-4D97-AF65-F5344CB8AC3E}">
        <p14:creationId xmlns:p14="http://schemas.microsoft.com/office/powerpoint/2010/main" val="322709373"/>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9554" y="622993"/>
            <a:ext cx="8259697" cy="5581690"/>
          </a:xfrm>
          <a:prstGeom prst="rect">
            <a:avLst/>
          </a:prstGeom>
        </p:spPr>
      </p:pic>
      <p:pic>
        <p:nvPicPr>
          <p:cNvPr id="8" name="Picture 7"/>
          <p:cNvPicPr>
            <a:picLocks noChangeAspect="1"/>
          </p:cNvPicPr>
          <p:nvPr/>
        </p:nvPicPr>
        <p:blipFill>
          <a:blip r:embed="rId3"/>
          <a:stretch>
            <a:fillRect/>
          </a:stretch>
        </p:blipFill>
        <p:spPr>
          <a:xfrm>
            <a:off x="-12212" y="0"/>
            <a:ext cx="685800" cy="787400"/>
          </a:xfrm>
          <a:prstGeom prst="rect">
            <a:avLst/>
          </a:prstGeom>
        </p:spPr>
      </p:pic>
      <p:pic>
        <p:nvPicPr>
          <p:cNvPr id="9" name="Picture 8"/>
          <p:cNvPicPr>
            <a:picLocks noChangeAspect="1"/>
          </p:cNvPicPr>
          <p:nvPr/>
        </p:nvPicPr>
        <p:blipFill>
          <a:blip r:embed="rId4"/>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16</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The brain’s surface</a:t>
            </a:r>
          </a:p>
        </p:txBody>
      </p:sp>
      <p:sp>
        <p:nvSpPr>
          <p:cNvPr id="4" name="TextBox 3"/>
          <p:cNvSpPr txBox="1"/>
          <p:nvPr/>
        </p:nvSpPr>
        <p:spPr>
          <a:xfrm>
            <a:off x="0" y="6204683"/>
            <a:ext cx="9144000" cy="369332"/>
          </a:xfrm>
          <a:prstGeom prst="rect">
            <a:avLst/>
          </a:prstGeom>
          <a:noFill/>
        </p:spPr>
        <p:txBody>
          <a:bodyPr wrap="square" rtlCol="0">
            <a:spAutoFit/>
          </a:bodyPr>
          <a:lstStyle/>
          <a:p>
            <a:pPr algn="ctr"/>
            <a:r>
              <a:rPr lang="en-US"/>
              <a:t>Finally a mature depiction; Gratiolet, c. 1860</a:t>
            </a:r>
          </a:p>
        </p:txBody>
      </p:sp>
    </p:spTree>
    <p:extLst>
      <p:ext uri="{BB962C8B-B14F-4D97-AF65-F5344CB8AC3E}">
        <p14:creationId xmlns:p14="http://schemas.microsoft.com/office/powerpoint/2010/main" val="3556372963"/>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19</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Phrenology</a:t>
            </a:r>
          </a:p>
        </p:txBody>
      </p:sp>
      <p:sp>
        <p:nvSpPr>
          <p:cNvPr id="4" name="TextBox 3"/>
          <p:cNvSpPr txBox="1"/>
          <p:nvPr/>
        </p:nvSpPr>
        <p:spPr>
          <a:xfrm>
            <a:off x="744964" y="1051152"/>
            <a:ext cx="3564647" cy="4247317"/>
          </a:xfrm>
          <a:prstGeom prst="rect">
            <a:avLst/>
          </a:prstGeom>
          <a:noFill/>
        </p:spPr>
        <p:txBody>
          <a:bodyPr wrap="square" rtlCol="0">
            <a:spAutoFit/>
          </a:bodyPr>
          <a:lstStyle/>
          <a:p>
            <a:r>
              <a:rPr lang="en-US"/>
              <a:t>The cortex is the seat of intellect.</a:t>
            </a:r>
          </a:p>
          <a:p>
            <a:endParaRPr lang="en-US"/>
          </a:p>
          <a:p>
            <a:r>
              <a:rPr lang="en-US"/>
              <a:t>Mental processes can be functionally localised to areas of cortex.</a:t>
            </a:r>
          </a:p>
          <a:p>
            <a:endParaRPr lang="en-US"/>
          </a:p>
          <a:p>
            <a:r>
              <a:rPr lang="en-US"/>
              <a:t>There is a mapping between capability and area size.</a:t>
            </a:r>
          </a:p>
          <a:p>
            <a:endParaRPr lang="en-US"/>
          </a:p>
          <a:p>
            <a:r>
              <a:rPr lang="en-US"/>
              <a:t>These size changes cause corresponding shape changes on the skull itself.</a:t>
            </a:r>
          </a:p>
          <a:p>
            <a:endParaRPr lang="en-US"/>
          </a:p>
          <a:p>
            <a:r>
              <a:rPr lang="en-US"/>
              <a:t>Gall actually called the technique “cranioscopy.”</a:t>
            </a:r>
          </a:p>
        </p:txBody>
      </p:sp>
      <p:sp>
        <p:nvSpPr>
          <p:cNvPr id="6" name="TextBox 5"/>
          <p:cNvSpPr txBox="1"/>
          <p:nvPr/>
        </p:nvSpPr>
        <p:spPr>
          <a:xfrm>
            <a:off x="5528537" y="6058696"/>
            <a:ext cx="1803762" cy="646331"/>
          </a:xfrm>
          <a:prstGeom prst="rect">
            <a:avLst/>
          </a:prstGeom>
          <a:noFill/>
        </p:spPr>
        <p:txBody>
          <a:bodyPr wrap="none" rtlCol="0">
            <a:spAutoFit/>
          </a:bodyPr>
          <a:lstStyle/>
          <a:p>
            <a:pPr algn="ctr"/>
            <a:r>
              <a:rPr lang="en-US"/>
              <a:t>Franz Joseph Gall</a:t>
            </a:r>
          </a:p>
          <a:p>
            <a:pPr algn="ctr"/>
            <a:r>
              <a:rPr lang="en-US"/>
              <a:t>1758 - 1828</a:t>
            </a:r>
          </a:p>
        </p:txBody>
      </p:sp>
      <p:pic>
        <p:nvPicPr>
          <p:cNvPr id="7" name="Picture 6"/>
          <p:cNvPicPr>
            <a:picLocks noChangeAspect="1"/>
          </p:cNvPicPr>
          <p:nvPr/>
        </p:nvPicPr>
        <p:blipFill>
          <a:blip r:embed="rId4"/>
          <a:stretch>
            <a:fillRect/>
          </a:stretch>
        </p:blipFill>
        <p:spPr>
          <a:xfrm>
            <a:off x="4309611" y="598569"/>
            <a:ext cx="4331679" cy="5325078"/>
          </a:xfrm>
          <a:prstGeom prst="rect">
            <a:avLst/>
          </a:prstGeom>
        </p:spPr>
      </p:pic>
    </p:spTree>
    <p:extLst>
      <p:ext uri="{BB962C8B-B14F-4D97-AF65-F5344CB8AC3E}">
        <p14:creationId xmlns:p14="http://schemas.microsoft.com/office/powerpoint/2010/main" val="2229322650"/>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19</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Phrenology</a:t>
            </a:r>
          </a:p>
        </p:txBody>
      </p:sp>
      <p:pic>
        <p:nvPicPr>
          <p:cNvPr id="2" name="Picture 1"/>
          <p:cNvPicPr>
            <a:picLocks noChangeAspect="1"/>
          </p:cNvPicPr>
          <p:nvPr/>
        </p:nvPicPr>
        <p:blipFill>
          <a:blip r:embed="rId4"/>
          <a:stretch>
            <a:fillRect/>
          </a:stretch>
        </p:blipFill>
        <p:spPr>
          <a:xfrm>
            <a:off x="5475834" y="1524000"/>
            <a:ext cx="2705100" cy="3810000"/>
          </a:xfrm>
          <a:prstGeom prst="rect">
            <a:avLst/>
          </a:prstGeom>
        </p:spPr>
      </p:pic>
      <p:sp>
        <p:nvSpPr>
          <p:cNvPr id="3" name="TextBox 2"/>
          <p:cNvSpPr txBox="1"/>
          <p:nvPr/>
        </p:nvSpPr>
        <p:spPr>
          <a:xfrm>
            <a:off x="744964" y="1524000"/>
            <a:ext cx="4174658" cy="3416320"/>
          </a:xfrm>
          <a:prstGeom prst="rect">
            <a:avLst/>
          </a:prstGeom>
          <a:noFill/>
        </p:spPr>
        <p:txBody>
          <a:bodyPr wrap="square" rtlCol="0">
            <a:spAutoFit/>
          </a:bodyPr>
          <a:lstStyle/>
          <a:p>
            <a:r>
              <a:rPr lang="en-US"/>
              <a:t>Phrenology pointed us “away from the concept of the unsubstantiated Cartesian soul to the concept of the more material nerve function.”</a:t>
            </a:r>
          </a:p>
          <a:p>
            <a:endParaRPr lang="en-US"/>
          </a:p>
          <a:p>
            <a:r>
              <a:rPr lang="en-US"/>
              <a:t>“was wrong only in detail and in respect of the enthusiasm of its supporters.”</a:t>
            </a:r>
          </a:p>
          <a:p>
            <a:endParaRPr lang="en-US"/>
          </a:p>
          <a:p>
            <a:r>
              <a:rPr lang="en-US" sz="1600"/>
              <a:t>Boring, Edwin Garrigues. </a:t>
            </a:r>
            <a:r>
              <a:rPr lang="en-US" sz="1600" i="1"/>
              <a:t>History of experimental psychology</a:t>
            </a:r>
            <a:r>
              <a:rPr lang="en-US" sz="1600"/>
              <a:t>. Genesis Publishing Pvt Ltd, 1929.</a:t>
            </a:r>
          </a:p>
          <a:p>
            <a:endParaRPr lang="en-US"/>
          </a:p>
        </p:txBody>
      </p:sp>
    </p:spTree>
    <p:extLst>
      <p:ext uri="{BB962C8B-B14F-4D97-AF65-F5344CB8AC3E}">
        <p14:creationId xmlns:p14="http://schemas.microsoft.com/office/powerpoint/2010/main" val="1574325742"/>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19</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Cross-species comparisons</a:t>
            </a:r>
          </a:p>
        </p:txBody>
      </p:sp>
      <p:sp>
        <p:nvSpPr>
          <p:cNvPr id="3" name="TextBox 2"/>
          <p:cNvSpPr txBox="1"/>
          <p:nvPr/>
        </p:nvSpPr>
        <p:spPr>
          <a:xfrm>
            <a:off x="744963" y="1524000"/>
            <a:ext cx="6174623" cy="2031325"/>
          </a:xfrm>
          <a:prstGeom prst="rect">
            <a:avLst/>
          </a:prstGeom>
          <a:noFill/>
        </p:spPr>
        <p:txBody>
          <a:bodyPr wrap="square" rtlCol="0">
            <a:spAutoFit/>
          </a:bodyPr>
          <a:lstStyle/>
          <a:p>
            <a:r>
              <a:rPr lang="en-US"/>
              <a:t>The comparison of the human and animal brain began with Willis.</a:t>
            </a:r>
          </a:p>
          <a:p>
            <a:endParaRPr lang="en-US"/>
          </a:p>
          <a:p>
            <a:r>
              <a:rPr lang="en-US"/>
              <a:t>It is perhaps surprising that more of this kind of work was not done earlier, but we must recall that the mores of the time placed animals on a completely separate level of existence than people. Such comparison could have seemed insulting.</a:t>
            </a:r>
          </a:p>
        </p:txBody>
      </p:sp>
    </p:spTree>
    <p:extLst>
      <p:ext uri="{BB962C8B-B14F-4D97-AF65-F5344CB8AC3E}">
        <p14:creationId xmlns:p14="http://schemas.microsoft.com/office/powerpoint/2010/main" val="3265609816"/>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19</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p:txBody>
      </p:sp>
      <p:sp>
        <p:nvSpPr>
          <p:cNvPr id="3" name="TextBox 2"/>
          <p:cNvSpPr txBox="1"/>
          <p:nvPr/>
        </p:nvSpPr>
        <p:spPr>
          <a:xfrm>
            <a:off x="744963" y="1524000"/>
            <a:ext cx="6174623" cy="2031325"/>
          </a:xfrm>
          <a:prstGeom prst="rect">
            <a:avLst/>
          </a:prstGeom>
          <a:noFill/>
        </p:spPr>
        <p:txBody>
          <a:bodyPr wrap="square" rtlCol="0">
            <a:spAutoFit/>
          </a:bodyPr>
          <a:lstStyle/>
          <a:p>
            <a:r>
              <a:rPr lang="en-US"/>
              <a:t>Naming a structure makes it an anatomical entity and gives it an independent existence. Historically, structures which were not named tended to be forgotten or glossed over.</a:t>
            </a:r>
          </a:p>
          <a:p>
            <a:endParaRPr lang="en-US"/>
          </a:p>
          <a:p>
            <a:r>
              <a:rPr lang="en-US"/>
              <a:t>Gratiolet clearly delineated the brain’s four lobes, first named by Arnold in 1838.</a:t>
            </a:r>
          </a:p>
          <a:p>
            <a:endParaRPr lang="en-US"/>
          </a:p>
        </p:txBody>
      </p:sp>
    </p:spTree>
    <p:extLst>
      <p:ext uri="{BB962C8B-B14F-4D97-AF65-F5344CB8AC3E}">
        <p14:creationId xmlns:p14="http://schemas.microsoft.com/office/powerpoint/2010/main" val="2364121008"/>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19</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p:txBody>
      </p:sp>
      <p:pic>
        <p:nvPicPr>
          <p:cNvPr id="2" name="Picture 1"/>
          <p:cNvPicPr>
            <a:picLocks noChangeAspect="1"/>
          </p:cNvPicPr>
          <p:nvPr/>
        </p:nvPicPr>
        <p:blipFill>
          <a:blip r:embed="rId4"/>
          <a:stretch>
            <a:fillRect/>
          </a:stretch>
        </p:blipFill>
        <p:spPr>
          <a:xfrm>
            <a:off x="1036432" y="1050182"/>
            <a:ext cx="6604000" cy="5283200"/>
          </a:xfrm>
          <a:prstGeom prst="rect">
            <a:avLst/>
          </a:prstGeom>
        </p:spPr>
      </p:pic>
    </p:spTree>
    <p:extLst>
      <p:ext uri="{BB962C8B-B14F-4D97-AF65-F5344CB8AC3E}">
        <p14:creationId xmlns:p14="http://schemas.microsoft.com/office/powerpoint/2010/main" val="4276286385"/>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18</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The Neuron Doctrine</a:t>
            </a:r>
          </a:p>
        </p:txBody>
      </p:sp>
      <p:pic>
        <p:nvPicPr>
          <p:cNvPr id="6" name="Picture 5"/>
          <p:cNvPicPr>
            <a:picLocks noChangeAspect="1"/>
          </p:cNvPicPr>
          <p:nvPr/>
        </p:nvPicPr>
        <p:blipFill>
          <a:blip r:embed="rId4"/>
          <a:stretch>
            <a:fillRect/>
          </a:stretch>
        </p:blipFill>
        <p:spPr>
          <a:xfrm>
            <a:off x="6177902" y="1848265"/>
            <a:ext cx="2182473" cy="2940458"/>
          </a:xfrm>
          <a:prstGeom prst="rect">
            <a:avLst/>
          </a:prstGeom>
        </p:spPr>
      </p:pic>
      <p:sp>
        <p:nvSpPr>
          <p:cNvPr id="7" name="TextBox 6"/>
          <p:cNvSpPr txBox="1"/>
          <p:nvPr/>
        </p:nvSpPr>
        <p:spPr>
          <a:xfrm>
            <a:off x="6114217" y="4947733"/>
            <a:ext cx="2368895" cy="646331"/>
          </a:xfrm>
          <a:prstGeom prst="rect">
            <a:avLst/>
          </a:prstGeom>
          <a:noFill/>
        </p:spPr>
        <p:txBody>
          <a:bodyPr wrap="none" rtlCol="0">
            <a:spAutoFit/>
          </a:bodyPr>
          <a:lstStyle/>
          <a:p>
            <a:pPr algn="ctr"/>
            <a:r>
              <a:rPr lang="en-US"/>
              <a:t>Santiago Ramón y Cajal</a:t>
            </a:r>
          </a:p>
          <a:p>
            <a:pPr algn="ctr"/>
            <a:r>
              <a:rPr lang="en-US"/>
              <a:t>1852-1934</a:t>
            </a:r>
          </a:p>
        </p:txBody>
      </p:sp>
    </p:spTree>
    <p:extLst>
      <p:ext uri="{BB962C8B-B14F-4D97-AF65-F5344CB8AC3E}">
        <p14:creationId xmlns:p14="http://schemas.microsoft.com/office/powerpoint/2010/main" val="2947933846"/>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Neurons</a:t>
            </a:r>
          </a:p>
        </p:txBody>
      </p:sp>
      <p:pic>
        <p:nvPicPr>
          <p:cNvPr id="3" name="Picture 2"/>
          <p:cNvPicPr>
            <a:picLocks noChangeAspect="1"/>
          </p:cNvPicPr>
          <p:nvPr/>
        </p:nvPicPr>
        <p:blipFill>
          <a:blip r:embed="rId4"/>
          <a:stretch>
            <a:fillRect/>
          </a:stretch>
        </p:blipFill>
        <p:spPr>
          <a:xfrm>
            <a:off x="3365500" y="1739900"/>
            <a:ext cx="2413000" cy="3365500"/>
          </a:xfrm>
          <a:prstGeom prst="rect">
            <a:avLst/>
          </a:prstGeom>
        </p:spPr>
      </p:pic>
    </p:spTree>
    <p:extLst>
      <p:ext uri="{BB962C8B-B14F-4D97-AF65-F5344CB8AC3E}">
        <p14:creationId xmlns:p14="http://schemas.microsoft.com/office/powerpoint/2010/main" val="2386995364"/>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Neurons</a:t>
            </a:r>
          </a:p>
        </p:txBody>
      </p:sp>
      <p:pic>
        <p:nvPicPr>
          <p:cNvPr id="2" name="Picture 1"/>
          <p:cNvPicPr>
            <a:picLocks noChangeAspect="1"/>
          </p:cNvPicPr>
          <p:nvPr/>
        </p:nvPicPr>
        <p:blipFill>
          <a:blip r:embed="rId4"/>
          <a:stretch>
            <a:fillRect/>
          </a:stretch>
        </p:blipFill>
        <p:spPr>
          <a:xfrm>
            <a:off x="2514600" y="889000"/>
            <a:ext cx="4102100" cy="5067300"/>
          </a:xfrm>
          <a:prstGeom prst="rect">
            <a:avLst/>
          </a:prstGeom>
        </p:spPr>
      </p:pic>
    </p:spTree>
    <p:extLst>
      <p:ext uri="{BB962C8B-B14F-4D97-AF65-F5344CB8AC3E}">
        <p14:creationId xmlns:p14="http://schemas.microsoft.com/office/powerpoint/2010/main" val="2787922412"/>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Neurons</a:t>
            </a:r>
          </a:p>
        </p:txBody>
      </p:sp>
      <p:pic>
        <p:nvPicPr>
          <p:cNvPr id="3" name="Picture 2"/>
          <p:cNvPicPr>
            <a:picLocks noChangeAspect="1"/>
          </p:cNvPicPr>
          <p:nvPr/>
        </p:nvPicPr>
        <p:blipFill>
          <a:blip r:embed="rId4"/>
          <a:stretch>
            <a:fillRect/>
          </a:stretch>
        </p:blipFill>
        <p:spPr>
          <a:xfrm>
            <a:off x="127000" y="825500"/>
            <a:ext cx="8890000" cy="5207000"/>
          </a:xfrm>
          <a:prstGeom prst="rect">
            <a:avLst/>
          </a:prstGeom>
        </p:spPr>
      </p:pic>
    </p:spTree>
    <p:extLst>
      <p:ext uri="{BB962C8B-B14F-4D97-AF65-F5344CB8AC3E}">
        <p14:creationId xmlns:p14="http://schemas.microsoft.com/office/powerpoint/2010/main" val="73807529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549</TotalTime>
  <Words>3224</Words>
  <Application>Microsoft Macintosh PowerPoint</Application>
  <PresentationFormat>On-screen Show (4:3)</PresentationFormat>
  <Paragraphs>599</Paragraphs>
  <Slides>100</Slides>
  <Notes>0</Notes>
  <HiddenSlides>0</HiddenSlides>
  <MMClips>2</MMClips>
  <ScaleCrop>false</ScaleCrop>
  <HeadingPairs>
    <vt:vector size="4" baseType="variant">
      <vt:variant>
        <vt:lpstr>Theme</vt:lpstr>
      </vt:variant>
      <vt:variant>
        <vt:i4>1</vt:i4>
      </vt:variant>
      <vt:variant>
        <vt:lpstr>Slide Titles</vt:lpstr>
      </vt:variant>
      <vt:variant>
        <vt:i4>100</vt:i4>
      </vt:variant>
    </vt:vector>
  </HeadingPairs>
  <TitlesOfParts>
    <vt:vector size="101" baseType="lpstr">
      <vt:lpstr>Office Theme</vt:lpstr>
      <vt:lpstr>The Human Brain: Its Structure and Function</vt:lpstr>
      <vt:lpstr>Lecture 1 Anatomical history of the brain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Human Brain: Its Structure and Function</dc:title>
  <dc:creator>Fintan Nagle</dc:creator>
  <cp:lastModifiedBy>Fintan Nagle</cp:lastModifiedBy>
  <cp:revision>58</cp:revision>
  <dcterms:created xsi:type="dcterms:W3CDTF">2014-12-16T17:45:26Z</dcterms:created>
  <dcterms:modified xsi:type="dcterms:W3CDTF">2015-01-09T13:55:23Z</dcterms:modified>
</cp:coreProperties>
</file>