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0" r:id="rId3"/>
    <p:sldId id="261" r:id="rId4"/>
    <p:sldId id="299" r:id="rId5"/>
    <p:sldId id="300" r:id="rId6"/>
    <p:sldId id="267" r:id="rId7"/>
    <p:sldId id="268" r:id="rId8"/>
    <p:sldId id="269" r:id="rId9"/>
    <p:sldId id="270" r:id="rId10"/>
    <p:sldId id="263" r:id="rId11"/>
    <p:sldId id="264" r:id="rId12"/>
    <p:sldId id="265" r:id="rId13"/>
    <p:sldId id="355" r:id="rId14"/>
    <p:sldId id="266" r:id="rId15"/>
    <p:sldId id="272" r:id="rId16"/>
    <p:sldId id="273" r:id="rId17"/>
    <p:sldId id="318" r:id="rId18"/>
    <p:sldId id="322" r:id="rId19"/>
    <p:sldId id="323" r:id="rId20"/>
    <p:sldId id="325" r:id="rId21"/>
    <p:sldId id="324" r:id="rId22"/>
    <p:sldId id="326" r:id="rId23"/>
    <p:sldId id="332" r:id="rId24"/>
    <p:sldId id="327" r:id="rId25"/>
    <p:sldId id="328" r:id="rId26"/>
    <p:sldId id="330" r:id="rId27"/>
    <p:sldId id="331" r:id="rId28"/>
    <p:sldId id="329" r:id="rId29"/>
    <p:sldId id="335" r:id="rId30"/>
    <p:sldId id="356" r:id="rId31"/>
    <p:sldId id="357" r:id="rId32"/>
    <p:sldId id="320" r:id="rId33"/>
    <p:sldId id="321" r:id="rId34"/>
    <p:sldId id="274" r:id="rId35"/>
    <p:sldId id="358" r:id="rId36"/>
    <p:sldId id="276" r:id="rId37"/>
    <p:sldId id="277" r:id="rId38"/>
    <p:sldId id="278" r:id="rId39"/>
    <p:sldId id="279" r:id="rId40"/>
    <p:sldId id="280" r:id="rId41"/>
    <p:sldId id="336" r:id="rId42"/>
    <p:sldId id="281" r:id="rId43"/>
    <p:sldId id="283" r:id="rId44"/>
    <p:sldId id="284" r:id="rId45"/>
    <p:sldId id="319" r:id="rId46"/>
    <p:sldId id="285" r:id="rId47"/>
    <p:sldId id="289" r:id="rId48"/>
    <p:sldId id="290" r:id="rId49"/>
    <p:sldId id="295" r:id="rId50"/>
    <p:sldId id="297" r:id="rId51"/>
    <p:sldId id="298" r:id="rId52"/>
    <p:sldId id="293" r:id="rId53"/>
    <p:sldId id="292" r:id="rId54"/>
    <p:sldId id="294" r:id="rId55"/>
    <p:sldId id="296" r:id="rId56"/>
    <p:sldId id="291" r:id="rId57"/>
    <p:sldId id="309" r:id="rId58"/>
    <p:sldId id="338" r:id="rId59"/>
    <p:sldId id="346" r:id="rId60"/>
    <p:sldId id="310" r:id="rId61"/>
    <p:sldId id="344" r:id="rId62"/>
    <p:sldId id="345" r:id="rId63"/>
    <p:sldId id="311" r:id="rId64"/>
    <p:sldId id="313" r:id="rId65"/>
    <p:sldId id="314" r:id="rId66"/>
    <p:sldId id="315" r:id="rId67"/>
    <p:sldId id="316" r:id="rId68"/>
    <p:sldId id="317" r:id="rId69"/>
    <p:sldId id="312" r:id="rId70"/>
    <p:sldId id="350" r:id="rId71"/>
    <p:sldId id="337" r:id="rId72"/>
    <p:sldId id="339" r:id="rId73"/>
    <p:sldId id="340" r:id="rId74"/>
    <p:sldId id="341" r:id="rId75"/>
    <p:sldId id="342" r:id="rId76"/>
    <p:sldId id="343" r:id="rId77"/>
    <p:sldId id="308" r:id="rId78"/>
    <p:sldId id="307" r:id="rId79"/>
    <p:sldId id="305" r:id="rId80"/>
    <p:sldId id="288" r:id="rId81"/>
    <p:sldId id="286" r:id="rId82"/>
    <p:sldId id="287" r:id="rId83"/>
    <p:sldId id="351" r:id="rId84"/>
    <p:sldId id="353" r:id="rId85"/>
    <p:sldId id="352" r:id="rId86"/>
    <p:sldId id="354" r:id="rId87"/>
    <p:sldId id="349" r:id="rId88"/>
    <p:sldId id="347" r:id="rId89"/>
    <p:sldId id="348" r:id="rId90"/>
    <p:sldId id="282"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16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864C9A5-C5D9-9442-89AF-4E61D8B58D85}" type="datetimeFigureOut">
              <a:t>05/12/2014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07D25-886B-1C45-A694-5ACE9A8DE0BB}" type="slidenum">
              <a:t>‹#›</a:t>
            </a:fld>
            <a:endParaRPr lang="en-US"/>
          </a:p>
        </p:txBody>
      </p:sp>
    </p:spTree>
    <p:extLst>
      <p:ext uri="{BB962C8B-B14F-4D97-AF65-F5344CB8AC3E}">
        <p14:creationId xmlns:p14="http://schemas.microsoft.com/office/powerpoint/2010/main" val="549902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864C9A5-C5D9-9442-89AF-4E61D8B58D85}" type="datetimeFigureOut">
              <a:t>05/12/2014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07D25-886B-1C45-A694-5ACE9A8DE0BB}" type="slidenum">
              <a:t>‹#›</a:t>
            </a:fld>
            <a:endParaRPr lang="en-US"/>
          </a:p>
        </p:txBody>
      </p:sp>
    </p:spTree>
    <p:extLst>
      <p:ext uri="{BB962C8B-B14F-4D97-AF65-F5344CB8AC3E}">
        <p14:creationId xmlns:p14="http://schemas.microsoft.com/office/powerpoint/2010/main" val="1496490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864C9A5-C5D9-9442-89AF-4E61D8B58D85}" type="datetimeFigureOut">
              <a:t>05/12/2014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07D25-886B-1C45-A694-5ACE9A8DE0BB}" type="slidenum">
              <a:t>‹#›</a:t>
            </a:fld>
            <a:endParaRPr lang="en-US"/>
          </a:p>
        </p:txBody>
      </p:sp>
    </p:spTree>
    <p:extLst>
      <p:ext uri="{BB962C8B-B14F-4D97-AF65-F5344CB8AC3E}">
        <p14:creationId xmlns:p14="http://schemas.microsoft.com/office/powerpoint/2010/main" val="152970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864C9A5-C5D9-9442-89AF-4E61D8B58D85}" type="datetimeFigureOut">
              <a:t>05/12/2014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07D25-886B-1C45-A694-5ACE9A8DE0BB}" type="slidenum">
              <a:t>‹#›</a:t>
            </a:fld>
            <a:endParaRPr lang="en-US"/>
          </a:p>
        </p:txBody>
      </p:sp>
    </p:spTree>
    <p:extLst>
      <p:ext uri="{BB962C8B-B14F-4D97-AF65-F5344CB8AC3E}">
        <p14:creationId xmlns:p14="http://schemas.microsoft.com/office/powerpoint/2010/main" val="1226405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864C9A5-C5D9-9442-89AF-4E61D8B58D85}" type="datetimeFigureOut">
              <a:t>05/12/2014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07D25-886B-1C45-A694-5ACE9A8DE0BB}" type="slidenum">
              <a:t>‹#›</a:t>
            </a:fld>
            <a:endParaRPr lang="en-US"/>
          </a:p>
        </p:txBody>
      </p:sp>
    </p:spTree>
    <p:extLst>
      <p:ext uri="{BB962C8B-B14F-4D97-AF65-F5344CB8AC3E}">
        <p14:creationId xmlns:p14="http://schemas.microsoft.com/office/powerpoint/2010/main" val="78028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864C9A5-C5D9-9442-89AF-4E61D8B58D85}" type="datetimeFigureOut">
              <a:t>05/12/2014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07D25-886B-1C45-A694-5ACE9A8DE0BB}" type="slidenum">
              <a:t>‹#›</a:t>
            </a:fld>
            <a:endParaRPr lang="en-US"/>
          </a:p>
        </p:txBody>
      </p:sp>
    </p:spTree>
    <p:extLst>
      <p:ext uri="{BB962C8B-B14F-4D97-AF65-F5344CB8AC3E}">
        <p14:creationId xmlns:p14="http://schemas.microsoft.com/office/powerpoint/2010/main" val="2798025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864C9A5-C5D9-9442-89AF-4E61D8B58D85}" type="datetimeFigureOut">
              <a:t>05/12/2014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507D25-886B-1C45-A694-5ACE9A8DE0BB}" type="slidenum">
              <a:t>‹#›</a:t>
            </a:fld>
            <a:endParaRPr lang="en-US"/>
          </a:p>
        </p:txBody>
      </p:sp>
    </p:spTree>
    <p:extLst>
      <p:ext uri="{BB962C8B-B14F-4D97-AF65-F5344CB8AC3E}">
        <p14:creationId xmlns:p14="http://schemas.microsoft.com/office/powerpoint/2010/main" val="314191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864C9A5-C5D9-9442-89AF-4E61D8B58D85}" type="datetimeFigureOut">
              <a:t>05/12/2014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507D25-886B-1C45-A694-5ACE9A8DE0BB}" type="slidenum">
              <a:t>‹#›</a:t>
            </a:fld>
            <a:endParaRPr lang="en-US"/>
          </a:p>
        </p:txBody>
      </p:sp>
    </p:spTree>
    <p:extLst>
      <p:ext uri="{BB962C8B-B14F-4D97-AF65-F5344CB8AC3E}">
        <p14:creationId xmlns:p14="http://schemas.microsoft.com/office/powerpoint/2010/main" val="293314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64C9A5-C5D9-9442-89AF-4E61D8B58D85}" type="datetimeFigureOut">
              <a:t>05/12/2014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507D25-886B-1C45-A694-5ACE9A8DE0BB}" type="slidenum">
              <a:t>‹#›</a:t>
            </a:fld>
            <a:endParaRPr lang="en-US"/>
          </a:p>
        </p:txBody>
      </p:sp>
    </p:spTree>
    <p:extLst>
      <p:ext uri="{BB962C8B-B14F-4D97-AF65-F5344CB8AC3E}">
        <p14:creationId xmlns:p14="http://schemas.microsoft.com/office/powerpoint/2010/main" val="225407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864C9A5-C5D9-9442-89AF-4E61D8B58D85}" type="datetimeFigureOut">
              <a:t>05/12/2014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07D25-886B-1C45-A694-5ACE9A8DE0BB}" type="slidenum">
              <a:t>‹#›</a:t>
            </a:fld>
            <a:endParaRPr lang="en-US"/>
          </a:p>
        </p:txBody>
      </p:sp>
    </p:spTree>
    <p:extLst>
      <p:ext uri="{BB962C8B-B14F-4D97-AF65-F5344CB8AC3E}">
        <p14:creationId xmlns:p14="http://schemas.microsoft.com/office/powerpoint/2010/main" val="2601519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864C9A5-C5D9-9442-89AF-4E61D8B58D85}" type="datetimeFigureOut">
              <a:t>05/12/2014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07D25-886B-1C45-A694-5ACE9A8DE0BB}" type="slidenum">
              <a:t>‹#›</a:t>
            </a:fld>
            <a:endParaRPr lang="en-US"/>
          </a:p>
        </p:txBody>
      </p:sp>
    </p:spTree>
    <p:extLst>
      <p:ext uri="{BB962C8B-B14F-4D97-AF65-F5344CB8AC3E}">
        <p14:creationId xmlns:p14="http://schemas.microsoft.com/office/powerpoint/2010/main" val="25259101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64C9A5-C5D9-9442-89AF-4E61D8B58D85}" type="datetimeFigureOut">
              <a:t>05/12/2014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07D25-886B-1C45-A694-5ACE9A8DE0BB}" type="slidenum">
              <a:t>‹#›</a:t>
            </a:fld>
            <a:endParaRPr lang="en-US"/>
          </a:p>
        </p:txBody>
      </p:sp>
    </p:spTree>
    <p:extLst>
      <p:ext uri="{BB962C8B-B14F-4D97-AF65-F5344CB8AC3E}">
        <p14:creationId xmlns:p14="http://schemas.microsoft.com/office/powerpoint/2010/main" val="1590856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a:latin typeface="Cambria"/>
                <a:cs typeface="Cambria"/>
              </a:rPr>
              <a:t>Lecture 10</a:t>
            </a:r>
            <a:br>
              <a:rPr lang="en-US" sz="3200">
                <a:latin typeface="Cambria"/>
                <a:cs typeface="Cambria"/>
              </a:rPr>
            </a:br>
            <a:r>
              <a:rPr lang="en-US" sz="4000">
                <a:latin typeface="Cambria"/>
                <a:cs typeface="Cambria"/>
              </a:rPr>
              <a:t>Abnormal psychology</a:t>
            </a:r>
          </a:p>
        </p:txBody>
      </p:sp>
      <p:pic>
        <p:nvPicPr>
          <p:cNvPr id="3" name="Picture 2"/>
          <p:cNvPicPr>
            <a:picLocks noChangeAspect="1"/>
          </p:cNvPicPr>
          <p:nvPr/>
        </p:nvPicPr>
        <p:blipFill>
          <a:blip r:embed="rId2"/>
          <a:stretch>
            <a:fillRect/>
          </a:stretch>
        </p:blipFill>
        <p:spPr>
          <a:xfrm>
            <a:off x="4282062" y="6603511"/>
            <a:ext cx="673100" cy="266700"/>
          </a:xfrm>
          <a:prstGeom prst="rect">
            <a:avLst/>
          </a:prstGeom>
        </p:spPr>
      </p:pic>
    </p:spTree>
    <p:extLst>
      <p:ext uri="{BB962C8B-B14F-4D97-AF65-F5344CB8AC3E}">
        <p14:creationId xmlns:p14="http://schemas.microsoft.com/office/powerpoint/2010/main" val="13019467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Treatment facilities</a:t>
            </a:r>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0" y="784065"/>
            <a:ext cx="9144000" cy="6090047"/>
          </a:xfrm>
          <a:prstGeom prst="rect">
            <a:avLst/>
          </a:prstGeom>
        </p:spPr>
      </p:pic>
    </p:spTree>
    <p:extLst>
      <p:ext uri="{BB962C8B-B14F-4D97-AF65-F5344CB8AC3E}">
        <p14:creationId xmlns:p14="http://schemas.microsoft.com/office/powerpoint/2010/main" val="3303422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Treatment facilities</a:t>
            </a:r>
            <a:endParaRPr lang="en-US" sz="2400">
              <a:latin typeface="Cambria"/>
              <a:cs typeface="Cambria"/>
            </a:endParaRPr>
          </a:p>
        </p:txBody>
      </p:sp>
      <p:sp>
        <p:nvSpPr>
          <p:cNvPr id="3" name="TextBox 2"/>
          <p:cNvSpPr txBox="1"/>
          <p:nvPr/>
        </p:nvSpPr>
        <p:spPr>
          <a:xfrm>
            <a:off x="744964" y="1314824"/>
            <a:ext cx="7738148" cy="2031325"/>
          </a:xfrm>
          <a:prstGeom prst="rect">
            <a:avLst/>
          </a:prstGeom>
          <a:noFill/>
        </p:spPr>
        <p:txBody>
          <a:bodyPr wrap="square" rtlCol="0">
            <a:spAutoFit/>
          </a:bodyPr>
          <a:lstStyle/>
          <a:p>
            <a:r>
              <a:rPr lang="en-US"/>
              <a:t>High Royds Hospital, West Yorkshire</a:t>
            </a:r>
          </a:p>
          <a:p>
            <a:endParaRPr lang="en-US"/>
          </a:p>
          <a:p>
            <a:r>
              <a:rPr lang="en-US"/>
              <a:t>Opened 1888, West Riding Pauper Lunatic Asylum</a:t>
            </a:r>
          </a:p>
          <a:p>
            <a:endParaRPr lang="en-US"/>
          </a:p>
          <a:p>
            <a:r>
              <a:rPr lang="en-US"/>
              <a:t>Closed 2003</a:t>
            </a:r>
          </a:p>
          <a:p>
            <a:endParaRPr lang="en-US"/>
          </a:p>
          <a:p>
            <a:r>
              <a:rPr lang="en-US"/>
              <a:t>Being reworked as a housing development</a:t>
            </a:r>
          </a:p>
        </p:txBody>
      </p:sp>
    </p:spTree>
    <p:extLst>
      <p:ext uri="{BB962C8B-B14F-4D97-AF65-F5344CB8AC3E}">
        <p14:creationId xmlns:p14="http://schemas.microsoft.com/office/powerpoint/2010/main" val="39114655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Treatment facilities</a:t>
            </a:r>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0" y="649938"/>
            <a:ext cx="9144000" cy="6096000"/>
          </a:xfrm>
          <a:prstGeom prst="rect">
            <a:avLst/>
          </a:prstGeom>
        </p:spPr>
      </p:pic>
    </p:spTree>
    <p:extLst>
      <p:ext uri="{BB962C8B-B14F-4D97-AF65-F5344CB8AC3E}">
        <p14:creationId xmlns:p14="http://schemas.microsoft.com/office/powerpoint/2010/main" val="18665307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Treatment facilities</a:t>
            </a:r>
            <a:endParaRPr lang="en-US" sz="2400">
              <a:latin typeface="Cambria"/>
              <a:cs typeface="Cambria"/>
            </a:endParaRPr>
          </a:p>
        </p:txBody>
      </p:sp>
      <p:sp>
        <p:nvSpPr>
          <p:cNvPr id="4" name="TextBox 3"/>
          <p:cNvSpPr txBox="1"/>
          <p:nvPr/>
        </p:nvSpPr>
        <p:spPr>
          <a:xfrm>
            <a:off x="744964" y="1389529"/>
            <a:ext cx="7738148" cy="2585323"/>
          </a:xfrm>
          <a:prstGeom prst="rect">
            <a:avLst/>
          </a:prstGeom>
          <a:noFill/>
        </p:spPr>
        <p:txBody>
          <a:bodyPr wrap="square" rtlCol="0">
            <a:spAutoFit/>
          </a:bodyPr>
          <a:lstStyle/>
          <a:p>
            <a:r>
              <a:rPr lang="en-US"/>
              <a:t>“A Church of Our Lady that is named Bedlam. And in that place be found many men that be fallen out of their wit. And full honestly they be kept in that place; and some be restored onto their wit and health again. And some be abiding therein for ever, for they be fallen so much out of themselves that it is incurable unto man.”</a:t>
            </a:r>
          </a:p>
          <a:p>
            <a:endParaRPr lang="en-US"/>
          </a:p>
          <a:p>
            <a:r>
              <a:rPr lang="en-US"/>
              <a:t>William Gregory</a:t>
            </a:r>
          </a:p>
          <a:p>
            <a:r>
              <a:rPr lang="en-US"/>
              <a:t>Lord Mayor of London</a:t>
            </a:r>
          </a:p>
          <a:p>
            <a:r>
              <a:rPr lang="en-US"/>
              <a:t>c. 1540</a:t>
            </a:r>
          </a:p>
        </p:txBody>
      </p:sp>
    </p:spTree>
    <p:extLst>
      <p:ext uri="{BB962C8B-B14F-4D97-AF65-F5344CB8AC3E}">
        <p14:creationId xmlns:p14="http://schemas.microsoft.com/office/powerpoint/2010/main" val="16478769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Treatment facilities</a:t>
            </a:r>
            <a:endParaRPr lang="en-US" sz="2400">
              <a:latin typeface="Cambria"/>
              <a:cs typeface="Cambria"/>
            </a:endParaRPr>
          </a:p>
        </p:txBody>
      </p:sp>
      <p:sp>
        <p:nvSpPr>
          <p:cNvPr id="3" name="TextBox 2"/>
          <p:cNvSpPr txBox="1"/>
          <p:nvPr/>
        </p:nvSpPr>
        <p:spPr>
          <a:xfrm>
            <a:off x="744964" y="1314824"/>
            <a:ext cx="7738148" cy="1477328"/>
          </a:xfrm>
          <a:prstGeom prst="rect">
            <a:avLst/>
          </a:prstGeom>
          <a:noFill/>
        </p:spPr>
        <p:txBody>
          <a:bodyPr wrap="square" rtlCol="0">
            <a:spAutoFit/>
          </a:bodyPr>
          <a:lstStyle/>
          <a:p>
            <a:r>
              <a:rPr lang="en-US"/>
              <a:t>Bethlem Royal Hospital, Bromley</a:t>
            </a:r>
          </a:p>
          <a:p>
            <a:endParaRPr lang="en-US"/>
          </a:p>
          <a:p>
            <a:r>
              <a:rPr lang="en-US"/>
              <a:t>Europe’s oldest operating psychiatric hospital; founded 1247 (Henry III)</a:t>
            </a:r>
          </a:p>
          <a:p>
            <a:endParaRPr lang="en-US"/>
          </a:p>
          <a:p>
            <a:r>
              <a:rPr lang="en-US" b="1"/>
              <a:t>Bedlam</a:t>
            </a:r>
            <a:r>
              <a:rPr lang="en-US"/>
              <a:t> from 1300s; the term became colloquial in the Jacobean era</a:t>
            </a:r>
            <a:endParaRPr lang="en-US" b="1"/>
          </a:p>
        </p:txBody>
      </p:sp>
    </p:spTree>
    <p:extLst>
      <p:ext uri="{BB962C8B-B14F-4D97-AF65-F5344CB8AC3E}">
        <p14:creationId xmlns:p14="http://schemas.microsoft.com/office/powerpoint/2010/main" val="37977743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endParaRPr lang="en-US" sz="2400">
              <a:latin typeface="Cambria"/>
              <a:cs typeface="Cambria"/>
            </a:endParaRPr>
          </a:p>
        </p:txBody>
      </p:sp>
      <p:sp>
        <p:nvSpPr>
          <p:cNvPr id="3" name="TextBox 2"/>
          <p:cNvSpPr txBox="1"/>
          <p:nvPr/>
        </p:nvSpPr>
        <p:spPr>
          <a:xfrm>
            <a:off x="744964" y="1314824"/>
            <a:ext cx="7738148" cy="3693319"/>
          </a:xfrm>
          <a:prstGeom prst="rect">
            <a:avLst/>
          </a:prstGeom>
          <a:noFill/>
        </p:spPr>
        <p:txBody>
          <a:bodyPr wrap="square" rtlCol="0">
            <a:spAutoFit/>
          </a:bodyPr>
          <a:lstStyle/>
          <a:p>
            <a:r>
              <a:rPr lang="en-US"/>
              <a:t>Greek:</a:t>
            </a:r>
          </a:p>
          <a:p>
            <a:r>
              <a:rPr lang="en-US" i="1"/>
              <a:t>skhizein</a:t>
            </a:r>
            <a:r>
              <a:rPr lang="en-US"/>
              <a:t> 	to split</a:t>
            </a:r>
          </a:p>
          <a:p>
            <a:r>
              <a:rPr lang="en-US" i="1"/>
              <a:t>phrēn</a:t>
            </a:r>
            <a:r>
              <a:rPr lang="en-US"/>
              <a:t> 	mind</a:t>
            </a:r>
          </a:p>
          <a:p>
            <a:endParaRPr lang="en-US" b="1"/>
          </a:p>
          <a:p>
            <a:endParaRPr lang="en-US" b="1"/>
          </a:p>
          <a:p>
            <a:r>
              <a:rPr lang="en-US"/>
              <a:t>A broad diagnostic term for a wide range of related symptoms.</a:t>
            </a:r>
          </a:p>
          <a:p>
            <a:endParaRPr lang="en-US"/>
          </a:p>
          <a:p>
            <a:r>
              <a:rPr lang="en-US"/>
              <a:t>From confirmed self-reporting of a wide range of psychotic symptoms</a:t>
            </a:r>
          </a:p>
          <a:p>
            <a:r>
              <a:rPr lang="en-US" i="1"/>
              <a:t>to</a:t>
            </a:r>
            <a:endParaRPr lang="en-US"/>
          </a:p>
          <a:p>
            <a:r>
              <a:rPr lang="en-US"/>
              <a:t>hospitalisation with a diagnosis of schizophrenia.</a:t>
            </a:r>
          </a:p>
          <a:p>
            <a:endParaRPr lang="en-US"/>
          </a:p>
          <a:p>
            <a:r>
              <a:rPr lang="en-US"/>
              <a:t>Psychopathologies are much less tidy and clear than non-cognitive medical conditions.</a:t>
            </a:r>
          </a:p>
        </p:txBody>
      </p:sp>
    </p:spTree>
    <p:extLst>
      <p:ext uri="{BB962C8B-B14F-4D97-AF65-F5344CB8AC3E}">
        <p14:creationId xmlns:p14="http://schemas.microsoft.com/office/powerpoint/2010/main" val="29453784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sp>
        <p:nvSpPr>
          <p:cNvPr id="3" name="TextBox 2"/>
          <p:cNvSpPr txBox="1"/>
          <p:nvPr/>
        </p:nvSpPr>
        <p:spPr>
          <a:xfrm>
            <a:off x="744964" y="1314824"/>
            <a:ext cx="7738148" cy="3693319"/>
          </a:xfrm>
          <a:prstGeom prst="rect">
            <a:avLst/>
          </a:prstGeom>
          <a:noFill/>
        </p:spPr>
        <p:txBody>
          <a:bodyPr wrap="square" rtlCol="0">
            <a:spAutoFit/>
          </a:bodyPr>
          <a:lstStyle/>
          <a:p>
            <a:r>
              <a:rPr lang="en-US"/>
              <a:t>Positive</a:t>
            </a:r>
          </a:p>
          <a:p>
            <a:r>
              <a:rPr lang="en-US"/>
              <a:t>	hallucinations (auditory, visual, other senses)</a:t>
            </a:r>
          </a:p>
          <a:p>
            <a:r>
              <a:rPr lang="en-US"/>
              <a:t>	disorganised thinking</a:t>
            </a:r>
          </a:p>
          <a:p>
            <a:r>
              <a:rPr lang="en-US"/>
              <a:t>	disorganised speech</a:t>
            </a:r>
          </a:p>
          <a:p>
            <a:r>
              <a:rPr lang="en-US"/>
              <a:t>	</a:t>
            </a:r>
          </a:p>
          <a:p>
            <a:r>
              <a:rPr lang="en-US"/>
              <a:t>Negative</a:t>
            </a:r>
          </a:p>
          <a:p>
            <a:r>
              <a:rPr lang="en-US"/>
              <a:t>	lack of emotion</a:t>
            </a:r>
          </a:p>
          <a:p>
            <a:r>
              <a:rPr lang="en-US"/>
              <a:t>	flat expressions</a:t>
            </a:r>
          </a:p>
          <a:p>
            <a:r>
              <a:rPr lang="en-US"/>
              <a:t>	poverty of speech</a:t>
            </a:r>
          </a:p>
          <a:p>
            <a:r>
              <a:rPr lang="en-US"/>
              <a:t>	social isolation</a:t>
            </a:r>
          </a:p>
          <a:p>
            <a:r>
              <a:rPr lang="en-US"/>
              <a:t>	lack of motivation</a:t>
            </a:r>
          </a:p>
          <a:p>
            <a:endParaRPr lang="en-US"/>
          </a:p>
          <a:p>
            <a:r>
              <a:rPr lang="en-US"/>
              <a:t>	lack of ability to perform smooth pursuit</a:t>
            </a:r>
          </a:p>
        </p:txBody>
      </p:sp>
    </p:spTree>
    <p:extLst>
      <p:ext uri="{BB962C8B-B14F-4D97-AF65-F5344CB8AC3E}">
        <p14:creationId xmlns:p14="http://schemas.microsoft.com/office/powerpoint/2010/main" val="9630622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sp>
        <p:nvSpPr>
          <p:cNvPr id="3" name="TextBox 2"/>
          <p:cNvSpPr txBox="1"/>
          <p:nvPr/>
        </p:nvSpPr>
        <p:spPr>
          <a:xfrm>
            <a:off x="0" y="830998"/>
            <a:ext cx="9036338" cy="4185761"/>
          </a:xfrm>
          <a:prstGeom prst="rect">
            <a:avLst/>
          </a:prstGeom>
          <a:noFill/>
        </p:spPr>
        <p:txBody>
          <a:bodyPr wrap="square" rtlCol="0">
            <a:spAutoFit/>
          </a:bodyPr>
          <a:lstStyle/>
          <a:p>
            <a:r>
              <a:rPr lang="en-US" sz="1400"/>
              <a:t>I have suffered from this serious mental illness for over 25 years. In fact, I can't think of a time when I wasn't plagued with hallucinations, delusions, and paranoia. At times, I feel like the operator in my brain just doesn't get the message to the right people. It can be very confusing to have to deal with different people in my head. When I become </a:t>
            </a:r>
            <a:r>
              <a:rPr lang="en-US" sz="1400" b="1"/>
              <a:t>fragmented</a:t>
            </a:r>
            <a:r>
              <a:rPr lang="en-US" sz="1400"/>
              <a:t> in my thinking, I start to have my worst problems. I have been hospitalized because of this illness many times, sometimes for as long as 2 to 4 months.</a:t>
            </a:r>
          </a:p>
          <a:p>
            <a:endParaRPr lang="en-US" sz="1400"/>
          </a:p>
          <a:p>
            <a:r>
              <a:rPr lang="en-US" sz="1400"/>
              <a:t>I had my own fantasy world and spent many days lost in it. </a:t>
            </a:r>
          </a:p>
          <a:p>
            <a:r>
              <a:rPr lang="en-US" sz="1400"/>
              <a:t>I had one particular friend. I called him the "Controller." He was my secret friend. He took on all of my bad feelings. He was the sum total of my negative feelings and my paranoia. I could see him and hear him, but no one else could. </a:t>
            </a:r>
          </a:p>
          <a:p>
            <a:r>
              <a:rPr lang="en-US" sz="1400"/>
              <a:t>The problems were compounded when I went off to college. Suddenly, the Controller started demanding all my time and energy. He would punish me if I did something he didn't like. He spent a lot of time yelling at me and making me feel wicked. I didn't know how to stop him from screaming at me and ruling my existence. It got to the point where I couldn't decipher reality from what the Controller was screaming. So I withdrew from society and reality. I couldn't tell anyone what was happening because I was so afraid of being labeled as "crazy." I didn't understand what was going on in my head. I really thought that other "normal" people had Controllers too. </a:t>
            </a:r>
          </a:p>
          <a:p>
            <a:r>
              <a:rPr lang="en-US" sz="1400"/>
              <a:t> </a:t>
            </a:r>
          </a:p>
          <a:p>
            <a:endParaRPr lang="en-US" sz="1400"/>
          </a:p>
          <a:p>
            <a:r>
              <a:rPr lang="en-US" sz="1400"/>
              <a:t>Jordan, Janice C. "First person account: Schizophrenia—adrift on an anchorless reality." </a:t>
            </a:r>
            <a:r>
              <a:rPr lang="en-US" sz="1400" i="1"/>
              <a:t>Schizophrenia Bulletin</a:t>
            </a:r>
            <a:r>
              <a:rPr lang="en-US" sz="1400"/>
              <a:t> 21.3 (1995): 501.</a:t>
            </a:r>
          </a:p>
        </p:txBody>
      </p:sp>
    </p:spTree>
    <p:extLst>
      <p:ext uri="{BB962C8B-B14F-4D97-AF65-F5344CB8AC3E}">
        <p14:creationId xmlns:p14="http://schemas.microsoft.com/office/powerpoint/2010/main" val="37267054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2" name="Picture 1"/>
          <p:cNvPicPr>
            <a:picLocks noChangeAspect="1"/>
          </p:cNvPicPr>
          <p:nvPr/>
        </p:nvPicPr>
        <p:blipFill>
          <a:blip r:embed="rId4"/>
          <a:stretch>
            <a:fillRect/>
          </a:stretch>
        </p:blipFill>
        <p:spPr>
          <a:xfrm>
            <a:off x="2891970" y="0"/>
            <a:ext cx="5257800" cy="6858000"/>
          </a:xfrm>
          <a:prstGeom prst="rect">
            <a:avLst/>
          </a:prstGeom>
        </p:spPr>
      </p:pic>
    </p:spTree>
    <p:extLst>
      <p:ext uri="{BB962C8B-B14F-4D97-AF65-F5344CB8AC3E}">
        <p14:creationId xmlns:p14="http://schemas.microsoft.com/office/powerpoint/2010/main" val="22922735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3" name="Picture 2"/>
          <p:cNvPicPr>
            <a:picLocks noChangeAspect="1"/>
          </p:cNvPicPr>
          <p:nvPr/>
        </p:nvPicPr>
        <p:blipFill>
          <a:blip r:embed="rId4"/>
          <a:stretch>
            <a:fillRect/>
          </a:stretch>
        </p:blipFill>
        <p:spPr>
          <a:xfrm>
            <a:off x="12700" y="0"/>
            <a:ext cx="9099869" cy="6858000"/>
          </a:xfrm>
          <a:prstGeom prst="rect">
            <a:avLst/>
          </a:prstGeom>
        </p:spPr>
      </p:pic>
    </p:spTree>
    <p:extLst>
      <p:ext uri="{BB962C8B-B14F-4D97-AF65-F5344CB8AC3E}">
        <p14:creationId xmlns:p14="http://schemas.microsoft.com/office/powerpoint/2010/main" val="2512845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Psychopathology</a:t>
            </a:r>
            <a:endParaRPr lang="en-US" sz="2400">
              <a:latin typeface="Cambria"/>
              <a:cs typeface="Cambria"/>
            </a:endParaRPr>
          </a:p>
        </p:txBody>
      </p:sp>
      <p:sp>
        <p:nvSpPr>
          <p:cNvPr id="2" name="TextBox 1"/>
          <p:cNvSpPr txBox="1"/>
          <p:nvPr/>
        </p:nvSpPr>
        <p:spPr>
          <a:xfrm>
            <a:off x="744964" y="1447383"/>
            <a:ext cx="7828119" cy="1323439"/>
          </a:xfrm>
          <a:prstGeom prst="rect">
            <a:avLst/>
          </a:prstGeom>
          <a:noFill/>
        </p:spPr>
        <p:txBody>
          <a:bodyPr wrap="square" rtlCol="0">
            <a:spAutoFit/>
          </a:bodyPr>
          <a:lstStyle/>
          <a:p>
            <a:pPr algn="ctr"/>
            <a:endParaRPr lang="en-US" sz="4000"/>
          </a:p>
          <a:p>
            <a:pPr algn="ctr"/>
            <a:r>
              <a:rPr lang="en-US" sz="4000"/>
              <a:t>sane </a:t>
            </a:r>
            <a:r>
              <a:rPr lang="en-US" sz="2000"/>
              <a:t>vs.</a:t>
            </a:r>
            <a:r>
              <a:rPr lang="en-US" sz="4000"/>
              <a:t> insane</a:t>
            </a:r>
          </a:p>
        </p:txBody>
      </p:sp>
    </p:spTree>
    <p:extLst>
      <p:ext uri="{BB962C8B-B14F-4D97-AF65-F5344CB8AC3E}">
        <p14:creationId xmlns:p14="http://schemas.microsoft.com/office/powerpoint/2010/main" val="27731583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2" name="Picture 1"/>
          <p:cNvPicPr>
            <a:picLocks noChangeAspect="1"/>
          </p:cNvPicPr>
          <p:nvPr/>
        </p:nvPicPr>
        <p:blipFill>
          <a:blip r:embed="rId4"/>
          <a:stretch>
            <a:fillRect/>
          </a:stretch>
        </p:blipFill>
        <p:spPr>
          <a:xfrm>
            <a:off x="0" y="1028700"/>
            <a:ext cx="9144000" cy="4788131"/>
          </a:xfrm>
          <a:prstGeom prst="rect">
            <a:avLst/>
          </a:prstGeom>
        </p:spPr>
      </p:pic>
    </p:spTree>
    <p:extLst>
      <p:ext uri="{BB962C8B-B14F-4D97-AF65-F5344CB8AC3E}">
        <p14:creationId xmlns:p14="http://schemas.microsoft.com/office/powerpoint/2010/main" val="17081752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3" name="Picture 2"/>
          <p:cNvPicPr>
            <a:picLocks noChangeAspect="1"/>
          </p:cNvPicPr>
          <p:nvPr/>
        </p:nvPicPr>
        <p:blipFill>
          <a:blip r:embed="rId4"/>
          <a:stretch>
            <a:fillRect/>
          </a:stretch>
        </p:blipFill>
        <p:spPr>
          <a:xfrm>
            <a:off x="4014398" y="760694"/>
            <a:ext cx="4051300" cy="5499100"/>
          </a:xfrm>
          <a:prstGeom prst="rect">
            <a:avLst/>
          </a:prstGeom>
        </p:spPr>
      </p:pic>
      <p:sp>
        <p:nvSpPr>
          <p:cNvPr id="4" name="TextBox 3"/>
          <p:cNvSpPr txBox="1"/>
          <p:nvPr/>
        </p:nvSpPr>
        <p:spPr>
          <a:xfrm>
            <a:off x="1094871" y="2759259"/>
            <a:ext cx="1295660" cy="646331"/>
          </a:xfrm>
          <a:prstGeom prst="rect">
            <a:avLst/>
          </a:prstGeom>
          <a:noFill/>
        </p:spPr>
        <p:txBody>
          <a:bodyPr wrap="none" rtlCol="0">
            <a:spAutoFit/>
          </a:bodyPr>
          <a:lstStyle/>
          <a:p>
            <a:pPr algn="ctr"/>
            <a:r>
              <a:rPr lang="en-US"/>
              <a:t>Louis Wain</a:t>
            </a:r>
          </a:p>
          <a:p>
            <a:pPr algn="ctr"/>
            <a:r>
              <a:rPr lang="en-US"/>
              <a:t>1860 - 1939</a:t>
            </a:r>
          </a:p>
        </p:txBody>
      </p:sp>
    </p:spTree>
    <p:extLst>
      <p:ext uri="{BB962C8B-B14F-4D97-AF65-F5344CB8AC3E}">
        <p14:creationId xmlns:p14="http://schemas.microsoft.com/office/powerpoint/2010/main" val="8280792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2" name="Picture 1"/>
          <p:cNvPicPr>
            <a:picLocks noChangeAspect="1"/>
          </p:cNvPicPr>
          <p:nvPr/>
        </p:nvPicPr>
        <p:blipFill>
          <a:blip r:embed="rId4"/>
          <a:stretch>
            <a:fillRect/>
          </a:stretch>
        </p:blipFill>
        <p:spPr>
          <a:xfrm>
            <a:off x="1612900" y="1092200"/>
            <a:ext cx="5905500" cy="4673600"/>
          </a:xfrm>
          <a:prstGeom prst="rect">
            <a:avLst/>
          </a:prstGeom>
        </p:spPr>
      </p:pic>
    </p:spTree>
    <p:extLst>
      <p:ext uri="{BB962C8B-B14F-4D97-AF65-F5344CB8AC3E}">
        <p14:creationId xmlns:p14="http://schemas.microsoft.com/office/powerpoint/2010/main" val="31224142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3" name="Picture 2"/>
          <p:cNvPicPr>
            <a:picLocks noChangeAspect="1"/>
          </p:cNvPicPr>
          <p:nvPr/>
        </p:nvPicPr>
        <p:blipFill>
          <a:blip r:embed="rId4"/>
          <a:stretch>
            <a:fillRect/>
          </a:stretch>
        </p:blipFill>
        <p:spPr>
          <a:xfrm>
            <a:off x="2349500" y="1485900"/>
            <a:ext cx="4445000" cy="3873500"/>
          </a:xfrm>
          <a:prstGeom prst="rect">
            <a:avLst/>
          </a:prstGeom>
        </p:spPr>
      </p:pic>
    </p:spTree>
    <p:extLst>
      <p:ext uri="{BB962C8B-B14F-4D97-AF65-F5344CB8AC3E}">
        <p14:creationId xmlns:p14="http://schemas.microsoft.com/office/powerpoint/2010/main" val="34624662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4" name="Picture 3"/>
          <p:cNvPicPr>
            <a:picLocks noChangeAspect="1"/>
          </p:cNvPicPr>
          <p:nvPr/>
        </p:nvPicPr>
        <p:blipFill>
          <a:blip r:embed="rId4"/>
          <a:stretch>
            <a:fillRect/>
          </a:stretch>
        </p:blipFill>
        <p:spPr>
          <a:xfrm>
            <a:off x="2963788" y="0"/>
            <a:ext cx="4840562" cy="6858000"/>
          </a:xfrm>
          <a:prstGeom prst="rect">
            <a:avLst/>
          </a:prstGeom>
        </p:spPr>
      </p:pic>
    </p:spTree>
    <p:extLst>
      <p:ext uri="{BB962C8B-B14F-4D97-AF65-F5344CB8AC3E}">
        <p14:creationId xmlns:p14="http://schemas.microsoft.com/office/powerpoint/2010/main" val="25741376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2" name="Picture 1"/>
          <p:cNvPicPr>
            <a:picLocks noChangeAspect="1"/>
          </p:cNvPicPr>
          <p:nvPr/>
        </p:nvPicPr>
        <p:blipFill>
          <a:blip r:embed="rId4"/>
          <a:stretch>
            <a:fillRect/>
          </a:stretch>
        </p:blipFill>
        <p:spPr>
          <a:xfrm>
            <a:off x="0" y="862767"/>
            <a:ext cx="9144000" cy="6081656"/>
          </a:xfrm>
          <a:prstGeom prst="rect">
            <a:avLst/>
          </a:prstGeom>
        </p:spPr>
      </p:pic>
    </p:spTree>
    <p:extLst>
      <p:ext uri="{BB962C8B-B14F-4D97-AF65-F5344CB8AC3E}">
        <p14:creationId xmlns:p14="http://schemas.microsoft.com/office/powerpoint/2010/main" val="18990056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3" name="Picture 2"/>
          <p:cNvPicPr>
            <a:picLocks noChangeAspect="1"/>
          </p:cNvPicPr>
          <p:nvPr/>
        </p:nvPicPr>
        <p:blipFill>
          <a:blip r:embed="rId4"/>
          <a:stretch>
            <a:fillRect/>
          </a:stretch>
        </p:blipFill>
        <p:spPr>
          <a:xfrm>
            <a:off x="0" y="1638300"/>
            <a:ext cx="9144000" cy="3581400"/>
          </a:xfrm>
          <a:prstGeom prst="rect">
            <a:avLst/>
          </a:prstGeom>
        </p:spPr>
      </p:pic>
    </p:spTree>
    <p:extLst>
      <p:ext uri="{BB962C8B-B14F-4D97-AF65-F5344CB8AC3E}">
        <p14:creationId xmlns:p14="http://schemas.microsoft.com/office/powerpoint/2010/main" val="42005968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2" name="Picture 1"/>
          <p:cNvPicPr>
            <a:picLocks noChangeAspect="1"/>
          </p:cNvPicPr>
          <p:nvPr/>
        </p:nvPicPr>
        <p:blipFill>
          <a:blip r:embed="rId4"/>
          <a:stretch>
            <a:fillRect/>
          </a:stretch>
        </p:blipFill>
        <p:spPr>
          <a:xfrm>
            <a:off x="0" y="1536700"/>
            <a:ext cx="9144000" cy="3779351"/>
          </a:xfrm>
          <a:prstGeom prst="rect">
            <a:avLst/>
          </a:prstGeom>
        </p:spPr>
      </p:pic>
    </p:spTree>
    <p:extLst>
      <p:ext uri="{BB962C8B-B14F-4D97-AF65-F5344CB8AC3E}">
        <p14:creationId xmlns:p14="http://schemas.microsoft.com/office/powerpoint/2010/main" val="14061743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3" name="Picture 2"/>
          <p:cNvPicPr>
            <a:picLocks noChangeAspect="1"/>
          </p:cNvPicPr>
          <p:nvPr/>
        </p:nvPicPr>
        <p:blipFill>
          <a:blip r:embed="rId4"/>
          <a:stretch>
            <a:fillRect/>
          </a:stretch>
        </p:blipFill>
        <p:spPr>
          <a:xfrm>
            <a:off x="0" y="896460"/>
            <a:ext cx="9144000" cy="6858000"/>
          </a:xfrm>
          <a:prstGeom prst="rect">
            <a:avLst/>
          </a:prstGeom>
        </p:spPr>
      </p:pic>
    </p:spTree>
    <p:extLst>
      <p:ext uri="{BB962C8B-B14F-4D97-AF65-F5344CB8AC3E}">
        <p14:creationId xmlns:p14="http://schemas.microsoft.com/office/powerpoint/2010/main" val="6575323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sp>
        <p:nvSpPr>
          <p:cNvPr id="2" name="TextBox 1"/>
          <p:cNvSpPr txBox="1"/>
          <p:nvPr/>
        </p:nvSpPr>
        <p:spPr>
          <a:xfrm>
            <a:off x="744964" y="1479176"/>
            <a:ext cx="7738148" cy="923330"/>
          </a:xfrm>
          <a:prstGeom prst="rect">
            <a:avLst/>
          </a:prstGeom>
          <a:noFill/>
        </p:spPr>
        <p:txBody>
          <a:bodyPr wrap="square" rtlCol="0">
            <a:spAutoFit/>
          </a:bodyPr>
          <a:lstStyle/>
          <a:p>
            <a:r>
              <a:rPr lang="en-US"/>
              <a:t>Prevalence: 1.1% of the population</a:t>
            </a:r>
          </a:p>
          <a:p>
            <a:r>
              <a:rPr lang="en-US"/>
              <a:t>approx. 51 million people worldwide</a:t>
            </a:r>
          </a:p>
          <a:p>
            <a:r>
              <a:rPr lang="en-US"/>
              <a:t>50% paranoid schizophrenia</a:t>
            </a:r>
          </a:p>
        </p:txBody>
      </p:sp>
    </p:spTree>
    <p:extLst>
      <p:ext uri="{BB962C8B-B14F-4D97-AF65-F5344CB8AC3E}">
        <p14:creationId xmlns:p14="http://schemas.microsoft.com/office/powerpoint/2010/main" val="21972079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Psychopathology</a:t>
            </a:r>
            <a:endParaRPr lang="en-US" sz="2400">
              <a:latin typeface="Cambria"/>
              <a:cs typeface="Cambria"/>
            </a:endParaRPr>
          </a:p>
        </p:txBody>
      </p:sp>
      <p:sp>
        <p:nvSpPr>
          <p:cNvPr id="2" name="TextBox 1"/>
          <p:cNvSpPr txBox="1"/>
          <p:nvPr/>
        </p:nvSpPr>
        <p:spPr>
          <a:xfrm>
            <a:off x="744964" y="1447383"/>
            <a:ext cx="7828119" cy="1323439"/>
          </a:xfrm>
          <a:prstGeom prst="rect">
            <a:avLst/>
          </a:prstGeom>
          <a:noFill/>
        </p:spPr>
        <p:txBody>
          <a:bodyPr wrap="square" rtlCol="0">
            <a:spAutoFit/>
          </a:bodyPr>
          <a:lstStyle/>
          <a:p>
            <a:pPr algn="ctr"/>
            <a:endParaRPr lang="en-US" sz="4000"/>
          </a:p>
          <a:p>
            <a:pPr algn="ctr"/>
            <a:r>
              <a:rPr lang="en-US" sz="4000"/>
              <a:t>sane </a:t>
            </a:r>
            <a:r>
              <a:rPr lang="en-US" sz="2000"/>
              <a:t>vs.</a:t>
            </a:r>
            <a:r>
              <a:rPr lang="en-US" sz="4000"/>
              <a:t> types of pathology</a:t>
            </a:r>
          </a:p>
        </p:txBody>
      </p:sp>
    </p:spTree>
    <p:extLst>
      <p:ext uri="{BB962C8B-B14F-4D97-AF65-F5344CB8AC3E}">
        <p14:creationId xmlns:p14="http://schemas.microsoft.com/office/powerpoint/2010/main" val="5864307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2" name="Picture 1"/>
          <p:cNvPicPr>
            <a:picLocks noChangeAspect="1"/>
          </p:cNvPicPr>
          <p:nvPr/>
        </p:nvPicPr>
        <p:blipFill>
          <a:blip r:embed="rId4"/>
          <a:stretch>
            <a:fillRect/>
          </a:stretch>
        </p:blipFill>
        <p:spPr>
          <a:xfrm>
            <a:off x="836709" y="916376"/>
            <a:ext cx="7760277" cy="6091034"/>
          </a:xfrm>
          <a:prstGeom prst="rect">
            <a:avLst/>
          </a:prstGeom>
        </p:spPr>
      </p:pic>
    </p:spTree>
    <p:extLst>
      <p:ext uri="{BB962C8B-B14F-4D97-AF65-F5344CB8AC3E}">
        <p14:creationId xmlns:p14="http://schemas.microsoft.com/office/powerpoint/2010/main" val="187892228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Symptoms</a:t>
            </a:r>
          </a:p>
        </p:txBody>
      </p:sp>
      <p:pic>
        <p:nvPicPr>
          <p:cNvPr id="3" name="Picture 2"/>
          <p:cNvPicPr>
            <a:picLocks noChangeAspect="1"/>
          </p:cNvPicPr>
          <p:nvPr/>
        </p:nvPicPr>
        <p:blipFill>
          <a:blip r:embed="rId4"/>
          <a:stretch>
            <a:fillRect/>
          </a:stretch>
        </p:blipFill>
        <p:spPr>
          <a:xfrm>
            <a:off x="1016000" y="1282700"/>
            <a:ext cx="7112000" cy="4292600"/>
          </a:xfrm>
          <a:prstGeom prst="rect">
            <a:avLst/>
          </a:prstGeom>
        </p:spPr>
      </p:pic>
    </p:spTree>
    <p:extLst>
      <p:ext uri="{BB962C8B-B14F-4D97-AF65-F5344CB8AC3E}">
        <p14:creationId xmlns:p14="http://schemas.microsoft.com/office/powerpoint/2010/main" val="34469878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Causes</a:t>
            </a:r>
          </a:p>
        </p:txBody>
      </p:sp>
      <p:sp>
        <p:nvSpPr>
          <p:cNvPr id="3" name="TextBox 2"/>
          <p:cNvSpPr txBox="1"/>
          <p:nvPr/>
        </p:nvSpPr>
        <p:spPr>
          <a:xfrm>
            <a:off x="0" y="1079181"/>
            <a:ext cx="9036338" cy="646331"/>
          </a:xfrm>
          <a:prstGeom prst="rect">
            <a:avLst/>
          </a:prstGeom>
          <a:noFill/>
        </p:spPr>
        <p:txBody>
          <a:bodyPr wrap="square" rtlCol="0">
            <a:spAutoFit/>
          </a:bodyPr>
          <a:lstStyle/>
          <a:p>
            <a:r>
              <a:rPr lang="en-US" b="1"/>
              <a:t>	Diasthesis-stress model</a:t>
            </a:r>
          </a:p>
          <a:p>
            <a:r>
              <a:rPr lang="en-US"/>
              <a:t>	diasthesis: disposition</a:t>
            </a:r>
          </a:p>
        </p:txBody>
      </p:sp>
      <p:pic>
        <p:nvPicPr>
          <p:cNvPr id="2" name="Picture 1"/>
          <p:cNvPicPr>
            <a:picLocks noChangeAspect="1"/>
          </p:cNvPicPr>
          <p:nvPr/>
        </p:nvPicPr>
        <p:blipFill>
          <a:blip r:embed="rId4"/>
          <a:stretch>
            <a:fillRect/>
          </a:stretch>
        </p:blipFill>
        <p:spPr>
          <a:xfrm>
            <a:off x="1348032" y="1664315"/>
            <a:ext cx="6248550" cy="4666996"/>
          </a:xfrm>
          <a:prstGeom prst="rect">
            <a:avLst/>
          </a:prstGeom>
        </p:spPr>
      </p:pic>
    </p:spTree>
    <p:extLst>
      <p:ext uri="{BB962C8B-B14F-4D97-AF65-F5344CB8AC3E}">
        <p14:creationId xmlns:p14="http://schemas.microsoft.com/office/powerpoint/2010/main" val="388573350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Causes</a:t>
            </a:r>
          </a:p>
        </p:txBody>
      </p:sp>
      <p:sp>
        <p:nvSpPr>
          <p:cNvPr id="3" name="TextBox 2"/>
          <p:cNvSpPr txBox="1"/>
          <p:nvPr/>
        </p:nvSpPr>
        <p:spPr>
          <a:xfrm>
            <a:off x="525538" y="1079181"/>
            <a:ext cx="8510800" cy="646331"/>
          </a:xfrm>
          <a:prstGeom prst="rect">
            <a:avLst/>
          </a:prstGeom>
          <a:noFill/>
        </p:spPr>
        <p:txBody>
          <a:bodyPr wrap="square" rtlCol="0">
            <a:spAutoFit/>
          </a:bodyPr>
          <a:lstStyle/>
          <a:p>
            <a:r>
              <a:rPr lang="en-US"/>
              <a:t>Monozygotic concordance: 	44%</a:t>
            </a:r>
          </a:p>
          <a:p>
            <a:r>
              <a:rPr lang="en-US"/>
              <a:t>Dizygotic concordance:		12%</a:t>
            </a:r>
          </a:p>
        </p:txBody>
      </p:sp>
    </p:spTree>
    <p:extLst>
      <p:ext uri="{BB962C8B-B14F-4D97-AF65-F5344CB8AC3E}">
        <p14:creationId xmlns:p14="http://schemas.microsoft.com/office/powerpoint/2010/main" val="15889652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Dopamine</a:t>
            </a:r>
          </a:p>
        </p:txBody>
      </p:sp>
      <p:sp>
        <p:nvSpPr>
          <p:cNvPr id="3" name="TextBox 2"/>
          <p:cNvSpPr txBox="1"/>
          <p:nvPr/>
        </p:nvSpPr>
        <p:spPr>
          <a:xfrm>
            <a:off x="744964" y="1314824"/>
            <a:ext cx="1824918" cy="646331"/>
          </a:xfrm>
          <a:prstGeom prst="rect">
            <a:avLst/>
          </a:prstGeom>
          <a:noFill/>
        </p:spPr>
        <p:txBody>
          <a:bodyPr wrap="square" rtlCol="0">
            <a:spAutoFit/>
          </a:bodyPr>
          <a:lstStyle/>
          <a:p>
            <a:r>
              <a:rPr lang="en-US"/>
              <a:t>Neurotransmitter with diverse roles</a:t>
            </a:r>
          </a:p>
        </p:txBody>
      </p:sp>
      <p:pic>
        <p:nvPicPr>
          <p:cNvPr id="4" name="Picture 3"/>
          <p:cNvPicPr>
            <a:picLocks noChangeAspect="1"/>
          </p:cNvPicPr>
          <p:nvPr/>
        </p:nvPicPr>
        <p:blipFill>
          <a:blip r:embed="rId4"/>
          <a:stretch>
            <a:fillRect/>
          </a:stretch>
        </p:blipFill>
        <p:spPr>
          <a:xfrm>
            <a:off x="2808600" y="830997"/>
            <a:ext cx="6230812" cy="5441576"/>
          </a:xfrm>
          <a:prstGeom prst="rect">
            <a:avLst/>
          </a:prstGeom>
        </p:spPr>
      </p:pic>
    </p:spTree>
    <p:extLst>
      <p:ext uri="{BB962C8B-B14F-4D97-AF65-F5344CB8AC3E}">
        <p14:creationId xmlns:p14="http://schemas.microsoft.com/office/powerpoint/2010/main" val="26871823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Dopamine hypothesis</a:t>
            </a:r>
          </a:p>
        </p:txBody>
      </p:sp>
      <p:sp>
        <p:nvSpPr>
          <p:cNvPr id="3" name="TextBox 2"/>
          <p:cNvSpPr txBox="1"/>
          <p:nvPr/>
        </p:nvSpPr>
        <p:spPr>
          <a:xfrm>
            <a:off x="744964" y="1314824"/>
            <a:ext cx="1824918" cy="1477328"/>
          </a:xfrm>
          <a:prstGeom prst="rect">
            <a:avLst/>
          </a:prstGeom>
          <a:noFill/>
        </p:spPr>
        <p:txBody>
          <a:bodyPr wrap="square" rtlCol="0">
            <a:spAutoFit/>
          </a:bodyPr>
          <a:lstStyle/>
          <a:p>
            <a:r>
              <a:rPr lang="en-US"/>
              <a:t>Many antipsychotics are dopamine receptor antagonists.</a:t>
            </a:r>
          </a:p>
        </p:txBody>
      </p:sp>
      <p:pic>
        <p:nvPicPr>
          <p:cNvPr id="2" name="Picture 1"/>
          <p:cNvPicPr>
            <a:picLocks noChangeAspect="1"/>
          </p:cNvPicPr>
          <p:nvPr/>
        </p:nvPicPr>
        <p:blipFill>
          <a:blip r:embed="rId4"/>
          <a:stretch>
            <a:fillRect/>
          </a:stretch>
        </p:blipFill>
        <p:spPr>
          <a:xfrm>
            <a:off x="2733667" y="1098391"/>
            <a:ext cx="6186754" cy="4648518"/>
          </a:xfrm>
          <a:prstGeom prst="rect">
            <a:avLst/>
          </a:prstGeom>
        </p:spPr>
      </p:pic>
    </p:spTree>
    <p:extLst>
      <p:ext uri="{BB962C8B-B14F-4D97-AF65-F5344CB8AC3E}">
        <p14:creationId xmlns:p14="http://schemas.microsoft.com/office/powerpoint/2010/main" val="390144968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Dopamine</a:t>
            </a:r>
          </a:p>
        </p:txBody>
      </p:sp>
      <p:sp>
        <p:nvSpPr>
          <p:cNvPr id="3" name="TextBox 2"/>
          <p:cNvSpPr txBox="1"/>
          <p:nvPr/>
        </p:nvSpPr>
        <p:spPr>
          <a:xfrm>
            <a:off x="744964" y="1314824"/>
            <a:ext cx="7592212" cy="3970318"/>
          </a:xfrm>
          <a:prstGeom prst="rect">
            <a:avLst/>
          </a:prstGeom>
          <a:noFill/>
        </p:spPr>
        <p:txBody>
          <a:bodyPr wrap="square" rtlCol="0">
            <a:spAutoFit/>
          </a:bodyPr>
          <a:lstStyle/>
          <a:p>
            <a:r>
              <a:rPr lang="en-US"/>
              <a:t>Non-neural chemical messenger:</a:t>
            </a:r>
          </a:p>
          <a:p>
            <a:r>
              <a:rPr lang="en-US"/>
              <a:t>	blood vessels: vasodilation</a:t>
            </a:r>
          </a:p>
          <a:p>
            <a:r>
              <a:rPr lang="en-US"/>
              <a:t>	kidneys: increases urine output</a:t>
            </a:r>
          </a:p>
          <a:p>
            <a:r>
              <a:rPr lang="en-US"/>
              <a:t>	pancreas: reduces insulin production</a:t>
            </a:r>
          </a:p>
          <a:p>
            <a:r>
              <a:rPr lang="en-US"/>
              <a:t>	digestive system: reduces gastrointestinal motility</a:t>
            </a:r>
          </a:p>
          <a:p>
            <a:r>
              <a:rPr lang="en-US"/>
              <a:t>	immune system: reduces lymphocyte activity</a:t>
            </a:r>
          </a:p>
          <a:p>
            <a:endParaRPr lang="en-US"/>
          </a:p>
          <a:p>
            <a:r>
              <a:rPr lang="en-US"/>
              <a:t>Neurotransmitter</a:t>
            </a:r>
          </a:p>
          <a:p>
            <a:r>
              <a:rPr lang="en-US"/>
              <a:t>Dopaminergic neurons:</a:t>
            </a:r>
          </a:p>
          <a:p>
            <a:r>
              <a:rPr lang="en-US"/>
              <a:t>	pars compacta (substantia nigra)</a:t>
            </a:r>
          </a:p>
          <a:p>
            <a:r>
              <a:rPr lang="en-US"/>
              <a:t>	ventral tegmental area</a:t>
            </a:r>
          </a:p>
          <a:p>
            <a:r>
              <a:rPr lang="en-US"/>
              <a:t>	posterior hypothalamus</a:t>
            </a:r>
          </a:p>
          <a:p>
            <a:r>
              <a:rPr lang="en-US"/>
              <a:t>	arcuate nucleus, periventricular nucleus (hypothalamus)</a:t>
            </a:r>
          </a:p>
          <a:p>
            <a:r>
              <a:rPr lang="en-US"/>
              <a:t>	zone incerta</a:t>
            </a:r>
          </a:p>
        </p:txBody>
      </p:sp>
    </p:spTree>
    <p:extLst>
      <p:ext uri="{BB962C8B-B14F-4D97-AF65-F5344CB8AC3E}">
        <p14:creationId xmlns:p14="http://schemas.microsoft.com/office/powerpoint/2010/main" val="6026864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Dopamine</a:t>
            </a:r>
          </a:p>
        </p:txBody>
      </p:sp>
      <p:sp>
        <p:nvSpPr>
          <p:cNvPr id="3" name="TextBox 2"/>
          <p:cNvSpPr txBox="1"/>
          <p:nvPr/>
        </p:nvSpPr>
        <p:spPr>
          <a:xfrm>
            <a:off x="744964" y="1314824"/>
            <a:ext cx="7592212" cy="4893648"/>
          </a:xfrm>
          <a:prstGeom prst="rect">
            <a:avLst/>
          </a:prstGeom>
          <a:noFill/>
        </p:spPr>
        <p:txBody>
          <a:bodyPr wrap="square" rtlCol="0">
            <a:spAutoFit/>
          </a:bodyPr>
          <a:lstStyle/>
          <a:p>
            <a:r>
              <a:rPr lang="en-US"/>
              <a:t>Dopaminergic neurons are rare (numbering 400,000) [1] but have widespread projections and powerful effects.</a:t>
            </a:r>
          </a:p>
          <a:p>
            <a:endParaRPr lang="en-US"/>
          </a:p>
          <a:p>
            <a:r>
              <a:rPr lang="en-US"/>
              <a:t>High-level roles: </a:t>
            </a:r>
          </a:p>
          <a:p>
            <a:r>
              <a:rPr lang="en-US"/>
              <a:t>motor control motivation, reward</a:t>
            </a:r>
          </a:p>
          <a:p>
            <a:endParaRPr lang="en-US"/>
          </a:p>
          <a:p>
            <a:r>
              <a:rPr lang="en-US"/>
              <a:t>Low-level roles:</a:t>
            </a:r>
          </a:p>
          <a:p>
            <a:r>
              <a:rPr lang="en-US"/>
              <a:t>lactation, sexual gratification, nausea</a:t>
            </a:r>
          </a:p>
          <a:p>
            <a:endParaRPr lang="en-US"/>
          </a:p>
          <a:p>
            <a:r>
              <a:rPr lang="en-US" i="1"/>
              <a:t>Dopamine cannot cross the blood-brain barrier.</a:t>
            </a:r>
          </a:p>
          <a:p>
            <a:r>
              <a:rPr lang="en-US"/>
              <a:t>Its effects on the brain and body are largely independent.</a:t>
            </a:r>
          </a:p>
          <a:p>
            <a:endParaRPr lang="en-US"/>
          </a:p>
          <a:p>
            <a:endParaRPr lang="en-US"/>
          </a:p>
          <a:p>
            <a:endParaRPr lang="en-US"/>
          </a:p>
          <a:p>
            <a:endParaRPr lang="en-US"/>
          </a:p>
          <a:p>
            <a:endParaRPr lang="en-US" sz="1400"/>
          </a:p>
          <a:p>
            <a:r>
              <a:rPr lang="en-US" sz="1400"/>
              <a:t>[1] Schultz W (2007). "Multiple dopamine functions at different time courses". </a:t>
            </a:r>
            <a:r>
              <a:rPr lang="en-US" sz="1400" i="1"/>
              <a:t>Annu. Rev. Neurosci.</a:t>
            </a:r>
            <a:r>
              <a:rPr lang="en-US" sz="1400"/>
              <a:t> </a:t>
            </a:r>
            <a:r>
              <a:rPr lang="en-US" sz="1400" b="1"/>
              <a:t>30</a:t>
            </a:r>
            <a:r>
              <a:rPr lang="en-US" sz="1400"/>
              <a:t>: 259–88. </a:t>
            </a:r>
          </a:p>
        </p:txBody>
      </p:sp>
    </p:spTree>
    <p:extLst>
      <p:ext uri="{BB962C8B-B14F-4D97-AF65-F5344CB8AC3E}">
        <p14:creationId xmlns:p14="http://schemas.microsoft.com/office/powerpoint/2010/main" val="333663177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Dopamine</a:t>
            </a:r>
          </a:p>
        </p:txBody>
      </p:sp>
      <p:pic>
        <p:nvPicPr>
          <p:cNvPr id="2" name="Picture 1"/>
          <p:cNvPicPr>
            <a:picLocks noChangeAspect="1"/>
          </p:cNvPicPr>
          <p:nvPr/>
        </p:nvPicPr>
        <p:blipFill>
          <a:blip r:embed="rId4"/>
          <a:stretch>
            <a:fillRect/>
          </a:stretch>
        </p:blipFill>
        <p:spPr>
          <a:xfrm>
            <a:off x="0" y="1308100"/>
            <a:ext cx="9144000" cy="4235020"/>
          </a:xfrm>
          <a:prstGeom prst="rect">
            <a:avLst/>
          </a:prstGeom>
        </p:spPr>
      </p:pic>
    </p:spTree>
    <p:extLst>
      <p:ext uri="{BB962C8B-B14F-4D97-AF65-F5344CB8AC3E}">
        <p14:creationId xmlns:p14="http://schemas.microsoft.com/office/powerpoint/2010/main" val="21845863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Dopamine hypothesis</a:t>
            </a:r>
          </a:p>
        </p:txBody>
      </p:sp>
      <p:sp>
        <p:nvSpPr>
          <p:cNvPr id="3" name="TextBox 2"/>
          <p:cNvSpPr txBox="1"/>
          <p:nvPr/>
        </p:nvSpPr>
        <p:spPr>
          <a:xfrm>
            <a:off x="744963" y="1314824"/>
            <a:ext cx="7828119" cy="923330"/>
          </a:xfrm>
          <a:prstGeom prst="rect">
            <a:avLst/>
          </a:prstGeom>
          <a:noFill/>
        </p:spPr>
        <p:txBody>
          <a:bodyPr wrap="square" rtlCol="0">
            <a:spAutoFit/>
          </a:bodyPr>
          <a:lstStyle/>
          <a:p>
            <a:r>
              <a:rPr lang="en-US"/>
              <a:t>An excess of dopaminergic signalling is thought to be related to schizophrenia.</a:t>
            </a:r>
          </a:p>
          <a:p>
            <a:endParaRPr lang="en-US"/>
          </a:p>
          <a:p>
            <a:r>
              <a:rPr lang="en-US"/>
              <a:t>Language representations from Broca’s area propagate to the auditory cortex.</a:t>
            </a:r>
          </a:p>
        </p:txBody>
      </p:sp>
    </p:spTree>
    <p:extLst>
      <p:ext uri="{BB962C8B-B14F-4D97-AF65-F5344CB8AC3E}">
        <p14:creationId xmlns:p14="http://schemas.microsoft.com/office/powerpoint/2010/main" val="12203953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Psychopathology</a:t>
            </a:r>
            <a:endParaRPr lang="en-US" sz="2400">
              <a:latin typeface="Cambria"/>
              <a:cs typeface="Cambria"/>
            </a:endParaRPr>
          </a:p>
        </p:txBody>
      </p:sp>
      <p:sp>
        <p:nvSpPr>
          <p:cNvPr id="2" name="TextBox 1"/>
          <p:cNvSpPr txBox="1"/>
          <p:nvPr/>
        </p:nvSpPr>
        <p:spPr>
          <a:xfrm>
            <a:off x="744964" y="1447383"/>
            <a:ext cx="7828119" cy="400110"/>
          </a:xfrm>
          <a:prstGeom prst="rect">
            <a:avLst/>
          </a:prstGeom>
          <a:noFill/>
        </p:spPr>
        <p:txBody>
          <a:bodyPr wrap="square" rtlCol="0">
            <a:spAutoFit/>
          </a:bodyPr>
          <a:lstStyle/>
          <a:p>
            <a:pPr algn="ctr"/>
            <a:r>
              <a:rPr lang="en-US" sz="2000"/>
              <a:t>The wrong attitude</a:t>
            </a:r>
          </a:p>
        </p:txBody>
      </p:sp>
    </p:spTree>
    <p:extLst>
      <p:ext uri="{BB962C8B-B14F-4D97-AF65-F5344CB8AC3E}">
        <p14:creationId xmlns:p14="http://schemas.microsoft.com/office/powerpoint/2010/main" val="16929602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Disconnnection hypothesis</a:t>
            </a:r>
          </a:p>
        </p:txBody>
      </p:sp>
      <p:sp>
        <p:nvSpPr>
          <p:cNvPr id="3" name="TextBox 2"/>
          <p:cNvSpPr txBox="1"/>
          <p:nvPr/>
        </p:nvSpPr>
        <p:spPr>
          <a:xfrm>
            <a:off x="744963" y="1314824"/>
            <a:ext cx="7828119" cy="1200329"/>
          </a:xfrm>
          <a:prstGeom prst="rect">
            <a:avLst/>
          </a:prstGeom>
          <a:noFill/>
        </p:spPr>
        <p:txBody>
          <a:bodyPr wrap="square" rtlCol="0">
            <a:spAutoFit/>
          </a:bodyPr>
          <a:lstStyle/>
          <a:p>
            <a:r>
              <a:rPr lang="en-US"/>
              <a:t>The normally-functioning brain is a complicated and adaptive web of linked systems.</a:t>
            </a:r>
          </a:p>
          <a:p>
            <a:endParaRPr lang="en-US"/>
          </a:p>
          <a:p>
            <a:r>
              <a:rPr lang="en-US"/>
              <a:t>Abnormal links (or missing links) can induce abnormal behaviour and psychosis.</a:t>
            </a:r>
          </a:p>
        </p:txBody>
      </p:sp>
    </p:spTree>
    <p:extLst>
      <p:ext uri="{BB962C8B-B14F-4D97-AF65-F5344CB8AC3E}">
        <p14:creationId xmlns:p14="http://schemas.microsoft.com/office/powerpoint/2010/main" val="82123047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Attributional biases</a:t>
            </a:r>
          </a:p>
        </p:txBody>
      </p:sp>
      <p:sp>
        <p:nvSpPr>
          <p:cNvPr id="3" name="TextBox 2"/>
          <p:cNvSpPr txBox="1"/>
          <p:nvPr/>
        </p:nvSpPr>
        <p:spPr>
          <a:xfrm>
            <a:off x="744963" y="1314824"/>
            <a:ext cx="7828119" cy="2185214"/>
          </a:xfrm>
          <a:prstGeom prst="rect">
            <a:avLst/>
          </a:prstGeom>
          <a:noFill/>
        </p:spPr>
        <p:txBody>
          <a:bodyPr wrap="square" rtlCol="0">
            <a:spAutoFit/>
          </a:bodyPr>
          <a:lstStyle/>
          <a:p>
            <a:r>
              <a:rPr lang="en-US"/>
              <a:t>Bias towards attributing negative life events to external causes.</a:t>
            </a:r>
          </a:p>
          <a:p>
            <a:endParaRPr lang="en-US"/>
          </a:p>
          <a:p>
            <a:r>
              <a:rPr lang="en-US"/>
              <a:t>Bias towards interpreting cognitive intrusions as threatening.</a:t>
            </a:r>
          </a:p>
          <a:p>
            <a:endParaRPr lang="en-US"/>
          </a:p>
          <a:p>
            <a:endParaRPr lang="en-US"/>
          </a:p>
          <a:p>
            <a:r>
              <a:rPr lang="en-US" sz="1400"/>
              <a:t>Bentall, Richard P., et al. "Persecutory delusions: a review and theoretical integration." </a:t>
            </a:r>
            <a:r>
              <a:rPr lang="en-US" sz="1400" i="1"/>
              <a:t>Clinical psychology review</a:t>
            </a:r>
            <a:r>
              <a:rPr lang="en-US" sz="1400"/>
              <a:t> 21.8 (2001): 1143-1192.</a:t>
            </a:r>
          </a:p>
          <a:p>
            <a:endParaRPr lang="en-US"/>
          </a:p>
        </p:txBody>
      </p:sp>
    </p:spTree>
    <p:extLst>
      <p:ext uri="{BB962C8B-B14F-4D97-AF65-F5344CB8AC3E}">
        <p14:creationId xmlns:p14="http://schemas.microsoft.com/office/powerpoint/2010/main" val="8735778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Causes – cannabis use</a:t>
            </a:r>
          </a:p>
        </p:txBody>
      </p:sp>
      <p:sp>
        <p:nvSpPr>
          <p:cNvPr id="3" name="TextBox 2"/>
          <p:cNvSpPr txBox="1"/>
          <p:nvPr/>
        </p:nvSpPr>
        <p:spPr>
          <a:xfrm>
            <a:off x="744963" y="1314824"/>
            <a:ext cx="7828119" cy="3139321"/>
          </a:xfrm>
          <a:prstGeom prst="rect">
            <a:avLst/>
          </a:prstGeom>
          <a:noFill/>
        </p:spPr>
        <p:txBody>
          <a:bodyPr wrap="square" rtlCol="0">
            <a:spAutoFit/>
          </a:bodyPr>
          <a:lstStyle/>
          <a:p>
            <a:r>
              <a:rPr lang="en-US"/>
              <a:t>Lifetime instance of abuse of various substances: 50%.</a:t>
            </a:r>
          </a:p>
          <a:p>
            <a:endParaRPr lang="en-US"/>
          </a:p>
          <a:p>
            <a:pPr marL="285750" indent="-285750">
              <a:buFont typeface="Arial"/>
              <a:buChar char="•"/>
            </a:pPr>
            <a:r>
              <a:rPr lang="en-US"/>
              <a:t>Self-medication hypothesis</a:t>
            </a:r>
          </a:p>
          <a:p>
            <a:pPr marL="285750" indent="-285750">
              <a:buFont typeface="Arial"/>
              <a:buChar char="•"/>
            </a:pPr>
            <a:r>
              <a:rPr lang="en-US"/>
              <a:t>Other drugs hypothesis</a:t>
            </a:r>
          </a:p>
          <a:p>
            <a:pPr marL="285750" indent="-285750">
              <a:buFont typeface="Arial"/>
              <a:buChar char="•"/>
            </a:pPr>
            <a:r>
              <a:rPr lang="en-US"/>
              <a:t>Confounding factor</a:t>
            </a:r>
          </a:p>
          <a:p>
            <a:pPr marL="285750" indent="-285750">
              <a:buFont typeface="Arial"/>
              <a:buChar char="•"/>
            </a:pPr>
            <a:r>
              <a:rPr lang="en-US"/>
              <a:t>Interaction hypothesis</a:t>
            </a:r>
          </a:p>
          <a:p>
            <a:pPr marL="285750" indent="-285750">
              <a:buFont typeface="Arial"/>
              <a:buChar char="•"/>
            </a:pPr>
            <a:r>
              <a:rPr lang="en-US"/>
              <a:t>Etiological hypothesis</a:t>
            </a:r>
          </a:p>
          <a:p>
            <a:pPr marL="285750" indent="-285750">
              <a:buFont typeface="Arial"/>
              <a:buChar char="•"/>
            </a:pPr>
            <a:endParaRPr lang="en-US"/>
          </a:p>
          <a:p>
            <a:pPr marL="285750" indent="-285750">
              <a:buFont typeface="Arial"/>
              <a:buChar char="•"/>
            </a:pPr>
            <a:endParaRPr lang="en-US"/>
          </a:p>
          <a:p>
            <a:r>
              <a:rPr lang="en-US"/>
              <a:t>This is a good example of separating correlation from causation. Longditudinal studies, following individuals through their lives, are required.</a:t>
            </a:r>
          </a:p>
        </p:txBody>
      </p:sp>
    </p:spTree>
    <p:extLst>
      <p:ext uri="{BB962C8B-B14F-4D97-AF65-F5344CB8AC3E}">
        <p14:creationId xmlns:p14="http://schemas.microsoft.com/office/powerpoint/2010/main" val="360519917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Causes – cannabis use</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pic>
        <p:nvPicPr>
          <p:cNvPr id="4" name="Picture 3"/>
          <p:cNvPicPr>
            <a:picLocks noChangeAspect="1"/>
          </p:cNvPicPr>
          <p:nvPr/>
        </p:nvPicPr>
        <p:blipFill>
          <a:blip r:embed="rId4"/>
          <a:stretch>
            <a:fillRect/>
          </a:stretch>
        </p:blipFill>
        <p:spPr>
          <a:xfrm>
            <a:off x="0" y="12700"/>
            <a:ext cx="9144000" cy="6813382"/>
          </a:xfrm>
          <a:prstGeom prst="rect">
            <a:avLst/>
          </a:prstGeom>
        </p:spPr>
      </p:pic>
    </p:spTree>
    <p:extLst>
      <p:ext uri="{BB962C8B-B14F-4D97-AF65-F5344CB8AC3E}">
        <p14:creationId xmlns:p14="http://schemas.microsoft.com/office/powerpoint/2010/main" val="300465961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Causes – cannabis use</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pic>
        <p:nvPicPr>
          <p:cNvPr id="3" name="Picture 2" descr="Screen Shot 2014-12-01 at 11.50.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7483" y="4123439"/>
            <a:ext cx="5435600" cy="2120900"/>
          </a:xfrm>
          <a:prstGeom prst="rect">
            <a:avLst/>
          </a:prstGeom>
        </p:spPr>
      </p:pic>
      <p:pic>
        <p:nvPicPr>
          <p:cNvPr id="5" name="Picture 4" descr="Screen Shot 2014-12-01 at 11.50.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8486" y="2927320"/>
            <a:ext cx="5270500" cy="1295400"/>
          </a:xfrm>
          <a:prstGeom prst="rect">
            <a:avLst/>
          </a:prstGeom>
        </p:spPr>
      </p:pic>
      <p:sp>
        <p:nvSpPr>
          <p:cNvPr id="6" name="Rectangle 5"/>
          <p:cNvSpPr/>
          <p:nvPr/>
        </p:nvSpPr>
        <p:spPr>
          <a:xfrm>
            <a:off x="643854" y="1298886"/>
            <a:ext cx="4572000" cy="738664"/>
          </a:xfrm>
          <a:prstGeom prst="rect">
            <a:avLst/>
          </a:prstGeom>
        </p:spPr>
        <p:txBody>
          <a:bodyPr>
            <a:spAutoFit/>
          </a:bodyPr>
          <a:lstStyle/>
          <a:p>
            <a:r>
              <a:rPr lang="en-US" sz="1400"/>
              <a:t>Smit, Filip, Linda Bolier, and Pim Cuijpers. "Cannabis use and the risk of later schizophrenia: a review." Addiction 99.4 (2004): 425-430.</a:t>
            </a:r>
          </a:p>
        </p:txBody>
      </p:sp>
    </p:spTree>
    <p:extLst>
      <p:ext uri="{BB962C8B-B14F-4D97-AF65-F5344CB8AC3E}">
        <p14:creationId xmlns:p14="http://schemas.microsoft.com/office/powerpoint/2010/main" val="371208327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Schizophrenia</a:t>
            </a:r>
          </a:p>
          <a:p>
            <a:r>
              <a:rPr lang="en-US" sz="2400">
                <a:latin typeface="Cambria"/>
                <a:cs typeface="Cambria"/>
              </a:rPr>
              <a:t>Treatment</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4" name="TextBox 3"/>
          <p:cNvSpPr txBox="1"/>
          <p:nvPr/>
        </p:nvSpPr>
        <p:spPr>
          <a:xfrm>
            <a:off x="673588" y="1255536"/>
            <a:ext cx="7809524" cy="3139321"/>
          </a:xfrm>
          <a:prstGeom prst="rect">
            <a:avLst/>
          </a:prstGeom>
          <a:noFill/>
        </p:spPr>
        <p:txBody>
          <a:bodyPr wrap="square" rtlCol="0">
            <a:spAutoFit/>
          </a:bodyPr>
          <a:lstStyle/>
          <a:p>
            <a:r>
              <a:rPr lang="en-US" b="1"/>
              <a:t>Antipsychotics</a:t>
            </a:r>
            <a:r>
              <a:rPr lang="en-US"/>
              <a:t> aka </a:t>
            </a:r>
            <a:r>
              <a:rPr lang="en-US" b="1"/>
              <a:t>neuroleptics </a:t>
            </a:r>
            <a:r>
              <a:rPr lang="en-US"/>
              <a:t>(</a:t>
            </a:r>
            <a:r>
              <a:rPr lang="en-US" i="1"/>
              <a:t>neuron</a:t>
            </a:r>
            <a:r>
              <a:rPr lang="en-US"/>
              <a:t>, nerve &amp; </a:t>
            </a:r>
            <a:r>
              <a:rPr lang="en-US" i="1"/>
              <a:t>lepsis</a:t>
            </a:r>
            <a:r>
              <a:rPr lang="en-US"/>
              <a:t>, seizure):</a:t>
            </a:r>
          </a:p>
          <a:p>
            <a:r>
              <a:rPr lang="en-US"/>
              <a:t>drugs designed to manage </a:t>
            </a:r>
            <a:r>
              <a:rPr lang="en-US" b="1"/>
              <a:t>psychosis</a:t>
            </a:r>
            <a:r>
              <a:rPr lang="en-US"/>
              <a:t> (</a:t>
            </a:r>
            <a:r>
              <a:rPr lang="en-US" i="1"/>
              <a:t>psyche</a:t>
            </a:r>
            <a:r>
              <a:rPr lang="en-US"/>
              <a:t>, mind &amp; </a:t>
            </a:r>
            <a:r>
              <a:rPr lang="en-US" i="1"/>
              <a:t>-osis</a:t>
            </a:r>
            <a:r>
              <a:rPr lang="en-US"/>
              <a:t>, abnormal condition)</a:t>
            </a:r>
          </a:p>
          <a:p>
            <a:endParaRPr lang="en-US"/>
          </a:p>
          <a:p>
            <a:r>
              <a:rPr lang="en-US"/>
              <a:t>Psychosis (a very broad term) is defined as </a:t>
            </a:r>
          </a:p>
          <a:p>
            <a:r>
              <a:rPr lang="en-US"/>
              <a:t>	an abnormal mental condition</a:t>
            </a:r>
          </a:p>
          <a:p>
            <a:r>
              <a:rPr lang="en-US"/>
              <a:t>	a loss of contact with reality</a:t>
            </a:r>
          </a:p>
          <a:p>
            <a:r>
              <a:rPr lang="en-US"/>
              <a:t>	hallucinations</a:t>
            </a:r>
          </a:p>
          <a:p>
            <a:r>
              <a:rPr lang="en-US"/>
              <a:t>	delusions</a:t>
            </a:r>
          </a:p>
          <a:p>
            <a:r>
              <a:rPr lang="en-US"/>
              <a:t>	catatonia (profound agitation, waxy flexibility)</a:t>
            </a:r>
          </a:p>
          <a:p>
            <a:r>
              <a:rPr lang="en-US"/>
              <a:t>	loosening of associations, word salad</a:t>
            </a:r>
          </a:p>
          <a:p>
            <a:r>
              <a:rPr lang="en-US"/>
              <a:t>	</a:t>
            </a:r>
          </a:p>
        </p:txBody>
      </p:sp>
    </p:spTree>
    <p:extLst>
      <p:ext uri="{BB962C8B-B14F-4D97-AF65-F5344CB8AC3E}">
        <p14:creationId xmlns:p14="http://schemas.microsoft.com/office/powerpoint/2010/main" val="251134220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Autism spectrum disorders</a:t>
            </a:r>
          </a:p>
          <a:p>
            <a:r>
              <a:rPr lang="en-US" sz="2400">
                <a:latin typeface="Cambria"/>
                <a:cs typeface="Cambria"/>
              </a:rPr>
              <a:t>Overview</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2585323"/>
          </a:xfrm>
          <a:prstGeom prst="rect">
            <a:avLst/>
          </a:prstGeom>
        </p:spPr>
        <p:txBody>
          <a:bodyPr wrap="square">
            <a:spAutoFit/>
          </a:bodyPr>
          <a:lstStyle/>
          <a:p>
            <a:r>
              <a:rPr lang="en-US" b="1"/>
              <a:t>DSM-IV:</a:t>
            </a:r>
          </a:p>
          <a:p>
            <a:r>
              <a:rPr lang="en-US"/>
              <a:t>(Diagnostic and Statistical Manual of Mental Disorders, American Psychiatric Association)</a:t>
            </a:r>
          </a:p>
          <a:p>
            <a:endParaRPr lang="en-US" b="1"/>
          </a:p>
          <a:p>
            <a:r>
              <a:rPr lang="en-US"/>
              <a:t>Autism</a:t>
            </a:r>
          </a:p>
          <a:p>
            <a:endParaRPr lang="en-US"/>
          </a:p>
          <a:p>
            <a:r>
              <a:rPr lang="en-US"/>
              <a:t>Asperger’s syndrome</a:t>
            </a:r>
          </a:p>
          <a:p>
            <a:endParaRPr lang="en-US"/>
          </a:p>
          <a:p>
            <a:r>
              <a:rPr lang="en-US"/>
              <a:t>Pervasive developmental disorder not otherwise specified (PDD-NOS)</a:t>
            </a:r>
          </a:p>
        </p:txBody>
      </p:sp>
    </p:spTree>
    <p:extLst>
      <p:ext uri="{BB962C8B-B14F-4D97-AF65-F5344CB8AC3E}">
        <p14:creationId xmlns:p14="http://schemas.microsoft.com/office/powerpoint/2010/main" val="166306033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Autism spectrum disorders</a:t>
            </a:r>
          </a:p>
          <a:p>
            <a:r>
              <a:rPr lang="en-US" sz="2400">
                <a:latin typeface="Cambria"/>
                <a:cs typeface="Cambria"/>
              </a:rPr>
              <a:t>Overview</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2585323"/>
          </a:xfrm>
          <a:prstGeom prst="rect">
            <a:avLst/>
          </a:prstGeom>
        </p:spPr>
        <p:txBody>
          <a:bodyPr wrap="square">
            <a:spAutoFit/>
          </a:bodyPr>
          <a:lstStyle/>
          <a:p>
            <a:r>
              <a:rPr lang="en-US" b="1"/>
              <a:t>DSM-IV:</a:t>
            </a:r>
          </a:p>
          <a:p>
            <a:r>
              <a:rPr lang="en-US"/>
              <a:t>(Diagnostic and Statistical Manual of Mental Disorders, American Psychiatric Association)</a:t>
            </a:r>
          </a:p>
          <a:p>
            <a:endParaRPr lang="en-US" b="1"/>
          </a:p>
          <a:p>
            <a:r>
              <a:rPr lang="en-US"/>
              <a:t>Autism</a:t>
            </a:r>
          </a:p>
          <a:p>
            <a:endParaRPr lang="en-US"/>
          </a:p>
          <a:p>
            <a:r>
              <a:rPr lang="en-US"/>
              <a:t>Asperger’s syndrome</a:t>
            </a:r>
          </a:p>
          <a:p>
            <a:endParaRPr lang="en-US"/>
          </a:p>
          <a:p>
            <a:r>
              <a:rPr lang="en-US"/>
              <a:t>Pervasive developmental disorder not otherwise specified (PDD-NOS)</a:t>
            </a:r>
          </a:p>
        </p:txBody>
      </p:sp>
    </p:spTree>
    <p:extLst>
      <p:ext uri="{BB962C8B-B14F-4D97-AF65-F5344CB8AC3E}">
        <p14:creationId xmlns:p14="http://schemas.microsoft.com/office/powerpoint/2010/main" val="76408772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Autism</a:t>
            </a:r>
          </a:p>
          <a:p>
            <a:r>
              <a:rPr lang="en-US" sz="2400">
                <a:latin typeface="Cambria"/>
                <a:cs typeface="Cambria"/>
              </a:rPr>
              <a:t>Symptoms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3416320"/>
          </a:xfrm>
          <a:prstGeom prst="rect">
            <a:avLst/>
          </a:prstGeom>
        </p:spPr>
        <p:txBody>
          <a:bodyPr wrap="square">
            <a:spAutoFit/>
          </a:bodyPr>
          <a:lstStyle/>
          <a:p>
            <a:r>
              <a:rPr lang="en-US"/>
              <a:t>Infants may be</a:t>
            </a:r>
          </a:p>
          <a:p>
            <a:r>
              <a:rPr lang="en-US"/>
              <a:t>	averse to being held</a:t>
            </a:r>
          </a:p>
          <a:p>
            <a:r>
              <a:rPr lang="en-US"/>
              <a:t>	unwilling to reach out to be picked up</a:t>
            </a:r>
          </a:p>
          <a:p>
            <a:r>
              <a:rPr lang="en-US"/>
              <a:t>	hard to console</a:t>
            </a:r>
          </a:p>
          <a:p>
            <a:r>
              <a:rPr lang="en-US"/>
              <a:t>	more likely to quiet when left alone</a:t>
            </a:r>
          </a:p>
          <a:p>
            <a:r>
              <a:rPr lang="en-US"/>
              <a:t>	averse to eye contact</a:t>
            </a:r>
          </a:p>
          <a:p>
            <a:endParaRPr lang="en-US"/>
          </a:p>
          <a:p>
            <a:endParaRPr lang="en-US"/>
          </a:p>
          <a:p>
            <a:r>
              <a:rPr lang="en-US"/>
              <a:t>Despite this profile, the condition is often not noticed until children are old enough to show language delays.</a:t>
            </a:r>
          </a:p>
          <a:p>
            <a:endParaRPr lang="en-US"/>
          </a:p>
          <a:p>
            <a:r>
              <a:rPr lang="en-US"/>
              <a:t>Onset is usually gradual, but 30% may develop “normally” and then regress.</a:t>
            </a:r>
          </a:p>
        </p:txBody>
      </p:sp>
    </p:spTree>
    <p:extLst>
      <p:ext uri="{BB962C8B-B14F-4D97-AF65-F5344CB8AC3E}">
        <p14:creationId xmlns:p14="http://schemas.microsoft.com/office/powerpoint/2010/main" val="360020286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Autism</a:t>
            </a:r>
          </a:p>
          <a:p>
            <a:r>
              <a:rPr lang="en-US" sz="2400">
                <a:latin typeface="Cambria"/>
                <a:cs typeface="Cambria"/>
              </a:rPr>
              <a:t>Symptoms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2862323"/>
          </a:xfrm>
          <a:prstGeom prst="rect">
            <a:avLst/>
          </a:prstGeom>
        </p:spPr>
        <p:txBody>
          <a:bodyPr wrap="square">
            <a:spAutoFit/>
          </a:bodyPr>
          <a:lstStyle/>
          <a:p>
            <a:r>
              <a:rPr lang="en-US"/>
              <a:t>Core symptoms:</a:t>
            </a:r>
          </a:p>
          <a:p>
            <a:endParaRPr lang="en-US"/>
          </a:p>
          <a:p>
            <a:r>
              <a:rPr lang="en-US"/>
              <a:t>Impairments in</a:t>
            </a:r>
          </a:p>
          <a:p>
            <a:r>
              <a:rPr lang="en-US"/>
              <a:t>	social interaction</a:t>
            </a:r>
          </a:p>
          <a:p>
            <a:r>
              <a:rPr lang="en-US"/>
              <a:t>	communication</a:t>
            </a:r>
          </a:p>
          <a:p>
            <a:r>
              <a:rPr lang="en-US"/>
              <a:t>Restricted interests</a:t>
            </a:r>
          </a:p>
          <a:p>
            <a:r>
              <a:rPr lang="en-US"/>
              <a:t>Repetitive behaviour</a:t>
            </a:r>
          </a:p>
          <a:p>
            <a:endParaRPr lang="en-US"/>
          </a:p>
          <a:p>
            <a:r>
              <a:rPr lang="en-US"/>
              <a:t>There is a blurred line between the autistic profile and the neurotypical profile.</a:t>
            </a:r>
          </a:p>
        </p:txBody>
      </p:sp>
    </p:spTree>
    <p:extLst>
      <p:ext uri="{BB962C8B-B14F-4D97-AF65-F5344CB8AC3E}">
        <p14:creationId xmlns:p14="http://schemas.microsoft.com/office/powerpoint/2010/main" val="34388699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Psychopathology</a:t>
            </a:r>
            <a:endParaRPr lang="en-US" sz="2400">
              <a:latin typeface="Cambria"/>
              <a:cs typeface="Cambria"/>
            </a:endParaRPr>
          </a:p>
        </p:txBody>
      </p:sp>
      <p:sp>
        <p:nvSpPr>
          <p:cNvPr id="2" name="TextBox 1"/>
          <p:cNvSpPr txBox="1"/>
          <p:nvPr/>
        </p:nvSpPr>
        <p:spPr>
          <a:xfrm>
            <a:off x="744964" y="1447383"/>
            <a:ext cx="7828119" cy="400110"/>
          </a:xfrm>
          <a:prstGeom prst="rect">
            <a:avLst/>
          </a:prstGeom>
          <a:noFill/>
        </p:spPr>
        <p:txBody>
          <a:bodyPr wrap="square" rtlCol="0">
            <a:spAutoFit/>
          </a:bodyPr>
          <a:lstStyle/>
          <a:p>
            <a:pPr algn="ctr"/>
            <a:r>
              <a:rPr lang="en-US" sz="2000"/>
              <a:t>The right attitude</a:t>
            </a:r>
          </a:p>
        </p:txBody>
      </p:sp>
    </p:spTree>
    <p:extLst>
      <p:ext uri="{BB962C8B-B14F-4D97-AF65-F5344CB8AC3E}">
        <p14:creationId xmlns:p14="http://schemas.microsoft.com/office/powerpoint/2010/main" val="186184322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Autism</a:t>
            </a:r>
          </a:p>
          <a:p>
            <a:r>
              <a:rPr lang="en-US" sz="2400">
                <a:latin typeface="Cambria"/>
                <a:cs typeface="Cambria"/>
              </a:rPr>
              <a:t>Symptoms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923330"/>
          </a:xfrm>
          <a:prstGeom prst="rect">
            <a:avLst/>
          </a:prstGeom>
        </p:spPr>
        <p:txBody>
          <a:bodyPr wrap="square">
            <a:spAutoFit/>
          </a:bodyPr>
          <a:lstStyle/>
          <a:p>
            <a:r>
              <a:rPr lang="en-US"/>
              <a:t>Play: toys are aligned, sorted or thrown,</a:t>
            </a:r>
          </a:p>
          <a:p>
            <a:endParaRPr lang="en-US"/>
          </a:p>
          <a:p>
            <a:r>
              <a:rPr lang="en-US"/>
              <a:t>but not used for creative play or re-enactments of social situations.</a:t>
            </a:r>
          </a:p>
        </p:txBody>
      </p:sp>
    </p:spTree>
    <p:extLst>
      <p:ext uri="{BB962C8B-B14F-4D97-AF65-F5344CB8AC3E}">
        <p14:creationId xmlns:p14="http://schemas.microsoft.com/office/powerpoint/2010/main" val="17590869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Autism</a:t>
            </a:r>
          </a:p>
          <a:p>
            <a:r>
              <a:rPr lang="en-US" sz="2400">
                <a:latin typeface="Cambria"/>
                <a:cs typeface="Cambria"/>
              </a:rPr>
              <a:t>Symptoms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1200329"/>
          </a:xfrm>
          <a:prstGeom prst="rect">
            <a:avLst/>
          </a:prstGeom>
        </p:spPr>
        <p:txBody>
          <a:bodyPr wrap="square">
            <a:spAutoFit/>
          </a:bodyPr>
          <a:lstStyle/>
          <a:p>
            <a:r>
              <a:rPr lang="en-US"/>
              <a:t>Communication:</a:t>
            </a:r>
          </a:p>
          <a:p>
            <a:endParaRPr lang="en-US"/>
          </a:p>
          <a:p>
            <a:r>
              <a:rPr lang="en-US"/>
              <a:t>unwillingness to communicate with others</a:t>
            </a:r>
          </a:p>
          <a:p>
            <a:r>
              <a:rPr lang="en-US"/>
              <a:t>inability to “read people”</a:t>
            </a:r>
          </a:p>
        </p:txBody>
      </p:sp>
    </p:spTree>
    <p:extLst>
      <p:ext uri="{BB962C8B-B14F-4D97-AF65-F5344CB8AC3E}">
        <p14:creationId xmlns:p14="http://schemas.microsoft.com/office/powerpoint/2010/main" val="283719190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Autism</a:t>
            </a:r>
          </a:p>
          <a:p>
            <a:r>
              <a:rPr lang="en-US" sz="2400">
                <a:latin typeface="Cambria"/>
                <a:cs typeface="Cambria"/>
              </a:rPr>
              <a:t>History</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pic>
        <p:nvPicPr>
          <p:cNvPr id="4" name="Picture 3"/>
          <p:cNvPicPr>
            <a:picLocks noChangeAspect="1"/>
          </p:cNvPicPr>
          <p:nvPr/>
        </p:nvPicPr>
        <p:blipFill>
          <a:blip r:embed="rId4"/>
          <a:stretch>
            <a:fillRect/>
          </a:stretch>
        </p:blipFill>
        <p:spPr>
          <a:xfrm>
            <a:off x="412758" y="962187"/>
            <a:ext cx="3458285" cy="4899237"/>
          </a:xfrm>
          <a:prstGeom prst="rect">
            <a:avLst/>
          </a:prstGeom>
        </p:spPr>
      </p:pic>
      <p:pic>
        <p:nvPicPr>
          <p:cNvPr id="5" name="Picture 4"/>
          <p:cNvPicPr>
            <a:picLocks noChangeAspect="1"/>
          </p:cNvPicPr>
          <p:nvPr/>
        </p:nvPicPr>
        <p:blipFill>
          <a:blip r:embed="rId5"/>
          <a:stretch>
            <a:fillRect/>
          </a:stretch>
        </p:blipFill>
        <p:spPr>
          <a:xfrm>
            <a:off x="5332649" y="962187"/>
            <a:ext cx="3396563" cy="4868407"/>
          </a:xfrm>
          <a:prstGeom prst="rect">
            <a:avLst/>
          </a:prstGeom>
        </p:spPr>
      </p:pic>
      <p:sp>
        <p:nvSpPr>
          <p:cNvPr id="7" name="TextBox 6"/>
          <p:cNvSpPr txBox="1"/>
          <p:nvPr/>
        </p:nvSpPr>
        <p:spPr>
          <a:xfrm>
            <a:off x="6227480" y="6014854"/>
            <a:ext cx="1547231" cy="646331"/>
          </a:xfrm>
          <a:prstGeom prst="rect">
            <a:avLst/>
          </a:prstGeom>
          <a:noFill/>
        </p:spPr>
        <p:txBody>
          <a:bodyPr wrap="none" rtlCol="0">
            <a:spAutoFit/>
          </a:bodyPr>
          <a:lstStyle/>
          <a:p>
            <a:pPr algn="ctr"/>
            <a:r>
              <a:rPr lang="en-US"/>
              <a:t>Hans Asperger</a:t>
            </a:r>
          </a:p>
          <a:p>
            <a:pPr algn="ctr"/>
            <a:r>
              <a:rPr lang="en-US"/>
              <a:t>1906 - 1980</a:t>
            </a:r>
          </a:p>
        </p:txBody>
      </p:sp>
      <p:sp>
        <p:nvSpPr>
          <p:cNvPr id="11" name="TextBox 10"/>
          <p:cNvSpPr txBox="1"/>
          <p:nvPr/>
        </p:nvSpPr>
        <p:spPr>
          <a:xfrm>
            <a:off x="1379979" y="6014854"/>
            <a:ext cx="1295660" cy="646331"/>
          </a:xfrm>
          <a:prstGeom prst="rect">
            <a:avLst/>
          </a:prstGeom>
          <a:noFill/>
        </p:spPr>
        <p:txBody>
          <a:bodyPr wrap="none" rtlCol="0">
            <a:spAutoFit/>
          </a:bodyPr>
          <a:lstStyle/>
          <a:p>
            <a:pPr algn="ctr"/>
            <a:r>
              <a:rPr lang="en-US"/>
              <a:t>Leo Kanner</a:t>
            </a:r>
          </a:p>
          <a:p>
            <a:pPr algn="ctr"/>
            <a:r>
              <a:rPr lang="en-US"/>
              <a:t>1896 - 1981</a:t>
            </a:r>
          </a:p>
        </p:txBody>
      </p:sp>
    </p:spTree>
    <p:extLst>
      <p:ext uri="{BB962C8B-B14F-4D97-AF65-F5344CB8AC3E}">
        <p14:creationId xmlns:p14="http://schemas.microsoft.com/office/powerpoint/2010/main" val="211556719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Autism</a:t>
            </a:r>
          </a:p>
          <a:p>
            <a:r>
              <a:rPr lang="en-US" sz="2400">
                <a:latin typeface="Cambria"/>
                <a:cs typeface="Cambria"/>
              </a:rPr>
              <a:t>Causes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2462213"/>
          </a:xfrm>
          <a:prstGeom prst="rect">
            <a:avLst/>
          </a:prstGeom>
        </p:spPr>
        <p:txBody>
          <a:bodyPr wrap="square">
            <a:spAutoFit/>
          </a:bodyPr>
          <a:lstStyle/>
          <a:p>
            <a:r>
              <a:rPr lang="en-US"/>
              <a:t>There is a clear genetic basis for autism, but the precise mechanisms are unclear.</a:t>
            </a:r>
          </a:p>
          <a:p>
            <a:endParaRPr lang="en-US"/>
          </a:p>
          <a:p>
            <a:r>
              <a:rPr lang="en-US"/>
              <a:t>1980s: twin studies showed heritability of 0.85 to 0.92.</a:t>
            </a:r>
          </a:p>
          <a:p>
            <a:endParaRPr lang="en-US"/>
          </a:p>
          <a:p>
            <a:endParaRPr lang="en-US"/>
          </a:p>
          <a:p>
            <a:r>
              <a:rPr lang="en-US" sz="1400"/>
              <a:t>Miles, Judith H. "Autism spectrum disorders—a genetics review." </a:t>
            </a:r>
            <a:r>
              <a:rPr lang="en-US" sz="1400" i="1"/>
              <a:t>Genetics in Medicine</a:t>
            </a:r>
            <a:r>
              <a:rPr lang="en-US" sz="1400"/>
              <a:t> 13.4 (2011): 278-294.</a:t>
            </a:r>
          </a:p>
          <a:p>
            <a:r>
              <a:rPr lang="en-US"/>
              <a:t> </a:t>
            </a:r>
          </a:p>
        </p:txBody>
      </p:sp>
    </p:spTree>
    <p:extLst>
      <p:ext uri="{BB962C8B-B14F-4D97-AF65-F5344CB8AC3E}">
        <p14:creationId xmlns:p14="http://schemas.microsoft.com/office/powerpoint/2010/main" val="374386231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Autism</a:t>
            </a:r>
          </a:p>
          <a:p>
            <a:r>
              <a:rPr lang="en-US" sz="2400">
                <a:latin typeface="Cambria"/>
                <a:cs typeface="Cambria"/>
              </a:rPr>
              <a:t>Prevalence</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2031325"/>
          </a:xfrm>
          <a:prstGeom prst="rect">
            <a:avLst/>
          </a:prstGeom>
        </p:spPr>
        <p:txBody>
          <a:bodyPr wrap="square">
            <a:spAutoFit/>
          </a:bodyPr>
          <a:lstStyle/>
          <a:p>
            <a:r>
              <a:rPr lang="en-US"/>
              <a:t>Diagnosis with autism is becoming more and more prevalent.</a:t>
            </a:r>
          </a:p>
          <a:p>
            <a:endParaRPr lang="en-US"/>
          </a:p>
          <a:p>
            <a:r>
              <a:rPr lang="en-US"/>
              <a:t>Prevalance per 10,000:</a:t>
            </a:r>
          </a:p>
          <a:p>
            <a:endParaRPr lang="en-US"/>
          </a:p>
          <a:p>
            <a:r>
              <a:rPr lang="en-US"/>
              <a:t>before 1990:						4 to 5</a:t>
            </a:r>
          </a:p>
          <a:p>
            <a:r>
              <a:rPr lang="en-US"/>
              <a:t>1990s: Japan, England, Sweden		21 to 31</a:t>
            </a:r>
          </a:p>
          <a:p>
            <a:endParaRPr lang="en-US"/>
          </a:p>
        </p:txBody>
      </p:sp>
    </p:spTree>
    <p:extLst>
      <p:ext uri="{BB962C8B-B14F-4D97-AF65-F5344CB8AC3E}">
        <p14:creationId xmlns:p14="http://schemas.microsoft.com/office/powerpoint/2010/main" val="15921327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Autism</a:t>
            </a:r>
          </a:p>
          <a:p>
            <a:r>
              <a:rPr lang="en-US" sz="2400">
                <a:latin typeface="Cambria"/>
                <a:cs typeface="Cambria"/>
              </a:rPr>
              <a:t>Prognosis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1754327"/>
          </a:xfrm>
          <a:prstGeom prst="rect">
            <a:avLst/>
          </a:prstGeom>
        </p:spPr>
        <p:txBody>
          <a:bodyPr wrap="square">
            <a:spAutoFit/>
          </a:bodyPr>
          <a:lstStyle/>
          <a:p>
            <a:r>
              <a:rPr lang="en-US"/>
              <a:t>In adults aged 22-46 in the US:</a:t>
            </a:r>
          </a:p>
          <a:p>
            <a:endParaRPr lang="en-US"/>
          </a:p>
          <a:p>
            <a:r>
              <a:rPr lang="en-US"/>
              <a:t>Half of individuals “functioned quite well”</a:t>
            </a:r>
          </a:p>
          <a:p>
            <a:r>
              <a:rPr lang="en-US"/>
              <a:t>Half employed in paying jobs</a:t>
            </a:r>
          </a:p>
          <a:p>
            <a:endParaRPr lang="en-US"/>
          </a:p>
          <a:p>
            <a:r>
              <a:rPr lang="en-US"/>
              <a:t>12% lived independtly, 56% lived with parents.</a:t>
            </a:r>
          </a:p>
        </p:txBody>
      </p:sp>
    </p:spTree>
    <p:extLst>
      <p:ext uri="{BB962C8B-B14F-4D97-AF65-F5344CB8AC3E}">
        <p14:creationId xmlns:p14="http://schemas.microsoft.com/office/powerpoint/2010/main" val="419118350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Neurotypicality</a:t>
            </a:r>
          </a:p>
          <a:p>
            <a:endParaRPr lang="en-US" sz="2400">
              <a:latin typeface="Cambria"/>
              <a:cs typeface="Cambria"/>
            </a:endParaRP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923330"/>
          </a:xfrm>
          <a:prstGeom prst="rect">
            <a:avLst/>
          </a:prstGeom>
        </p:spPr>
        <p:txBody>
          <a:bodyPr wrap="square">
            <a:spAutoFit/>
          </a:bodyPr>
          <a:lstStyle/>
          <a:p>
            <a:r>
              <a:rPr lang="en-US"/>
              <a:t>Defined negatively.</a:t>
            </a:r>
          </a:p>
          <a:p>
            <a:endParaRPr lang="en-US"/>
          </a:p>
          <a:p>
            <a:r>
              <a:rPr lang="en-US"/>
              <a:t>Can we define it positively?</a:t>
            </a:r>
          </a:p>
        </p:txBody>
      </p:sp>
    </p:spTree>
    <p:extLst>
      <p:ext uri="{BB962C8B-B14F-4D97-AF65-F5344CB8AC3E}">
        <p14:creationId xmlns:p14="http://schemas.microsoft.com/office/powerpoint/2010/main" val="143980340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endParaRPr lang="en-US" sz="2400">
              <a:latin typeface="Cambria"/>
              <a:cs typeface="Cambria"/>
            </a:endParaRP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4473623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endParaRPr lang="en-US" sz="2400">
              <a:latin typeface="Cambria"/>
              <a:cs typeface="Cambria"/>
            </a:endParaRP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5078314"/>
          </a:xfrm>
          <a:prstGeom prst="rect">
            <a:avLst/>
          </a:prstGeom>
        </p:spPr>
        <p:txBody>
          <a:bodyPr wrap="square">
            <a:spAutoFit/>
          </a:bodyPr>
          <a:lstStyle/>
          <a:p>
            <a:pPr algn="just"/>
            <a:r>
              <a:rPr lang="en-US"/>
              <a:t>“The overwhelming sadness. To me – it’s my menace. My menace was with me in the shower, on the phone, in class. Everywhere, I would become lost in a thoughtless stretch or blank – where distraction to nothing in particular would take over. Consumed by nothing – thinking of nothing, but my mind was locked down – stuck – paralysed. Studying was difficult if not impossible. I was becoming overwhelmed, and not understanding what I was dealing with – no relatable experience – made things almost intolerable. A good day was sleeping until 10 – getting up – maybe going to a morning lecture. Taking another nap in the afternoon – skipping class - reading books to pass the time that seems inescapable. Your mind gets into internal conflicts. Plenty of time for that. Time seems to always stretch in front of you – you can’t bear thinking of doing anything to fill the time, but are beaten up by the fact that the routine will exist the next day, and the next day, and the next, and why at all bother? What is it all for?”</a:t>
            </a:r>
          </a:p>
          <a:p>
            <a:pPr algn="just"/>
            <a:endParaRPr lang="en-US"/>
          </a:p>
          <a:p>
            <a:pPr algn="just"/>
            <a:r>
              <a:rPr lang="en-US" sz="1400"/>
              <a:t>Davey, Graham. </a:t>
            </a:r>
            <a:r>
              <a:rPr lang="en-US" sz="1400" i="1"/>
              <a:t>Psychopathology: Research, assessment and treatment in clinical psychology</a:t>
            </a:r>
            <a:r>
              <a:rPr lang="en-US" sz="1400"/>
              <a:t>. Oxford: BPS Blackwell, 2008.</a:t>
            </a:r>
          </a:p>
          <a:p>
            <a:pPr algn="just"/>
            <a:endParaRPr lang="en-US"/>
          </a:p>
        </p:txBody>
      </p:sp>
    </p:spTree>
    <p:extLst>
      <p:ext uri="{BB962C8B-B14F-4D97-AF65-F5344CB8AC3E}">
        <p14:creationId xmlns:p14="http://schemas.microsoft.com/office/powerpoint/2010/main" val="360598974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endParaRPr lang="en-US" sz="2400">
              <a:latin typeface="Cambria"/>
              <a:cs typeface="Cambria"/>
            </a:endParaRPr>
          </a:p>
          <a:p>
            <a:r>
              <a:rPr lang="en-US" sz="2400">
                <a:latin typeface="Cambria"/>
                <a:cs typeface="Cambria"/>
              </a:rPr>
              <a:t>Depression and creativity</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3816429"/>
          </a:xfrm>
          <a:prstGeom prst="rect">
            <a:avLst/>
          </a:prstGeom>
        </p:spPr>
        <p:txBody>
          <a:bodyPr wrap="square">
            <a:spAutoFit/>
          </a:bodyPr>
          <a:lstStyle/>
          <a:p>
            <a:r>
              <a:rPr lang="en-US"/>
              <a:t>Depression appears to be related to creativity.</a:t>
            </a:r>
          </a:p>
          <a:p>
            <a:endParaRPr lang="en-US" sz="1400"/>
          </a:p>
          <a:p>
            <a:r>
              <a:rPr lang="en-US" sz="1400"/>
              <a:t>Post, Felix. "Verbal creativity, depression and alcoholism. An investigation of one hundred American and British writers." </a:t>
            </a:r>
            <a:r>
              <a:rPr lang="en-US" sz="1400" i="1"/>
              <a:t>The British Journal of Psychiatry</a:t>
            </a:r>
            <a:r>
              <a:rPr lang="en-US" sz="1400"/>
              <a:t> 168.5 (1996): 545-555.</a:t>
            </a:r>
          </a:p>
          <a:p>
            <a:endParaRPr lang="en-US"/>
          </a:p>
          <a:p>
            <a:endParaRPr lang="en-US"/>
          </a:p>
          <a:p>
            <a:endParaRPr lang="en-US"/>
          </a:p>
          <a:p>
            <a:r>
              <a:rPr lang="en-US"/>
              <a:t>...and to schizophrenia.</a:t>
            </a:r>
          </a:p>
          <a:p>
            <a:endParaRPr lang="en-US"/>
          </a:p>
          <a:p>
            <a:r>
              <a:rPr lang="en-US"/>
              <a:t>(Differences in divergent thinking)</a:t>
            </a:r>
          </a:p>
          <a:p>
            <a:endParaRPr lang="en-US"/>
          </a:p>
          <a:p>
            <a:endParaRPr lang="en-US" sz="1400"/>
          </a:p>
          <a:p>
            <a:r>
              <a:rPr lang="en-US" sz="1400"/>
              <a:t>De Manzano, Örjan, et al. "Thinking outside a less intact box: thalamic dopamine D2 receptor densities are negatively related to psychometric creativity in healthy individuals." </a:t>
            </a:r>
            <a:r>
              <a:rPr lang="en-US" sz="1400" i="1"/>
              <a:t>PLoS One</a:t>
            </a:r>
            <a:r>
              <a:rPr lang="en-US" sz="1400"/>
              <a:t> 5.5 (2010): e10670.</a:t>
            </a:r>
          </a:p>
        </p:txBody>
      </p:sp>
    </p:spTree>
    <p:extLst>
      <p:ext uri="{BB962C8B-B14F-4D97-AF65-F5344CB8AC3E}">
        <p14:creationId xmlns:p14="http://schemas.microsoft.com/office/powerpoint/2010/main" val="5635173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Trepanning</a:t>
            </a:r>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2032000" y="1155700"/>
            <a:ext cx="5080000" cy="4546600"/>
          </a:xfrm>
          <a:prstGeom prst="rect">
            <a:avLst/>
          </a:prstGeom>
        </p:spPr>
      </p:pic>
    </p:spTree>
    <p:extLst>
      <p:ext uri="{BB962C8B-B14F-4D97-AF65-F5344CB8AC3E}">
        <p14:creationId xmlns:p14="http://schemas.microsoft.com/office/powerpoint/2010/main" val="6035757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p>
          <a:p>
            <a:r>
              <a:rPr lang="en-US" sz="2400">
                <a:solidFill>
                  <a:srgbClr val="000000"/>
                </a:solidFill>
                <a:latin typeface="Cambria"/>
                <a:cs typeface="Cambria"/>
              </a:rPr>
              <a:t>Causes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3477876"/>
          </a:xfrm>
          <a:prstGeom prst="rect">
            <a:avLst/>
          </a:prstGeom>
        </p:spPr>
        <p:txBody>
          <a:bodyPr wrap="square">
            <a:spAutoFit/>
          </a:bodyPr>
          <a:lstStyle/>
          <a:p>
            <a:r>
              <a:rPr lang="en-US"/>
              <a:t>Among people who have dealt with stressful life events, those with a particular gene have a higher chance of developing depression.</a:t>
            </a:r>
          </a:p>
          <a:p>
            <a:endParaRPr lang="en-US"/>
          </a:p>
          <a:p>
            <a:r>
              <a:rPr lang="en-US"/>
              <a:t>The gene codes for the serotonin transporter molecule (SERT or 5-HTT).</a:t>
            </a:r>
          </a:p>
          <a:p>
            <a:endParaRPr lang="en-US" sz="1400"/>
          </a:p>
          <a:p>
            <a:r>
              <a:rPr lang="en-US" sz="1400"/>
              <a:t>Caspi A, Sugden K, Moffitt TE (2003). "Influence of life stress on depression: Moderation by a polymorphism in the 5-HTT gene". </a:t>
            </a:r>
            <a:r>
              <a:rPr lang="en-US" sz="1400" i="1"/>
              <a:t>Science</a:t>
            </a:r>
            <a:r>
              <a:rPr lang="en-US" sz="1400"/>
              <a:t> </a:t>
            </a:r>
            <a:r>
              <a:rPr lang="en-US" sz="1400" b="1"/>
              <a:t>301</a:t>
            </a:r>
            <a:r>
              <a:rPr lang="en-US" sz="1400"/>
              <a:t> (5631): 386–89.</a:t>
            </a:r>
          </a:p>
          <a:p>
            <a:endParaRPr lang="en-US" sz="1400"/>
          </a:p>
          <a:p>
            <a:r>
              <a:rPr lang="en-US"/>
              <a:t>Heritability appears to be close to 40% for women and 30% for men.</a:t>
            </a:r>
          </a:p>
          <a:p>
            <a:endParaRPr lang="en-US" sz="1400"/>
          </a:p>
          <a:p>
            <a:endParaRPr lang="en-US" sz="1400"/>
          </a:p>
          <a:p>
            <a:r>
              <a:rPr lang="en-US" sz="1400"/>
              <a:t>Kendler KS, Gatz M, Gardner CO, Pedersen NL (2006). "A Swedish national twin study of lifetime major depression". </a:t>
            </a:r>
            <a:r>
              <a:rPr lang="en-US" sz="1400" i="1"/>
              <a:t>American Journal of Psychiatry</a:t>
            </a:r>
            <a:r>
              <a:rPr lang="en-US" sz="1400"/>
              <a:t> </a:t>
            </a:r>
            <a:r>
              <a:rPr lang="en-US" sz="1400" b="1"/>
              <a:t>163</a:t>
            </a:r>
            <a:r>
              <a:rPr lang="en-US" sz="1400"/>
              <a:t> (1): 109–14.</a:t>
            </a:r>
          </a:p>
          <a:p>
            <a:r>
              <a:rPr lang="en-US"/>
              <a:t> </a:t>
            </a:r>
          </a:p>
        </p:txBody>
      </p:sp>
    </p:spTree>
    <p:extLst>
      <p:ext uri="{BB962C8B-B14F-4D97-AF65-F5344CB8AC3E}">
        <p14:creationId xmlns:p14="http://schemas.microsoft.com/office/powerpoint/2010/main" val="411965044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p>
          <a:p>
            <a:r>
              <a:rPr lang="en-US" sz="2400">
                <a:solidFill>
                  <a:srgbClr val="000000"/>
                </a:solidFill>
                <a:latin typeface="Cambria"/>
                <a:cs typeface="Cambria"/>
              </a:rPr>
              <a:t>Causes – learned helplessness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3258569" y="1666687"/>
            <a:ext cx="2117836" cy="923330"/>
          </a:xfrm>
          <a:prstGeom prst="rect">
            <a:avLst/>
          </a:prstGeom>
        </p:spPr>
        <p:txBody>
          <a:bodyPr wrap="square">
            <a:spAutoFit/>
          </a:bodyPr>
          <a:lstStyle/>
          <a:p>
            <a:pPr algn="ctr"/>
            <a:r>
              <a:rPr lang="en-US"/>
              <a:t>Martin Seligman</a:t>
            </a:r>
          </a:p>
          <a:p>
            <a:pPr algn="ctr"/>
            <a:r>
              <a:rPr lang="en-US"/>
              <a:t>1942 - present</a:t>
            </a:r>
          </a:p>
          <a:p>
            <a:pPr algn="ctr"/>
            <a:endParaRPr lang="en-US"/>
          </a:p>
        </p:txBody>
      </p:sp>
      <p:pic>
        <p:nvPicPr>
          <p:cNvPr id="3" name="Picture 2"/>
          <p:cNvPicPr>
            <a:picLocks noChangeAspect="1"/>
          </p:cNvPicPr>
          <p:nvPr/>
        </p:nvPicPr>
        <p:blipFill>
          <a:blip r:embed="rId4"/>
          <a:stretch>
            <a:fillRect/>
          </a:stretch>
        </p:blipFill>
        <p:spPr>
          <a:xfrm>
            <a:off x="526716" y="1673412"/>
            <a:ext cx="2312108" cy="3600824"/>
          </a:xfrm>
          <a:prstGeom prst="rect">
            <a:avLst/>
          </a:prstGeom>
        </p:spPr>
      </p:pic>
      <p:pic>
        <p:nvPicPr>
          <p:cNvPr id="4" name="Picture 3"/>
          <p:cNvPicPr>
            <a:picLocks noChangeAspect="1"/>
          </p:cNvPicPr>
          <p:nvPr/>
        </p:nvPicPr>
        <p:blipFill>
          <a:blip r:embed="rId5"/>
          <a:stretch>
            <a:fillRect/>
          </a:stretch>
        </p:blipFill>
        <p:spPr>
          <a:xfrm>
            <a:off x="5705107" y="1562100"/>
            <a:ext cx="3175000" cy="3733800"/>
          </a:xfrm>
          <a:prstGeom prst="rect">
            <a:avLst/>
          </a:prstGeom>
        </p:spPr>
      </p:pic>
    </p:spTree>
    <p:extLst>
      <p:ext uri="{BB962C8B-B14F-4D97-AF65-F5344CB8AC3E}">
        <p14:creationId xmlns:p14="http://schemas.microsoft.com/office/powerpoint/2010/main" val="222546347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p>
          <a:p>
            <a:r>
              <a:rPr lang="en-US" sz="2400">
                <a:solidFill>
                  <a:srgbClr val="000000"/>
                </a:solidFill>
                <a:latin typeface="Cambria"/>
                <a:cs typeface="Cambria"/>
              </a:rPr>
              <a:t>Causes – learned helplessness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744964" y="1666687"/>
            <a:ext cx="7950801" cy="2985433"/>
          </a:xfrm>
          <a:prstGeom prst="rect">
            <a:avLst/>
          </a:prstGeom>
        </p:spPr>
        <p:txBody>
          <a:bodyPr wrap="square">
            <a:spAutoFit/>
          </a:bodyPr>
          <a:lstStyle/>
          <a:p>
            <a:r>
              <a:rPr lang="en-US"/>
              <a:t>Seligman’s three-group dog experiment</a:t>
            </a:r>
          </a:p>
          <a:p>
            <a:endParaRPr lang="en-US" sz="1400"/>
          </a:p>
          <a:p>
            <a:r>
              <a:rPr lang="en-US" sz="1400"/>
              <a:t>Maier, Steven F., and Martin E. Seligman. "Learned helplessness: Theory and evidence." </a:t>
            </a:r>
            <a:r>
              <a:rPr lang="en-US" sz="1400" i="1"/>
              <a:t>Journal of experimental psychology: general</a:t>
            </a:r>
            <a:r>
              <a:rPr lang="en-US" sz="1400"/>
              <a:t> 105.1 (1976): 3.</a:t>
            </a:r>
          </a:p>
          <a:p>
            <a:endParaRPr lang="en-US"/>
          </a:p>
          <a:p>
            <a:r>
              <a:rPr lang="en-US"/>
              <a:t>Watson and Ramey’s two-group infant experiment</a:t>
            </a:r>
          </a:p>
          <a:p>
            <a:endParaRPr lang="en-US" sz="1400"/>
          </a:p>
          <a:p>
            <a:r>
              <a:rPr lang="en-US" sz="1400"/>
              <a:t>Watson, J. &amp; Ramey, C. Reactions to response-contingent stimulation in early infancy. Revision of paper presented at biennial meeting of the Society for Research in Child Development. Santa Monica. California, March 1969.</a:t>
            </a:r>
          </a:p>
          <a:p>
            <a:endParaRPr lang="en-US"/>
          </a:p>
          <a:p>
            <a:r>
              <a:rPr lang="en-US"/>
              <a:t>Learned helplessness interferes with the ability to learn positive behaviours.</a:t>
            </a:r>
          </a:p>
        </p:txBody>
      </p:sp>
    </p:spTree>
    <p:extLst>
      <p:ext uri="{BB962C8B-B14F-4D97-AF65-F5344CB8AC3E}">
        <p14:creationId xmlns:p14="http://schemas.microsoft.com/office/powerpoint/2010/main" val="254743026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p>
          <a:p>
            <a:r>
              <a:rPr lang="en-US" sz="2400">
                <a:solidFill>
                  <a:srgbClr val="000000"/>
                </a:solidFill>
                <a:latin typeface="Cambria"/>
                <a:cs typeface="Cambria"/>
              </a:rPr>
              <a:t>Antidepressants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1754327"/>
          </a:xfrm>
          <a:prstGeom prst="rect">
            <a:avLst/>
          </a:prstGeom>
        </p:spPr>
        <p:txBody>
          <a:bodyPr wrap="square">
            <a:spAutoFit/>
          </a:bodyPr>
          <a:lstStyle/>
          <a:p>
            <a:r>
              <a:rPr lang="en-US"/>
              <a:t>Cognitive behavioural therapy</a:t>
            </a:r>
          </a:p>
          <a:p>
            <a:endParaRPr lang="en-US"/>
          </a:p>
          <a:p>
            <a:r>
              <a:rPr lang="en-US"/>
              <a:t>Top-down, self-controlled therapy involving learning to alter harmful or maladaptive thought patterns.</a:t>
            </a:r>
          </a:p>
          <a:p>
            <a:endParaRPr lang="en-US"/>
          </a:p>
          <a:p>
            <a:r>
              <a:rPr lang="en-US"/>
              <a:t>Some research suggests CBT performs as well or better than antidepressants</a:t>
            </a:r>
          </a:p>
        </p:txBody>
      </p:sp>
    </p:spTree>
    <p:extLst>
      <p:ext uri="{BB962C8B-B14F-4D97-AF65-F5344CB8AC3E}">
        <p14:creationId xmlns:p14="http://schemas.microsoft.com/office/powerpoint/2010/main" val="161358114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p>
          <a:p>
            <a:r>
              <a:rPr lang="en-US" sz="2400">
                <a:solidFill>
                  <a:srgbClr val="000000"/>
                </a:solidFill>
                <a:latin typeface="Cambria"/>
                <a:cs typeface="Cambria"/>
              </a:rPr>
              <a:t>Antidepressants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2862323"/>
          </a:xfrm>
          <a:prstGeom prst="rect">
            <a:avLst/>
          </a:prstGeom>
        </p:spPr>
        <p:txBody>
          <a:bodyPr wrap="square">
            <a:spAutoFit/>
          </a:bodyPr>
          <a:lstStyle/>
          <a:p>
            <a:r>
              <a:rPr lang="en-US"/>
              <a:t>Effectiveness</a:t>
            </a:r>
          </a:p>
          <a:p>
            <a:endParaRPr lang="en-US"/>
          </a:p>
          <a:p>
            <a:r>
              <a:rPr lang="en-US"/>
              <a:t>A meta-analysis has indicated that ADs work 18% better than placebos. This difference is statistically significant, but “not meaningful for people in clinical settings.”</a:t>
            </a:r>
          </a:p>
          <a:p>
            <a:endParaRPr lang="en-US"/>
          </a:p>
          <a:p>
            <a:endParaRPr lang="en-US"/>
          </a:p>
          <a:p>
            <a:r>
              <a:rPr lang="en-US"/>
              <a:t>Method of action</a:t>
            </a:r>
          </a:p>
          <a:p>
            <a:endParaRPr lang="en-US"/>
          </a:p>
          <a:p>
            <a:r>
              <a:rPr lang="en-US"/>
              <a:t>ADs range from the hardly-understood...</a:t>
            </a:r>
          </a:p>
        </p:txBody>
      </p:sp>
    </p:spTree>
    <p:extLst>
      <p:ext uri="{BB962C8B-B14F-4D97-AF65-F5344CB8AC3E}">
        <p14:creationId xmlns:p14="http://schemas.microsoft.com/office/powerpoint/2010/main" val="398351555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p>
          <a:p>
            <a:r>
              <a:rPr lang="en-US" sz="2400">
                <a:solidFill>
                  <a:srgbClr val="000000"/>
                </a:solidFill>
                <a:latin typeface="Cambria"/>
                <a:cs typeface="Cambria"/>
              </a:rPr>
              <a:t>Antidepressants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pic>
        <p:nvPicPr>
          <p:cNvPr id="3" name="Picture 2"/>
          <p:cNvPicPr>
            <a:picLocks noChangeAspect="1"/>
          </p:cNvPicPr>
          <p:nvPr/>
        </p:nvPicPr>
        <p:blipFill>
          <a:blip r:embed="rId4"/>
          <a:stretch>
            <a:fillRect/>
          </a:stretch>
        </p:blipFill>
        <p:spPr>
          <a:xfrm>
            <a:off x="1836120" y="842569"/>
            <a:ext cx="9144000" cy="6097905"/>
          </a:xfrm>
          <a:prstGeom prst="rect">
            <a:avLst/>
          </a:prstGeom>
        </p:spPr>
      </p:pic>
      <p:sp>
        <p:nvSpPr>
          <p:cNvPr id="4" name="TextBox 3"/>
          <p:cNvSpPr txBox="1"/>
          <p:nvPr/>
        </p:nvSpPr>
        <p:spPr>
          <a:xfrm>
            <a:off x="-45907" y="1728843"/>
            <a:ext cx="1907456" cy="2031325"/>
          </a:xfrm>
          <a:prstGeom prst="rect">
            <a:avLst/>
          </a:prstGeom>
          <a:noFill/>
        </p:spPr>
        <p:txBody>
          <a:bodyPr wrap="none" rtlCol="0">
            <a:spAutoFit/>
          </a:bodyPr>
          <a:lstStyle/>
          <a:p>
            <a:r>
              <a:rPr lang="en-US" b="1"/>
              <a:t>St John’s</a:t>
            </a:r>
          </a:p>
          <a:p>
            <a:r>
              <a:rPr lang="en-US" b="1"/>
              <a:t>wort</a:t>
            </a:r>
          </a:p>
          <a:p>
            <a:endParaRPr lang="en-US" b="1"/>
          </a:p>
          <a:p>
            <a:endParaRPr lang="en-US"/>
          </a:p>
          <a:p>
            <a:endParaRPr lang="en-US"/>
          </a:p>
          <a:p>
            <a:r>
              <a:rPr lang="en-US"/>
              <a:t>...to the fairly</a:t>
            </a:r>
          </a:p>
          <a:p>
            <a:r>
              <a:rPr lang="en-US"/>
              <a:t>well-understood...</a:t>
            </a:r>
          </a:p>
        </p:txBody>
      </p:sp>
    </p:spTree>
    <p:extLst>
      <p:ext uri="{BB962C8B-B14F-4D97-AF65-F5344CB8AC3E}">
        <p14:creationId xmlns:p14="http://schemas.microsoft.com/office/powerpoint/2010/main" val="79169294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p>
          <a:p>
            <a:r>
              <a:rPr lang="en-US" sz="2400">
                <a:solidFill>
                  <a:srgbClr val="000000"/>
                </a:solidFill>
                <a:latin typeface="Cambria"/>
                <a:cs typeface="Cambria"/>
              </a:rPr>
              <a:t>Antidepressants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4" name="TextBox 3"/>
          <p:cNvSpPr txBox="1"/>
          <p:nvPr/>
        </p:nvSpPr>
        <p:spPr>
          <a:xfrm>
            <a:off x="0" y="4069666"/>
            <a:ext cx="8782529" cy="923330"/>
          </a:xfrm>
          <a:prstGeom prst="rect">
            <a:avLst/>
          </a:prstGeom>
          <a:noFill/>
        </p:spPr>
        <p:txBody>
          <a:bodyPr wrap="square" rtlCol="0">
            <a:spAutoFit/>
          </a:bodyPr>
          <a:lstStyle/>
          <a:p>
            <a:r>
              <a:rPr lang="en-US" b="1"/>
              <a:t>Fluoxetine (Prozac)</a:t>
            </a:r>
          </a:p>
          <a:p>
            <a:endParaRPr lang="en-US" b="1"/>
          </a:p>
          <a:p>
            <a:r>
              <a:rPr lang="en-US"/>
              <a:t>Selective serotonin reuptake inhibitor</a:t>
            </a:r>
          </a:p>
        </p:txBody>
      </p:sp>
      <p:pic>
        <p:nvPicPr>
          <p:cNvPr id="5" name="Picture 4"/>
          <p:cNvPicPr>
            <a:picLocks noChangeAspect="1"/>
          </p:cNvPicPr>
          <p:nvPr/>
        </p:nvPicPr>
        <p:blipFill>
          <a:blip r:embed="rId4"/>
          <a:stretch>
            <a:fillRect/>
          </a:stretch>
        </p:blipFill>
        <p:spPr>
          <a:xfrm>
            <a:off x="397826" y="381000"/>
            <a:ext cx="9144000" cy="6076604"/>
          </a:xfrm>
          <a:prstGeom prst="rect">
            <a:avLst/>
          </a:prstGeom>
        </p:spPr>
      </p:pic>
    </p:spTree>
    <p:extLst>
      <p:ext uri="{BB962C8B-B14F-4D97-AF65-F5344CB8AC3E}">
        <p14:creationId xmlns:p14="http://schemas.microsoft.com/office/powerpoint/2010/main" val="24911855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p>
          <a:p>
            <a:r>
              <a:rPr lang="en-US" sz="2400">
                <a:solidFill>
                  <a:srgbClr val="000000"/>
                </a:solidFill>
                <a:latin typeface="Cambria"/>
                <a:cs typeface="Cambria"/>
              </a:rPr>
              <a:t>Antidepressants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pic>
        <p:nvPicPr>
          <p:cNvPr id="3" name="Picture 2"/>
          <p:cNvPicPr>
            <a:picLocks noChangeAspect="1"/>
          </p:cNvPicPr>
          <p:nvPr/>
        </p:nvPicPr>
        <p:blipFill>
          <a:blip r:embed="rId4"/>
          <a:stretch>
            <a:fillRect/>
          </a:stretch>
        </p:blipFill>
        <p:spPr>
          <a:xfrm>
            <a:off x="1993900" y="1121084"/>
            <a:ext cx="5143500" cy="5092700"/>
          </a:xfrm>
          <a:prstGeom prst="rect">
            <a:avLst/>
          </a:prstGeom>
        </p:spPr>
      </p:pic>
    </p:spTree>
    <p:extLst>
      <p:ext uri="{BB962C8B-B14F-4D97-AF65-F5344CB8AC3E}">
        <p14:creationId xmlns:p14="http://schemas.microsoft.com/office/powerpoint/2010/main" val="280574976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p>
          <a:p>
            <a:r>
              <a:rPr lang="en-US" sz="2400">
                <a:solidFill>
                  <a:srgbClr val="000000"/>
                </a:solidFill>
                <a:latin typeface="Cambria"/>
                <a:cs typeface="Cambria"/>
              </a:rPr>
              <a:t>Antidepressants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4" name="TextBox 3"/>
          <p:cNvSpPr txBox="1"/>
          <p:nvPr/>
        </p:nvSpPr>
        <p:spPr>
          <a:xfrm>
            <a:off x="673588" y="1713544"/>
            <a:ext cx="7809524" cy="1200329"/>
          </a:xfrm>
          <a:prstGeom prst="rect">
            <a:avLst/>
          </a:prstGeom>
          <a:noFill/>
        </p:spPr>
        <p:txBody>
          <a:bodyPr wrap="square" rtlCol="0">
            <a:spAutoFit/>
          </a:bodyPr>
          <a:lstStyle/>
          <a:p>
            <a:r>
              <a:rPr lang="en-US"/>
              <a:t>SSRIs were designed by looking at the receptor and attempting to design a molecule which fit it.</a:t>
            </a:r>
          </a:p>
          <a:p>
            <a:endParaRPr lang="en-US"/>
          </a:p>
          <a:p>
            <a:r>
              <a:rPr lang="en-US"/>
              <a:t>The first instance of </a:t>
            </a:r>
            <a:r>
              <a:rPr lang="en-US" i="1"/>
              <a:t>rational drug design</a:t>
            </a:r>
            <a:r>
              <a:rPr lang="en-US"/>
              <a:t> in psychotropic drugs. </a:t>
            </a:r>
          </a:p>
        </p:txBody>
      </p:sp>
    </p:spTree>
    <p:extLst>
      <p:ext uri="{BB962C8B-B14F-4D97-AF65-F5344CB8AC3E}">
        <p14:creationId xmlns:p14="http://schemas.microsoft.com/office/powerpoint/2010/main" val="240352247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p>
          <a:p>
            <a:r>
              <a:rPr lang="en-US" sz="2400">
                <a:solidFill>
                  <a:srgbClr val="000000"/>
                </a:solidFill>
                <a:latin typeface="Cambria"/>
                <a:cs typeface="Cambria"/>
              </a:rPr>
              <a:t>Therapies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1754327"/>
          </a:xfrm>
          <a:prstGeom prst="rect">
            <a:avLst/>
          </a:prstGeom>
        </p:spPr>
        <p:txBody>
          <a:bodyPr wrap="square">
            <a:spAutoFit/>
          </a:bodyPr>
          <a:lstStyle/>
          <a:p>
            <a:r>
              <a:rPr lang="en-US"/>
              <a:t>Cognitive behavioural therapy</a:t>
            </a:r>
          </a:p>
          <a:p>
            <a:endParaRPr lang="en-US"/>
          </a:p>
          <a:p>
            <a:r>
              <a:rPr lang="en-US"/>
              <a:t>Top-down, self-controlled therapy involving learning to alter harmful or maladaptive thought patterns.</a:t>
            </a:r>
          </a:p>
          <a:p>
            <a:endParaRPr lang="en-US"/>
          </a:p>
          <a:p>
            <a:r>
              <a:rPr lang="en-US"/>
              <a:t>Some research suggests CBT performs as well or better than antidepressants</a:t>
            </a:r>
          </a:p>
        </p:txBody>
      </p:sp>
    </p:spTree>
    <p:extLst>
      <p:ext uri="{BB962C8B-B14F-4D97-AF65-F5344CB8AC3E}">
        <p14:creationId xmlns:p14="http://schemas.microsoft.com/office/powerpoint/2010/main" val="26844081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Trepanning</a:t>
            </a:r>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2971800" y="1524000"/>
            <a:ext cx="3200400" cy="3810000"/>
          </a:xfrm>
          <a:prstGeom prst="rect">
            <a:avLst/>
          </a:prstGeom>
        </p:spPr>
      </p:pic>
    </p:spTree>
    <p:extLst>
      <p:ext uri="{BB962C8B-B14F-4D97-AF65-F5344CB8AC3E}">
        <p14:creationId xmlns:p14="http://schemas.microsoft.com/office/powerpoint/2010/main" val="239131423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Clinical depression</a:t>
            </a:r>
          </a:p>
          <a:p>
            <a:r>
              <a:rPr lang="en-US" sz="2400">
                <a:solidFill>
                  <a:srgbClr val="000000"/>
                </a:solidFill>
                <a:latin typeface="Cambria"/>
                <a:cs typeface="Cambria"/>
              </a:rPr>
              <a:t>Attitude change</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pic>
        <p:nvPicPr>
          <p:cNvPr id="3" name="Picture 2"/>
          <p:cNvPicPr>
            <a:picLocks noChangeAspect="1"/>
          </p:cNvPicPr>
          <p:nvPr/>
        </p:nvPicPr>
        <p:blipFill>
          <a:blip r:embed="rId4"/>
          <a:stretch>
            <a:fillRect/>
          </a:stretch>
        </p:blipFill>
        <p:spPr>
          <a:xfrm>
            <a:off x="3550757" y="14941"/>
            <a:ext cx="4329879" cy="6858000"/>
          </a:xfrm>
          <a:prstGeom prst="rect">
            <a:avLst/>
          </a:prstGeom>
        </p:spPr>
      </p:pic>
    </p:spTree>
    <p:extLst>
      <p:ext uri="{BB962C8B-B14F-4D97-AF65-F5344CB8AC3E}">
        <p14:creationId xmlns:p14="http://schemas.microsoft.com/office/powerpoint/2010/main" val="73287621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Bipolar disorder</a:t>
            </a:r>
            <a:endParaRPr lang="en-US" sz="2400">
              <a:solidFill>
                <a:srgbClr val="000000"/>
              </a:solidFill>
              <a:latin typeface="Cambria"/>
              <a:cs typeface="Cambria"/>
            </a:endParaRPr>
          </a:p>
          <a:p>
            <a:r>
              <a:rPr lang="en-US" sz="2400">
                <a:solidFill>
                  <a:srgbClr val="000000"/>
                </a:solidFill>
                <a:latin typeface="Cambria"/>
                <a:cs typeface="Cambria"/>
              </a:rPr>
              <a:t>Symptoms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1754327"/>
          </a:xfrm>
          <a:prstGeom prst="rect">
            <a:avLst/>
          </a:prstGeom>
        </p:spPr>
        <p:txBody>
          <a:bodyPr wrap="square">
            <a:spAutoFit/>
          </a:bodyPr>
          <a:lstStyle/>
          <a:p>
            <a:r>
              <a:rPr lang="en-US"/>
              <a:t>Typical depression is often characterised as “unipolar.”</a:t>
            </a:r>
          </a:p>
          <a:p>
            <a:endParaRPr lang="en-US"/>
          </a:p>
          <a:p>
            <a:endParaRPr lang="en-US"/>
          </a:p>
          <a:p>
            <a:r>
              <a:rPr lang="en-US"/>
              <a:t>Also:</a:t>
            </a:r>
          </a:p>
          <a:p>
            <a:r>
              <a:rPr lang="en-US"/>
              <a:t>bipolar depression</a:t>
            </a:r>
          </a:p>
          <a:p>
            <a:r>
              <a:rPr lang="en-US"/>
              <a:t>manic depression</a:t>
            </a:r>
          </a:p>
        </p:txBody>
      </p:sp>
    </p:spTree>
    <p:extLst>
      <p:ext uri="{BB962C8B-B14F-4D97-AF65-F5344CB8AC3E}">
        <p14:creationId xmlns:p14="http://schemas.microsoft.com/office/powerpoint/2010/main" val="338521621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Bipolar disorder</a:t>
            </a:r>
            <a:endParaRPr lang="en-US" sz="2400">
              <a:solidFill>
                <a:srgbClr val="000000"/>
              </a:solidFill>
              <a:latin typeface="Cambria"/>
              <a:cs typeface="Cambria"/>
            </a:endParaRPr>
          </a:p>
          <a:p>
            <a:r>
              <a:rPr lang="en-US" sz="2400">
                <a:solidFill>
                  <a:srgbClr val="000000"/>
                </a:solidFill>
                <a:latin typeface="Cambria"/>
                <a:cs typeface="Cambria"/>
              </a:rPr>
              <a:t>Symptoms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2031325"/>
          </a:xfrm>
          <a:prstGeom prst="rect">
            <a:avLst/>
          </a:prstGeom>
        </p:spPr>
        <p:txBody>
          <a:bodyPr wrap="square">
            <a:spAutoFit/>
          </a:bodyPr>
          <a:lstStyle/>
          <a:p>
            <a:r>
              <a:rPr lang="en-US" b="1"/>
              <a:t>Manic phase </a:t>
            </a:r>
            <a:r>
              <a:rPr lang="en-US"/>
              <a:t>(mania or hypomania) </a:t>
            </a:r>
            <a:r>
              <a:rPr lang="en-US" i="1"/>
              <a:t>hypos</a:t>
            </a:r>
            <a:r>
              <a:rPr lang="en-US"/>
              <a:t> - below</a:t>
            </a:r>
          </a:p>
          <a:p>
            <a:endParaRPr lang="en-US" b="1"/>
          </a:p>
          <a:p>
            <a:r>
              <a:rPr lang="en-US"/>
              <a:t>Unconnected thoughts</a:t>
            </a:r>
          </a:p>
          <a:p>
            <a:r>
              <a:rPr lang="en-US"/>
              <a:t>Energy</a:t>
            </a:r>
          </a:p>
          <a:p>
            <a:r>
              <a:rPr lang="en-US"/>
              <a:t>Reduced social barriers</a:t>
            </a:r>
          </a:p>
          <a:p>
            <a:r>
              <a:rPr lang="en-US"/>
              <a:t>Inappropriate interactions</a:t>
            </a:r>
          </a:p>
          <a:p>
            <a:r>
              <a:rPr lang="en-US"/>
              <a:t>Attempts to calm met with annoyance</a:t>
            </a:r>
          </a:p>
        </p:txBody>
      </p:sp>
    </p:spTree>
    <p:extLst>
      <p:ext uri="{BB962C8B-B14F-4D97-AF65-F5344CB8AC3E}">
        <p14:creationId xmlns:p14="http://schemas.microsoft.com/office/powerpoint/2010/main" val="149513831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Bipolar disorder</a:t>
            </a:r>
            <a:endParaRPr lang="en-US" sz="2400">
              <a:solidFill>
                <a:srgbClr val="000000"/>
              </a:solidFill>
              <a:latin typeface="Cambria"/>
              <a:cs typeface="Cambria"/>
            </a:endParaRPr>
          </a:p>
          <a:p>
            <a:r>
              <a:rPr lang="en-US" sz="2400">
                <a:solidFill>
                  <a:srgbClr val="000000"/>
                </a:solidFill>
                <a:latin typeface="Cambria"/>
                <a:cs typeface="Cambria"/>
              </a:rPr>
              <a:t>Symptoms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3231654"/>
          </a:xfrm>
          <a:prstGeom prst="rect">
            <a:avLst/>
          </a:prstGeom>
        </p:spPr>
        <p:txBody>
          <a:bodyPr wrap="square">
            <a:spAutoFit/>
          </a:bodyPr>
          <a:lstStyle/>
          <a:p>
            <a:r>
              <a:rPr lang="en-US" b="1"/>
              <a:t>Depression</a:t>
            </a:r>
          </a:p>
          <a:p>
            <a:endParaRPr lang="en-US" b="1"/>
          </a:p>
          <a:p>
            <a:r>
              <a:rPr lang="en-US"/>
              <a:t>“I doubt completely my ability to do anything well. It seems as though my mind has slowed down and burned out to the point of being virtually useless... I am haunted with the total, the desperate hopelessness of it all. Others say, “it’s only temporary, it will pass, you can get over it, “ but of course they haven’t any idea of how I feel, although they are certain they do. Id I can’t feel, move, think or care, then what on Earth is the point?”</a:t>
            </a:r>
          </a:p>
          <a:p>
            <a:endParaRPr lang="en-US"/>
          </a:p>
          <a:p>
            <a:endParaRPr lang="en-US" sz="1400"/>
          </a:p>
          <a:p>
            <a:r>
              <a:rPr lang="en-US" sz="1400"/>
              <a:t>Davey, Graham. Psychopathology: Research, assessment and treatment in clinical psychology. Oxford: BPS Blackwell, 2008.</a:t>
            </a:r>
          </a:p>
        </p:txBody>
      </p:sp>
    </p:spTree>
    <p:extLst>
      <p:ext uri="{BB962C8B-B14F-4D97-AF65-F5344CB8AC3E}">
        <p14:creationId xmlns:p14="http://schemas.microsoft.com/office/powerpoint/2010/main" val="263809204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Bipolar disorder</a:t>
            </a:r>
            <a:endParaRPr lang="en-US" sz="2400">
              <a:solidFill>
                <a:srgbClr val="000000"/>
              </a:solidFill>
              <a:latin typeface="Cambria"/>
              <a:cs typeface="Cambria"/>
            </a:endParaRPr>
          </a:p>
          <a:p>
            <a:r>
              <a:rPr lang="en-US" sz="2400">
                <a:solidFill>
                  <a:srgbClr val="000000"/>
                </a:solidFill>
                <a:latin typeface="Cambria"/>
                <a:cs typeface="Cambria"/>
              </a:rPr>
              <a:t>Symptoms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3508653"/>
          </a:xfrm>
          <a:prstGeom prst="rect">
            <a:avLst/>
          </a:prstGeom>
        </p:spPr>
        <p:txBody>
          <a:bodyPr wrap="square">
            <a:spAutoFit/>
          </a:bodyPr>
          <a:lstStyle/>
          <a:p>
            <a:r>
              <a:rPr lang="en-US" b="1"/>
              <a:t>Hypomania</a:t>
            </a:r>
          </a:p>
          <a:p>
            <a:endParaRPr lang="en-US" b="1"/>
          </a:p>
          <a:p>
            <a:r>
              <a:rPr lang="en-US"/>
              <a:t>“At first when I’m high, it’s tremendous... ideas are fast... like shooting stars you follow until brighter ones appear... All shyness disappears, the right words and gestures are suddenly there... uninteresting people, things become intensely interesting. Sensuality is pervasive; the desire to seduce and be seduced is irresistible. Your marrow is infused with unbelievable feelings of ease, power, well-being, omnipotence, euphoria... you can do anything... but, somewhere, this changes.”</a:t>
            </a:r>
          </a:p>
          <a:p>
            <a:endParaRPr lang="en-US"/>
          </a:p>
          <a:p>
            <a:endParaRPr lang="en-US" sz="1400"/>
          </a:p>
          <a:p>
            <a:r>
              <a:rPr lang="en-US" sz="1400"/>
              <a:t>Davey, Graham. Psychopathology: Research, assessment and treatment in clinical psychology. Oxford: BPS Blackwell, 2008.</a:t>
            </a:r>
          </a:p>
        </p:txBody>
      </p:sp>
    </p:spTree>
    <p:extLst>
      <p:ext uri="{BB962C8B-B14F-4D97-AF65-F5344CB8AC3E}">
        <p14:creationId xmlns:p14="http://schemas.microsoft.com/office/powerpoint/2010/main" val="57392678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Bipolar disorder</a:t>
            </a:r>
            <a:endParaRPr lang="en-US" sz="2400">
              <a:solidFill>
                <a:srgbClr val="000000"/>
              </a:solidFill>
              <a:latin typeface="Cambria"/>
              <a:cs typeface="Cambria"/>
            </a:endParaRPr>
          </a:p>
          <a:p>
            <a:r>
              <a:rPr lang="en-US" sz="2400">
                <a:solidFill>
                  <a:srgbClr val="000000"/>
                </a:solidFill>
                <a:latin typeface="Cambria"/>
                <a:cs typeface="Cambria"/>
              </a:rPr>
              <a:t>Symptoms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2954655"/>
          </a:xfrm>
          <a:prstGeom prst="rect">
            <a:avLst/>
          </a:prstGeom>
        </p:spPr>
        <p:txBody>
          <a:bodyPr wrap="square">
            <a:spAutoFit/>
          </a:bodyPr>
          <a:lstStyle/>
          <a:p>
            <a:r>
              <a:rPr lang="en-US" b="1"/>
              <a:t>Mania</a:t>
            </a:r>
          </a:p>
          <a:p>
            <a:endParaRPr lang="en-US" b="1"/>
          </a:p>
          <a:p>
            <a:r>
              <a:rPr lang="en-US"/>
              <a:t>“The fast ideas become too fast and there are far too many ... overwhelming confusion replaces clarity... you stop keeping up with it – memory goes. Infectious humour ceases to amuse. Your friends become frightened... everything is now against the grain... you are irritable, angry, frightened, uncontrollable, and trapped.”</a:t>
            </a:r>
          </a:p>
          <a:p>
            <a:endParaRPr lang="en-US"/>
          </a:p>
          <a:p>
            <a:endParaRPr lang="en-US" sz="1400"/>
          </a:p>
          <a:p>
            <a:r>
              <a:rPr lang="en-US" sz="1400"/>
              <a:t>Davey, Graham. Psychopathology: Research, assessment and treatment in clinical psychology. Oxford: BPS Blackwell, 2008.</a:t>
            </a:r>
          </a:p>
        </p:txBody>
      </p:sp>
    </p:spTree>
    <p:extLst>
      <p:ext uri="{BB962C8B-B14F-4D97-AF65-F5344CB8AC3E}">
        <p14:creationId xmlns:p14="http://schemas.microsoft.com/office/powerpoint/2010/main" val="310014202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Bipolar disorder</a:t>
            </a:r>
            <a:endParaRPr lang="en-US" sz="2400">
              <a:solidFill>
                <a:srgbClr val="000000"/>
              </a:solidFill>
              <a:latin typeface="Cambria"/>
              <a:cs typeface="Cambria"/>
            </a:endParaRPr>
          </a:p>
          <a:p>
            <a:r>
              <a:rPr lang="en-US" sz="2400">
                <a:solidFill>
                  <a:srgbClr val="000000"/>
                </a:solidFill>
                <a:latin typeface="Cambria"/>
                <a:cs typeface="Cambria"/>
              </a:rPr>
              <a:t>Prevalence</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3908763"/>
          </a:xfrm>
          <a:prstGeom prst="rect">
            <a:avLst/>
          </a:prstGeom>
        </p:spPr>
        <p:txBody>
          <a:bodyPr wrap="square">
            <a:spAutoFit/>
          </a:bodyPr>
          <a:lstStyle/>
          <a:p>
            <a:r>
              <a:rPr lang="en-US"/>
              <a:t>In the UK, depression is the third most common reason for visiting a doctor.</a:t>
            </a:r>
          </a:p>
          <a:p>
            <a:endParaRPr lang="en-US" sz="1400"/>
          </a:p>
          <a:p>
            <a:r>
              <a:rPr lang="en-US"/>
              <a:t>Lifetime prevalence:</a:t>
            </a:r>
          </a:p>
          <a:p>
            <a:r>
              <a:rPr lang="en-US"/>
              <a:t>	Japan	3%</a:t>
            </a:r>
          </a:p>
          <a:p>
            <a:r>
              <a:rPr lang="en-US"/>
              <a:t>	US		17%</a:t>
            </a:r>
          </a:p>
          <a:p>
            <a:r>
              <a:rPr lang="en-US"/>
              <a:t>	Overall	8-12%</a:t>
            </a:r>
          </a:p>
          <a:p>
            <a:endParaRPr lang="en-US"/>
          </a:p>
          <a:p>
            <a:r>
              <a:rPr lang="en-US"/>
              <a:t>UK annual prevalence: 5%</a:t>
            </a:r>
          </a:p>
          <a:p>
            <a:endParaRPr lang="en-US"/>
          </a:p>
          <a:p>
            <a:r>
              <a:rPr lang="en-US"/>
              <a:t>More common among women after 14 years.</a:t>
            </a:r>
          </a:p>
          <a:p>
            <a:endParaRPr lang="en-US"/>
          </a:p>
          <a:p>
            <a:r>
              <a:rPr lang="en-US"/>
              <a:t>Two main peaks:</a:t>
            </a:r>
          </a:p>
          <a:p>
            <a:r>
              <a:rPr lang="en-US"/>
              <a:t>30s</a:t>
            </a:r>
          </a:p>
          <a:p>
            <a:r>
              <a:rPr lang="en-US"/>
              <a:t>50s</a:t>
            </a:r>
          </a:p>
        </p:txBody>
      </p:sp>
    </p:spTree>
    <p:extLst>
      <p:ext uri="{BB962C8B-B14F-4D97-AF65-F5344CB8AC3E}">
        <p14:creationId xmlns:p14="http://schemas.microsoft.com/office/powerpoint/2010/main" val="249017557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Bipolar disorder</a:t>
            </a:r>
            <a:endParaRPr lang="en-US" sz="2400">
              <a:solidFill>
                <a:srgbClr val="000000"/>
              </a:solidFill>
              <a:latin typeface="Cambria"/>
              <a:cs typeface="Cambria"/>
            </a:endParaRPr>
          </a:p>
          <a:p>
            <a:r>
              <a:rPr lang="en-US" sz="2400">
                <a:solidFill>
                  <a:srgbClr val="000000"/>
                </a:solidFill>
                <a:latin typeface="Cambria"/>
                <a:cs typeface="Cambria"/>
              </a:rPr>
              <a:t>Treatment</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1908215"/>
          </a:xfrm>
          <a:prstGeom prst="rect">
            <a:avLst/>
          </a:prstGeom>
        </p:spPr>
        <p:txBody>
          <a:bodyPr wrap="square">
            <a:spAutoFit/>
          </a:bodyPr>
          <a:lstStyle/>
          <a:p>
            <a:r>
              <a:rPr lang="en-US"/>
              <a:t>There is controversy about whether AD use can increase the rate of enduring recovery.</a:t>
            </a:r>
          </a:p>
          <a:p>
            <a:endParaRPr lang="en-US"/>
          </a:p>
          <a:p>
            <a:endParaRPr lang="en-US"/>
          </a:p>
          <a:p>
            <a:r>
              <a:rPr lang="en-US" sz="1400"/>
              <a:t>Nivoli, Alessandra, et al. "New treatment guidelines for acute bipolar depression: a systematic review." </a:t>
            </a:r>
            <a:r>
              <a:rPr lang="en-US" sz="1400" i="1"/>
              <a:t>Journal of affective disorders</a:t>
            </a:r>
            <a:r>
              <a:rPr lang="en-US" sz="1400"/>
              <a:t> 129.1 (2011): 14-26.</a:t>
            </a:r>
          </a:p>
          <a:p>
            <a:endParaRPr lang="en-US"/>
          </a:p>
        </p:txBody>
      </p:sp>
    </p:spTree>
    <p:extLst>
      <p:ext uri="{BB962C8B-B14F-4D97-AF65-F5344CB8AC3E}">
        <p14:creationId xmlns:p14="http://schemas.microsoft.com/office/powerpoint/2010/main" val="206494744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OCD</a:t>
            </a:r>
            <a:endParaRPr lang="en-US" sz="2400">
              <a:latin typeface="Cambria"/>
              <a:cs typeface="Cambria"/>
            </a:endParaRP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51787771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ADHD</a:t>
            </a:r>
            <a:endParaRPr lang="en-US" sz="2400">
              <a:latin typeface="Cambria"/>
              <a:cs typeface="Cambria"/>
            </a:endParaRPr>
          </a:p>
          <a:p>
            <a:r>
              <a:rPr lang="en-US" sz="2400">
                <a:latin typeface="Cambria"/>
                <a:cs typeface="Cambria"/>
              </a:rPr>
              <a:t>Attention deficit / hyperactivity disorder</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4563632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Trepanning</a:t>
            </a:r>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546100" y="889000"/>
            <a:ext cx="8051800" cy="5080000"/>
          </a:xfrm>
          <a:prstGeom prst="rect">
            <a:avLst/>
          </a:prstGeom>
        </p:spPr>
      </p:pic>
      <p:sp>
        <p:nvSpPr>
          <p:cNvPr id="4" name="TextBox 3"/>
          <p:cNvSpPr txBox="1"/>
          <p:nvPr/>
        </p:nvSpPr>
        <p:spPr>
          <a:xfrm>
            <a:off x="3810000" y="6260355"/>
            <a:ext cx="1009599" cy="369332"/>
          </a:xfrm>
          <a:prstGeom prst="rect">
            <a:avLst/>
          </a:prstGeom>
          <a:noFill/>
        </p:spPr>
        <p:txBody>
          <a:bodyPr wrap="none" rtlCol="0">
            <a:spAutoFit/>
          </a:bodyPr>
          <a:lstStyle/>
          <a:p>
            <a:r>
              <a:rPr lang="en-US"/>
              <a:t>Peruvian</a:t>
            </a:r>
          </a:p>
        </p:txBody>
      </p:sp>
    </p:spTree>
    <p:extLst>
      <p:ext uri="{BB962C8B-B14F-4D97-AF65-F5344CB8AC3E}">
        <p14:creationId xmlns:p14="http://schemas.microsoft.com/office/powerpoint/2010/main" val="46568782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Addiction</a:t>
            </a:r>
          </a:p>
          <a:p>
            <a:r>
              <a:rPr lang="en-US" sz="2400">
                <a:latin typeface="Cambria"/>
                <a:cs typeface="Cambria"/>
              </a:rPr>
              <a:t>Overview</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4524316"/>
          </a:xfrm>
          <a:prstGeom prst="rect">
            <a:avLst/>
          </a:prstGeom>
        </p:spPr>
        <p:txBody>
          <a:bodyPr wrap="square">
            <a:spAutoFit/>
          </a:bodyPr>
          <a:lstStyle/>
          <a:p>
            <a:r>
              <a:rPr lang="en-US"/>
              <a:t>Compulsive engagement in rewarding stimuli,</a:t>
            </a:r>
          </a:p>
          <a:p>
            <a:r>
              <a:rPr lang="en-US"/>
              <a:t>despite adverse consequences (for oneself or others).</a:t>
            </a:r>
          </a:p>
          <a:p>
            <a:endParaRPr lang="en-US"/>
          </a:p>
          <a:p>
            <a:endParaRPr lang="en-US"/>
          </a:p>
          <a:p>
            <a:r>
              <a:rPr lang="en-US"/>
              <a:t>Addiction can take many forms:</a:t>
            </a:r>
          </a:p>
          <a:p>
            <a:r>
              <a:rPr lang="en-US"/>
              <a:t>	substances</a:t>
            </a:r>
          </a:p>
          <a:p>
            <a:r>
              <a:rPr lang="en-US"/>
              <a:t>	activities</a:t>
            </a:r>
          </a:p>
          <a:p>
            <a:r>
              <a:rPr lang="en-US"/>
              <a:t>	thoughts</a:t>
            </a:r>
          </a:p>
          <a:p>
            <a:endParaRPr lang="en-US"/>
          </a:p>
          <a:p>
            <a:r>
              <a:rPr lang="en-US"/>
              <a:t>drugs		(DSM-5)</a:t>
            </a:r>
          </a:p>
          <a:p>
            <a:r>
              <a:rPr lang="en-US"/>
              <a:t>food</a:t>
            </a:r>
          </a:p>
          <a:p>
            <a:r>
              <a:rPr lang="en-US"/>
              <a:t>sex</a:t>
            </a:r>
          </a:p>
          <a:p>
            <a:r>
              <a:rPr lang="en-US"/>
              <a:t>exercise</a:t>
            </a:r>
          </a:p>
          <a:p>
            <a:r>
              <a:rPr lang="en-US"/>
              <a:t>gambling		(DSM-5)</a:t>
            </a:r>
          </a:p>
          <a:p>
            <a:r>
              <a:rPr lang="en-US"/>
              <a:t>video gaming</a:t>
            </a:r>
          </a:p>
          <a:p>
            <a:r>
              <a:rPr lang="en-US"/>
              <a:t>internet</a:t>
            </a:r>
          </a:p>
        </p:txBody>
      </p:sp>
    </p:spTree>
    <p:extLst>
      <p:ext uri="{BB962C8B-B14F-4D97-AF65-F5344CB8AC3E}">
        <p14:creationId xmlns:p14="http://schemas.microsoft.com/office/powerpoint/2010/main" val="350293682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Addiction</a:t>
            </a:r>
          </a:p>
          <a:p>
            <a:r>
              <a:rPr lang="en-US" sz="2400">
                <a:latin typeface="Cambria"/>
                <a:cs typeface="Cambria"/>
              </a:rPr>
              <a:t>The “pleasure centre”</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3231654"/>
          </a:xfrm>
          <a:prstGeom prst="rect">
            <a:avLst/>
          </a:prstGeom>
        </p:spPr>
        <p:txBody>
          <a:bodyPr wrap="square">
            <a:spAutoFit/>
          </a:bodyPr>
          <a:lstStyle/>
          <a:p>
            <a:r>
              <a:rPr lang="en-US"/>
              <a:t>1950s: Olds and Milner set up an experiment in which parts of rats’ brains were stimulated electrically when they visited a specific corner of their cage. Later, they equipped the cages with a lever which the rats could press.</a:t>
            </a:r>
          </a:p>
          <a:p>
            <a:endParaRPr lang="en-US"/>
          </a:p>
          <a:p>
            <a:r>
              <a:rPr lang="en-US"/>
              <a:t> “In septal area preparations, the control exercised over the animal’s behavior by means of this reward is extreme, possibly exceeding that exercised by any other reward previously used in animal experimentation.”</a:t>
            </a:r>
          </a:p>
          <a:p>
            <a:endParaRPr lang="en-US"/>
          </a:p>
          <a:p>
            <a:r>
              <a:rPr lang="en-US" sz="1400"/>
              <a:t>Olds, James, and Peter Milner. "Positive reinforcement produced by electrical stimulation of septal area and other regions of rat brain." </a:t>
            </a:r>
            <a:r>
              <a:rPr lang="en-US" sz="1400" i="1"/>
              <a:t>Journal of comparative and physiological psychology</a:t>
            </a:r>
            <a:r>
              <a:rPr lang="en-US" sz="1400"/>
              <a:t> 47.6 (1954): 419.</a:t>
            </a:r>
          </a:p>
          <a:p>
            <a:endParaRPr lang="en-US"/>
          </a:p>
        </p:txBody>
      </p:sp>
    </p:spTree>
    <p:extLst>
      <p:ext uri="{BB962C8B-B14F-4D97-AF65-F5344CB8AC3E}">
        <p14:creationId xmlns:p14="http://schemas.microsoft.com/office/powerpoint/2010/main" val="29391725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Addiction</a:t>
            </a:r>
          </a:p>
          <a:p>
            <a:r>
              <a:rPr lang="en-US" sz="2400">
                <a:latin typeface="Cambria"/>
                <a:cs typeface="Cambria"/>
              </a:rPr>
              <a:t>The “pleasure centre”</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3293210"/>
          </a:xfrm>
          <a:prstGeom prst="rect">
            <a:avLst/>
          </a:prstGeom>
        </p:spPr>
        <p:txBody>
          <a:bodyPr wrap="square">
            <a:spAutoFit/>
          </a:bodyPr>
          <a:lstStyle/>
          <a:p>
            <a:r>
              <a:rPr lang="en-US"/>
              <a:t>Similar devices have also been implanted in people:</a:t>
            </a:r>
          </a:p>
          <a:p>
            <a:endParaRPr lang="en-US"/>
          </a:p>
          <a:p>
            <a:r>
              <a:rPr lang="en-US"/>
              <a:t>"He was permitted to wear the device for 3 hours at a time: on one occasion he stimulated his septal region 1,200 times, on another occasion 1,500 times, and on a third occasion 900 times. He protested each time the unit was taken from him, pleading to self-stimulate just a few more times... ”</a:t>
            </a:r>
          </a:p>
          <a:p>
            <a:endParaRPr lang="en-US"/>
          </a:p>
          <a:p>
            <a:endParaRPr lang="en-US"/>
          </a:p>
          <a:p>
            <a:endParaRPr lang="en-US"/>
          </a:p>
          <a:p>
            <a:r>
              <a:rPr lang="en-US" sz="1400"/>
              <a:t>Moan, Charles E., and Robert G. Heath. "Septal stimulation for the initiation of heterosexual behavior in a homosexual male." </a:t>
            </a:r>
            <a:r>
              <a:rPr lang="en-US" sz="1400" i="1"/>
              <a:t>Journal of Behavior Therapy and Experimental Psychiatry</a:t>
            </a:r>
            <a:r>
              <a:rPr lang="en-US" sz="1400"/>
              <a:t> 3.1 (1972): 23-30.</a:t>
            </a:r>
          </a:p>
          <a:p>
            <a:endParaRPr lang="en-US"/>
          </a:p>
        </p:txBody>
      </p:sp>
    </p:spTree>
    <p:extLst>
      <p:ext uri="{BB962C8B-B14F-4D97-AF65-F5344CB8AC3E}">
        <p14:creationId xmlns:p14="http://schemas.microsoft.com/office/powerpoint/2010/main" val="382996980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Addiction</a:t>
            </a:r>
          </a:p>
          <a:p>
            <a:r>
              <a:rPr lang="en-US" sz="2400">
                <a:latin typeface="Cambria"/>
                <a:cs typeface="Cambria"/>
              </a:rPr>
              <a:t>Causes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4401205"/>
          </a:xfrm>
          <a:prstGeom prst="rect">
            <a:avLst/>
          </a:prstGeom>
        </p:spPr>
        <p:txBody>
          <a:bodyPr wrap="square">
            <a:spAutoFit/>
          </a:bodyPr>
          <a:lstStyle/>
          <a:p>
            <a:r>
              <a:rPr lang="en-US" b="1"/>
              <a:t>ΔFosB</a:t>
            </a:r>
          </a:p>
          <a:p>
            <a:r>
              <a:rPr lang="en-US"/>
              <a:t>variant of FOSB.</a:t>
            </a:r>
          </a:p>
          <a:p>
            <a:endParaRPr lang="en-US"/>
          </a:p>
          <a:p>
            <a:r>
              <a:rPr lang="en-US"/>
              <a:t>FBJ murine osteosarcoma viral oncogene homolog B</a:t>
            </a:r>
          </a:p>
          <a:p>
            <a:endParaRPr lang="en-US" b="1"/>
          </a:p>
          <a:p>
            <a:r>
              <a:rPr lang="en-US"/>
              <a:t>Protein and the gene that encodes it</a:t>
            </a:r>
          </a:p>
          <a:p>
            <a:endParaRPr lang="en-US"/>
          </a:p>
          <a:p>
            <a:r>
              <a:rPr lang="en-US"/>
              <a:t>Has been shown to play a crucial (necessary and sufficient) role in addiction.</a:t>
            </a:r>
          </a:p>
          <a:p>
            <a:r>
              <a:rPr lang="en-US"/>
              <a:t>Genetic contribution appears to be about 50%.</a:t>
            </a:r>
          </a:p>
          <a:p>
            <a:endParaRPr lang="en-US"/>
          </a:p>
          <a:p>
            <a:r>
              <a:rPr lang="en-US"/>
              <a:t>Addictive personality or addictive genome?</a:t>
            </a:r>
          </a:p>
          <a:p>
            <a:endParaRPr lang="en-US"/>
          </a:p>
          <a:p>
            <a:r>
              <a:rPr lang="en-US" sz="1400"/>
              <a:t>Robison, Alfred J., and Eric J. Nestler. "Transcriptional and epigenetic mechanisms of addiction." </a:t>
            </a:r>
            <a:r>
              <a:rPr lang="en-US" sz="1400" i="1"/>
              <a:t>Nature reviews neuroscience</a:t>
            </a:r>
            <a:r>
              <a:rPr lang="en-US" sz="1400"/>
              <a:t> 12.11 (2011): 623-637.</a:t>
            </a:r>
          </a:p>
          <a:p>
            <a:endParaRPr lang="en-US"/>
          </a:p>
          <a:p>
            <a:endParaRPr lang="en-US" b="1"/>
          </a:p>
        </p:txBody>
      </p:sp>
    </p:spTree>
    <p:extLst>
      <p:ext uri="{BB962C8B-B14F-4D97-AF65-F5344CB8AC3E}">
        <p14:creationId xmlns:p14="http://schemas.microsoft.com/office/powerpoint/2010/main" val="218240782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Addiction</a:t>
            </a:r>
          </a:p>
          <a:p>
            <a:r>
              <a:rPr lang="en-US" sz="2400">
                <a:latin typeface="Cambria"/>
                <a:cs typeface="Cambria"/>
              </a:rPr>
              <a:t>Causes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1477328"/>
          </a:xfrm>
          <a:prstGeom prst="rect">
            <a:avLst/>
          </a:prstGeom>
        </p:spPr>
        <p:txBody>
          <a:bodyPr wrap="square">
            <a:spAutoFit/>
          </a:bodyPr>
          <a:lstStyle/>
          <a:p>
            <a:r>
              <a:rPr lang="en-US" b="1"/>
              <a:t>Nucleus accumbens </a:t>
            </a:r>
            <a:r>
              <a:rPr lang="en-US" i="1"/>
              <a:t>(next to the septum)</a:t>
            </a:r>
            <a:endParaRPr lang="en-US"/>
          </a:p>
          <a:p>
            <a:r>
              <a:rPr lang="en-US"/>
              <a:t>Activated by stimuli or pursuits that promote evolutionary fitness of the organism.</a:t>
            </a:r>
          </a:p>
          <a:p>
            <a:endParaRPr lang="en-US"/>
          </a:p>
          <a:p>
            <a:r>
              <a:rPr lang="en-US"/>
              <a:t>Evolutionary locus of the reward signal</a:t>
            </a:r>
          </a:p>
        </p:txBody>
      </p:sp>
    </p:spTree>
    <p:extLst>
      <p:ext uri="{BB962C8B-B14F-4D97-AF65-F5344CB8AC3E}">
        <p14:creationId xmlns:p14="http://schemas.microsoft.com/office/powerpoint/2010/main" val="237420104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Addiction</a:t>
            </a:r>
          </a:p>
          <a:p>
            <a:r>
              <a:rPr lang="en-US" sz="2400">
                <a:latin typeface="Cambria"/>
                <a:cs typeface="Cambria"/>
              </a:rPr>
              <a:t>Causes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pic>
        <p:nvPicPr>
          <p:cNvPr id="3" name="Picture 2"/>
          <p:cNvPicPr>
            <a:picLocks noChangeAspect="1"/>
          </p:cNvPicPr>
          <p:nvPr/>
        </p:nvPicPr>
        <p:blipFill>
          <a:blip r:embed="rId4"/>
          <a:stretch>
            <a:fillRect/>
          </a:stretch>
        </p:blipFill>
        <p:spPr>
          <a:xfrm>
            <a:off x="119528" y="837451"/>
            <a:ext cx="9144000" cy="5507879"/>
          </a:xfrm>
          <a:prstGeom prst="rect">
            <a:avLst/>
          </a:prstGeom>
        </p:spPr>
      </p:pic>
    </p:spTree>
    <p:extLst>
      <p:ext uri="{BB962C8B-B14F-4D97-AF65-F5344CB8AC3E}">
        <p14:creationId xmlns:p14="http://schemas.microsoft.com/office/powerpoint/2010/main" val="144237333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Addiction</a:t>
            </a:r>
          </a:p>
          <a:p>
            <a:r>
              <a:rPr lang="en-US" sz="2400">
                <a:latin typeface="Cambria"/>
                <a:cs typeface="Cambria"/>
              </a:rPr>
              <a:t>Causes</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pic>
        <p:nvPicPr>
          <p:cNvPr id="4" name="Picture 3"/>
          <p:cNvPicPr>
            <a:picLocks noChangeAspect="1"/>
          </p:cNvPicPr>
          <p:nvPr/>
        </p:nvPicPr>
        <p:blipFill>
          <a:blip r:embed="rId4"/>
          <a:stretch>
            <a:fillRect/>
          </a:stretch>
        </p:blipFill>
        <p:spPr>
          <a:xfrm>
            <a:off x="2213524" y="0"/>
            <a:ext cx="6606405" cy="6858000"/>
          </a:xfrm>
          <a:prstGeom prst="rect">
            <a:avLst/>
          </a:prstGeom>
        </p:spPr>
      </p:pic>
    </p:spTree>
    <p:extLst>
      <p:ext uri="{BB962C8B-B14F-4D97-AF65-F5344CB8AC3E}">
        <p14:creationId xmlns:p14="http://schemas.microsoft.com/office/powerpoint/2010/main" val="330766962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Causes of psychopathology</a:t>
            </a:r>
          </a:p>
        </p:txBody>
      </p:sp>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3139321"/>
          </a:xfrm>
          <a:prstGeom prst="rect">
            <a:avLst/>
          </a:prstGeom>
        </p:spPr>
        <p:txBody>
          <a:bodyPr wrap="square">
            <a:spAutoFit/>
          </a:bodyPr>
          <a:lstStyle/>
          <a:p>
            <a:r>
              <a:rPr lang="en-US"/>
              <a:t>Involved factors may be</a:t>
            </a:r>
            <a:br>
              <a:rPr lang="en-US"/>
            </a:br>
            <a:endParaRPr lang="en-US"/>
          </a:p>
          <a:p>
            <a:pPr marL="285750" indent="-285750">
              <a:buFont typeface="Arial"/>
              <a:buChar char="•"/>
            </a:pPr>
            <a:r>
              <a:rPr lang="en-US"/>
              <a:t>Genetic</a:t>
            </a:r>
          </a:p>
          <a:p>
            <a:pPr marL="285750" indent="-285750">
              <a:buFont typeface="Arial"/>
              <a:buChar char="•"/>
            </a:pPr>
            <a:r>
              <a:rPr lang="en-US"/>
              <a:t>Social</a:t>
            </a:r>
          </a:p>
          <a:p>
            <a:pPr marL="285750" indent="-285750">
              <a:buFont typeface="Arial"/>
              <a:buChar char="•"/>
            </a:pPr>
            <a:r>
              <a:rPr lang="en-US"/>
              <a:t>Environmental</a:t>
            </a:r>
          </a:p>
          <a:p>
            <a:pPr marL="285750" indent="-285750">
              <a:buFont typeface="Arial"/>
              <a:buChar char="•"/>
            </a:pPr>
            <a:r>
              <a:rPr lang="en-US"/>
              <a:t>Biochemical</a:t>
            </a:r>
          </a:p>
          <a:p>
            <a:pPr marL="285750" indent="-285750">
              <a:buFont typeface="Arial"/>
              <a:buChar char="•"/>
            </a:pPr>
            <a:r>
              <a:rPr lang="en-US"/>
              <a:t>Structural</a:t>
            </a:r>
          </a:p>
          <a:p>
            <a:pPr marL="285750" indent="-285750">
              <a:buFont typeface="Arial"/>
              <a:buChar char="•"/>
            </a:pPr>
            <a:endParaRPr lang="en-US"/>
          </a:p>
          <a:p>
            <a:r>
              <a:rPr lang="en-US"/>
              <a:t>Are they really causes, or merely correlations?</a:t>
            </a:r>
          </a:p>
          <a:p>
            <a:r>
              <a:rPr lang="en-US"/>
              <a:t>The presence of a disorder is not a discrete, defined fact, like an everyday event.</a:t>
            </a:r>
          </a:p>
        </p:txBody>
      </p:sp>
    </p:spTree>
    <p:extLst>
      <p:ext uri="{BB962C8B-B14F-4D97-AF65-F5344CB8AC3E}">
        <p14:creationId xmlns:p14="http://schemas.microsoft.com/office/powerpoint/2010/main" val="65772434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1569660"/>
          </a:xfrm>
          <a:prstGeom prst="rect">
            <a:avLst/>
          </a:prstGeom>
        </p:spPr>
        <p:txBody>
          <a:bodyPr wrap="square">
            <a:spAutoFit/>
          </a:bodyPr>
          <a:lstStyle/>
          <a:p>
            <a:pPr algn="ctr"/>
            <a:endParaRPr lang="en-US" sz="3200" i="1"/>
          </a:p>
          <a:p>
            <a:pPr algn="ctr"/>
            <a:endParaRPr lang="en-US" sz="3200" i="1"/>
          </a:p>
          <a:p>
            <a:pPr algn="ctr"/>
            <a:r>
              <a:rPr lang="en-US" sz="3200" i="1"/>
              <a:t>No one is neurotypical.</a:t>
            </a:r>
          </a:p>
        </p:txBody>
      </p:sp>
    </p:spTree>
    <p:extLst>
      <p:ext uri="{BB962C8B-B14F-4D97-AF65-F5344CB8AC3E}">
        <p14:creationId xmlns:p14="http://schemas.microsoft.com/office/powerpoint/2010/main" val="396670741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2" name="TextBox 1"/>
          <p:cNvSpPr txBox="1"/>
          <p:nvPr/>
        </p:nvSpPr>
        <p:spPr>
          <a:xfrm>
            <a:off x="6257931" y="5875007"/>
            <a:ext cx="184666" cy="369332"/>
          </a:xfrm>
          <a:prstGeom prst="rect">
            <a:avLst/>
          </a:prstGeom>
          <a:noFill/>
        </p:spPr>
        <p:txBody>
          <a:bodyPr wrap="none" rtlCol="0">
            <a:spAutoFit/>
          </a:bodyPr>
          <a:lstStyle/>
          <a:p>
            <a:endParaRPr lang="en-US"/>
          </a:p>
        </p:txBody>
      </p:sp>
      <p:sp>
        <p:nvSpPr>
          <p:cNvPr id="6" name="Rectangle 5"/>
          <p:cNvSpPr/>
          <p:nvPr/>
        </p:nvSpPr>
        <p:spPr>
          <a:xfrm>
            <a:off x="643853" y="1298886"/>
            <a:ext cx="7511347" cy="1569660"/>
          </a:xfrm>
          <a:prstGeom prst="rect">
            <a:avLst/>
          </a:prstGeom>
        </p:spPr>
        <p:txBody>
          <a:bodyPr wrap="square">
            <a:spAutoFit/>
          </a:bodyPr>
          <a:lstStyle/>
          <a:p>
            <a:pPr algn="ctr"/>
            <a:endParaRPr lang="en-US" sz="3200" i="1"/>
          </a:p>
          <a:p>
            <a:pPr algn="ctr"/>
            <a:endParaRPr lang="en-US" sz="3200" i="1"/>
          </a:p>
          <a:p>
            <a:pPr algn="ctr"/>
            <a:r>
              <a:rPr lang="en-US" sz="3200" i="1"/>
              <a:t>We are all slightly pathological.</a:t>
            </a:r>
          </a:p>
        </p:txBody>
      </p:sp>
    </p:spTree>
    <p:extLst>
      <p:ext uri="{BB962C8B-B14F-4D97-AF65-F5344CB8AC3E}">
        <p14:creationId xmlns:p14="http://schemas.microsoft.com/office/powerpoint/2010/main" val="27017743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Treatment facilities</a:t>
            </a:r>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508000" y="867278"/>
            <a:ext cx="8128000" cy="5753100"/>
          </a:xfrm>
          <a:prstGeom prst="rect">
            <a:avLst/>
          </a:prstGeom>
        </p:spPr>
      </p:pic>
    </p:spTree>
    <p:extLst>
      <p:ext uri="{BB962C8B-B14F-4D97-AF65-F5344CB8AC3E}">
        <p14:creationId xmlns:p14="http://schemas.microsoft.com/office/powerpoint/2010/main" val="232134324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General conclusions</a:t>
            </a:r>
          </a:p>
        </p:txBody>
      </p:sp>
      <p:sp>
        <p:nvSpPr>
          <p:cNvPr id="3" name="TextBox 2"/>
          <p:cNvSpPr txBox="1"/>
          <p:nvPr/>
        </p:nvSpPr>
        <p:spPr>
          <a:xfrm>
            <a:off x="744963" y="1314824"/>
            <a:ext cx="7828119" cy="1477328"/>
          </a:xfrm>
          <a:prstGeom prst="rect">
            <a:avLst/>
          </a:prstGeom>
          <a:noFill/>
        </p:spPr>
        <p:txBody>
          <a:bodyPr wrap="square" rtlCol="0">
            <a:spAutoFit/>
          </a:bodyPr>
          <a:lstStyle/>
          <a:p>
            <a:pPr marL="285750" indent="-285750">
              <a:buFont typeface="Arial"/>
              <a:buChar char="•"/>
            </a:pPr>
            <a:r>
              <a:rPr lang="en-US"/>
              <a:t>Psychopathologies are much less well-defined, clear-cut, mechanistically explainable and diagnosable than non-cognitive medical conditions.</a:t>
            </a:r>
          </a:p>
          <a:p>
            <a:pPr marL="285750" indent="-285750">
              <a:buFont typeface="Arial"/>
              <a:buChar char="•"/>
            </a:pPr>
            <a:r>
              <a:rPr lang="en-US"/>
              <a:t>There is a rule-following diagnostic component, and a social component</a:t>
            </a:r>
          </a:p>
          <a:p>
            <a:pPr marL="285750" indent="-285750">
              <a:buFont typeface="Arial"/>
              <a:buChar char="•"/>
            </a:pPr>
            <a:r>
              <a:rPr lang="en-US"/>
              <a:t>Stereotyping and outgroup discrimination are rife.</a:t>
            </a:r>
          </a:p>
          <a:p>
            <a:pPr marL="285750" indent="-285750">
              <a:buFont typeface="Arial"/>
              <a:buChar char="•"/>
            </a:pPr>
            <a:r>
              <a:rPr lang="en-US"/>
              <a:t>Mental health treatment throughout the world is seriously insufficient.</a:t>
            </a:r>
          </a:p>
        </p:txBody>
      </p:sp>
    </p:spTree>
    <p:extLst>
      <p:ext uri="{BB962C8B-B14F-4D97-AF65-F5344CB8AC3E}">
        <p14:creationId xmlns:p14="http://schemas.microsoft.com/office/powerpoint/2010/main" val="10773248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1973</TotalTime>
  <Words>2940</Words>
  <Application>Microsoft Macintosh PowerPoint</Application>
  <PresentationFormat>On-screen Show (4:3)</PresentationFormat>
  <Paragraphs>537</Paragraphs>
  <Slides>90</Slides>
  <Notes>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Lecture 10 Abnormal psychology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8  Life as a psychologist</dc:title>
  <dc:creator>Fintan Nagle</dc:creator>
  <cp:lastModifiedBy>Fintan Nagle</cp:lastModifiedBy>
  <cp:revision>52</cp:revision>
  <dcterms:created xsi:type="dcterms:W3CDTF">2014-12-01T09:17:17Z</dcterms:created>
  <dcterms:modified xsi:type="dcterms:W3CDTF">2014-12-05T13:21:45Z</dcterms:modified>
</cp:coreProperties>
</file>