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59" r:id="rId3"/>
    <p:sldId id="304" r:id="rId4"/>
    <p:sldId id="275" r:id="rId5"/>
    <p:sldId id="276" r:id="rId6"/>
    <p:sldId id="266" r:id="rId7"/>
    <p:sldId id="277" r:id="rId8"/>
    <p:sldId id="278" r:id="rId9"/>
    <p:sldId id="279" r:id="rId10"/>
    <p:sldId id="280" r:id="rId11"/>
    <p:sldId id="281" r:id="rId12"/>
    <p:sldId id="319" r:id="rId13"/>
    <p:sldId id="260" r:id="rId14"/>
    <p:sldId id="282" r:id="rId15"/>
    <p:sldId id="305" r:id="rId16"/>
    <p:sldId id="306" r:id="rId17"/>
    <p:sldId id="307" r:id="rId18"/>
    <p:sldId id="308" r:id="rId19"/>
    <p:sldId id="309" r:id="rId20"/>
    <p:sldId id="262" r:id="rId21"/>
    <p:sldId id="274" r:id="rId22"/>
    <p:sldId id="263" r:id="rId23"/>
    <p:sldId id="264" r:id="rId24"/>
    <p:sldId id="313" r:id="rId25"/>
    <p:sldId id="315" r:id="rId26"/>
    <p:sldId id="312" r:id="rId27"/>
    <p:sldId id="316" r:id="rId28"/>
    <p:sldId id="283" r:id="rId29"/>
    <p:sldId id="314" r:id="rId30"/>
    <p:sldId id="284" r:id="rId31"/>
    <p:sldId id="265" r:id="rId32"/>
    <p:sldId id="267" r:id="rId33"/>
    <p:sldId id="268" r:id="rId34"/>
    <p:sldId id="270" r:id="rId35"/>
    <p:sldId id="271" r:id="rId36"/>
    <p:sldId id="272" r:id="rId37"/>
    <p:sldId id="273" r:id="rId38"/>
    <p:sldId id="321"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320" r:id="rId52"/>
    <p:sldId id="317" r:id="rId53"/>
    <p:sldId id="310" r:id="rId54"/>
    <p:sldId id="311" r:id="rId55"/>
    <p:sldId id="297" r:id="rId56"/>
    <p:sldId id="298" r:id="rId57"/>
    <p:sldId id="299" r:id="rId58"/>
    <p:sldId id="301" r:id="rId59"/>
    <p:sldId id="300" r:id="rId60"/>
    <p:sldId id="302" r:id="rId61"/>
    <p:sldId id="303" r:id="rId62"/>
    <p:sldId id="318"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5" d="100"/>
          <a:sy n="105" d="100"/>
        </p:scale>
        <p:origin x="-221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FFC3615-1A40-954E-B3F0-C137BA16932F}" type="datetimeFigureOut">
              <a:t>16/01/2015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1247927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FFC3615-1A40-954E-B3F0-C137BA16932F}" type="datetimeFigureOut">
              <a:t>16/01/2015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841359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FFC3615-1A40-954E-B3F0-C137BA16932F}" type="datetimeFigureOut">
              <a:t>16/01/2015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4154198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FFC3615-1A40-954E-B3F0-C137BA16932F}" type="datetimeFigureOut">
              <a:t>16/01/2015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1740331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FFC3615-1A40-954E-B3F0-C137BA16932F}" type="datetimeFigureOut">
              <a:t>16/01/2015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2301914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FFC3615-1A40-954E-B3F0-C137BA16932F}" type="datetimeFigureOut">
              <a:t>16/01/2015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2576931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AFFC3615-1A40-954E-B3F0-C137BA16932F}" type="datetimeFigureOut">
              <a:t>16/01/2015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2733764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FFC3615-1A40-954E-B3F0-C137BA16932F}" type="datetimeFigureOut">
              <a:t>16/01/2015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3741167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C3615-1A40-954E-B3F0-C137BA16932F}" type="datetimeFigureOut">
              <a:t>16/01/2015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3412598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FFC3615-1A40-954E-B3F0-C137BA16932F}" type="datetimeFigureOut">
              <a:t>16/01/2015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3786436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FFC3615-1A40-954E-B3F0-C137BA16932F}" type="datetimeFigureOut">
              <a:t>16/01/2015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608A6-9D99-A14A-8CA8-53EE30357623}" type="slidenum">
              <a:t>‹#›</a:t>
            </a:fld>
            <a:endParaRPr lang="en-US"/>
          </a:p>
        </p:txBody>
      </p:sp>
    </p:spTree>
    <p:extLst>
      <p:ext uri="{BB962C8B-B14F-4D97-AF65-F5344CB8AC3E}">
        <p14:creationId xmlns:p14="http://schemas.microsoft.com/office/powerpoint/2010/main" val="33895306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FC3615-1A40-954E-B3F0-C137BA16932F}" type="datetimeFigureOut">
              <a:t>16/01/2015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1608A6-9D99-A14A-8CA8-53EE30357623}" type="slidenum">
              <a:t>‹#›</a:t>
            </a:fld>
            <a:endParaRPr lang="en-US"/>
          </a:p>
        </p:txBody>
      </p:sp>
    </p:spTree>
    <p:extLst>
      <p:ext uri="{BB962C8B-B14F-4D97-AF65-F5344CB8AC3E}">
        <p14:creationId xmlns:p14="http://schemas.microsoft.com/office/powerpoint/2010/main" val="3858935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a:latin typeface="Cambria"/>
                <a:cs typeface="Cambria"/>
              </a:rPr>
              <a:t>Lecture 2</a:t>
            </a:r>
            <a:br>
              <a:rPr lang="en-US" sz="3200">
                <a:latin typeface="Cambria"/>
                <a:cs typeface="Cambria"/>
              </a:rPr>
            </a:br>
            <a:r>
              <a:rPr lang="en-US" sz="4000">
                <a:latin typeface="Cambria"/>
                <a:cs typeface="Cambria"/>
              </a:rPr>
              <a:t>Functional history of the brain</a:t>
            </a:r>
          </a:p>
        </p:txBody>
      </p:sp>
      <p:pic>
        <p:nvPicPr>
          <p:cNvPr id="3" name="Picture 2"/>
          <p:cNvPicPr>
            <a:picLocks noChangeAspect="1"/>
          </p:cNvPicPr>
          <p:nvPr/>
        </p:nvPicPr>
        <p:blipFill>
          <a:blip r:embed="rId2"/>
          <a:stretch>
            <a:fillRect/>
          </a:stretch>
        </p:blipFill>
        <p:spPr>
          <a:xfrm>
            <a:off x="4282062" y="6603511"/>
            <a:ext cx="673100" cy="266700"/>
          </a:xfrm>
          <a:prstGeom prst="rect">
            <a:avLst/>
          </a:prstGeom>
        </p:spPr>
      </p:pic>
    </p:spTree>
    <p:extLst>
      <p:ext uri="{BB962C8B-B14F-4D97-AF65-F5344CB8AC3E}">
        <p14:creationId xmlns:p14="http://schemas.microsoft.com/office/powerpoint/2010/main" val="1978968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What is function?</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0" y="571500"/>
            <a:ext cx="9144000" cy="5715000"/>
          </a:xfrm>
          <a:prstGeom prst="rect">
            <a:avLst/>
          </a:prstGeom>
        </p:spPr>
      </p:pic>
    </p:spTree>
    <p:extLst>
      <p:ext uri="{BB962C8B-B14F-4D97-AF65-F5344CB8AC3E}">
        <p14:creationId xmlns:p14="http://schemas.microsoft.com/office/powerpoint/2010/main" val="2172488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What is function?</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673588" y="1105545"/>
            <a:ext cx="7587460" cy="4522127"/>
          </a:xfrm>
          <a:prstGeom prst="rect">
            <a:avLst/>
          </a:prstGeom>
        </p:spPr>
      </p:pic>
      <p:sp>
        <p:nvSpPr>
          <p:cNvPr id="4" name="TextBox 3"/>
          <p:cNvSpPr txBox="1"/>
          <p:nvPr/>
        </p:nvSpPr>
        <p:spPr>
          <a:xfrm>
            <a:off x="1003905" y="6277429"/>
            <a:ext cx="7998617" cy="307777"/>
          </a:xfrm>
          <a:prstGeom prst="rect">
            <a:avLst/>
          </a:prstGeom>
          <a:noFill/>
        </p:spPr>
        <p:txBody>
          <a:bodyPr wrap="none" rtlCol="0">
            <a:spAutoFit/>
          </a:bodyPr>
          <a:lstStyle/>
          <a:p>
            <a:r>
              <a:rPr lang="en-US" sz="1400"/>
              <a:t>Tero et al. 2010. Rules for Biologically Inspired Adaptive Network Design. Science 10.1126/science.1177894</a:t>
            </a:r>
          </a:p>
        </p:txBody>
      </p:sp>
    </p:spTree>
    <p:extLst>
      <p:ext uri="{BB962C8B-B14F-4D97-AF65-F5344CB8AC3E}">
        <p14:creationId xmlns:p14="http://schemas.microsoft.com/office/powerpoint/2010/main" val="3655015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Pre-classical views</a:t>
            </a:r>
          </a:p>
          <a:p>
            <a:endParaRPr lang="en-US" sz="2400">
              <a:latin typeface="Cambria"/>
              <a:cs typeface="Cambria"/>
            </a:endParaRPr>
          </a:p>
        </p:txBody>
      </p:sp>
      <p:sp>
        <p:nvSpPr>
          <p:cNvPr id="11" name="TextBox 10"/>
          <p:cNvSpPr txBox="1"/>
          <p:nvPr/>
        </p:nvSpPr>
        <p:spPr>
          <a:xfrm>
            <a:off x="744964" y="1025724"/>
            <a:ext cx="8194479" cy="923330"/>
          </a:xfrm>
          <a:prstGeom prst="rect">
            <a:avLst/>
          </a:prstGeom>
          <a:noFill/>
        </p:spPr>
        <p:txBody>
          <a:bodyPr wrap="square" rtlCol="0">
            <a:spAutoFit/>
          </a:bodyPr>
          <a:lstStyle/>
          <a:p>
            <a:r>
              <a:rPr lang="en-GB"/>
              <a:t>Where does function start?</a:t>
            </a:r>
          </a:p>
          <a:p>
            <a:endParaRPr lang="en-GB"/>
          </a:p>
          <a:p>
            <a:r>
              <a:rPr lang="en-GB"/>
              <a:t>Really, we mean a </a:t>
            </a:r>
            <a:r>
              <a:rPr lang="en-GB" i="1"/>
              <a:t>description</a:t>
            </a:r>
            <a:r>
              <a:rPr lang="en-GB"/>
              <a:t> of function.</a:t>
            </a:r>
            <a:endParaRPr lang="en-US"/>
          </a:p>
        </p:txBody>
      </p:sp>
    </p:spTree>
    <p:extLst>
      <p:ext uri="{BB962C8B-B14F-4D97-AF65-F5344CB8AC3E}">
        <p14:creationId xmlns:p14="http://schemas.microsoft.com/office/powerpoint/2010/main" val="133580331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Greek views</a:t>
            </a:r>
          </a:p>
          <a:p>
            <a:r>
              <a:rPr lang="en-US" sz="2400">
                <a:latin typeface="Cambria"/>
                <a:cs typeface="Cambria"/>
              </a:rPr>
              <a:t>Plato</a:t>
            </a:r>
          </a:p>
        </p:txBody>
      </p:sp>
      <p:sp>
        <p:nvSpPr>
          <p:cNvPr id="11" name="TextBox 10"/>
          <p:cNvSpPr txBox="1"/>
          <p:nvPr/>
        </p:nvSpPr>
        <p:spPr>
          <a:xfrm>
            <a:off x="744964" y="1025724"/>
            <a:ext cx="8194479" cy="2862323"/>
          </a:xfrm>
          <a:prstGeom prst="rect">
            <a:avLst/>
          </a:prstGeom>
          <a:noFill/>
        </p:spPr>
        <p:txBody>
          <a:bodyPr wrap="square" rtlCol="0">
            <a:spAutoFit/>
          </a:bodyPr>
          <a:lstStyle/>
          <a:p>
            <a:r>
              <a:rPr lang="en-US"/>
              <a:t>Tripartite theory of soul:</a:t>
            </a:r>
          </a:p>
          <a:p>
            <a:endParaRPr lang="en-US"/>
          </a:p>
          <a:p>
            <a:r>
              <a:rPr lang="el-GR"/>
              <a:t>λογιστικόν (logical), </a:t>
            </a:r>
            <a:endParaRPr lang="en-US"/>
          </a:p>
          <a:p>
            <a:r>
              <a:rPr lang="el-GR"/>
              <a:t>θυμοειδές (high-spirited)</a:t>
            </a:r>
            <a:endParaRPr lang="en-US"/>
          </a:p>
          <a:p>
            <a:r>
              <a:rPr lang="el-GR"/>
              <a:t>ἐπιθυμητικόν (appetitive).</a:t>
            </a:r>
            <a:endParaRPr lang="en-GB"/>
          </a:p>
          <a:p>
            <a:endParaRPr lang="en-GB"/>
          </a:p>
          <a:p>
            <a:r>
              <a:rPr lang="en-GB"/>
              <a:t>(also corresponded to three parts of society)</a:t>
            </a:r>
          </a:p>
          <a:p>
            <a:endParaRPr lang="en-GB"/>
          </a:p>
          <a:p>
            <a:r>
              <a:rPr lang="en-GB"/>
              <a:t>The Republic, book IV, 380 BC</a:t>
            </a:r>
            <a:endParaRPr lang="en-US"/>
          </a:p>
          <a:p>
            <a:endParaRPr lang="en-US"/>
          </a:p>
        </p:txBody>
      </p:sp>
    </p:spTree>
    <p:extLst>
      <p:ext uri="{BB962C8B-B14F-4D97-AF65-F5344CB8AC3E}">
        <p14:creationId xmlns:p14="http://schemas.microsoft.com/office/powerpoint/2010/main" val="42435678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Greek views</a:t>
            </a:r>
          </a:p>
          <a:p>
            <a:r>
              <a:rPr lang="en-US" sz="2400">
                <a:latin typeface="Cambria"/>
                <a:cs typeface="Cambria"/>
              </a:rPr>
              <a:t>Plato</a:t>
            </a:r>
          </a:p>
        </p:txBody>
      </p:sp>
      <p:sp>
        <p:nvSpPr>
          <p:cNvPr id="11" name="TextBox 10"/>
          <p:cNvSpPr txBox="1"/>
          <p:nvPr/>
        </p:nvSpPr>
        <p:spPr>
          <a:xfrm>
            <a:off x="744964" y="1025724"/>
            <a:ext cx="8194479" cy="4524316"/>
          </a:xfrm>
          <a:prstGeom prst="rect">
            <a:avLst/>
          </a:prstGeom>
          <a:noFill/>
        </p:spPr>
        <p:txBody>
          <a:bodyPr wrap="square" rtlCol="0">
            <a:spAutoFit/>
          </a:bodyPr>
          <a:lstStyle/>
          <a:p>
            <a:r>
              <a:rPr lang="en-US"/>
              <a:t>The Greek Cardinal Virtues:</a:t>
            </a:r>
          </a:p>
          <a:p>
            <a:endParaRPr lang="en-US"/>
          </a:p>
          <a:p>
            <a:r>
              <a:rPr lang="en-US" b="1"/>
              <a:t>Prudence</a:t>
            </a:r>
            <a:r>
              <a:rPr lang="en-US"/>
              <a:t> (φρόνησις, phronēsis): also described as wisdom, the ability to judge between actions with regard to appropriate actions at a given time.</a:t>
            </a:r>
          </a:p>
          <a:p>
            <a:endParaRPr lang="en-US"/>
          </a:p>
          <a:p>
            <a:r>
              <a:rPr lang="en-US" b="1"/>
              <a:t>Justice</a:t>
            </a:r>
            <a:r>
              <a:rPr lang="en-US"/>
              <a:t> (δικαιοσύνη, dikaiosynē): also considered as fairness, the most extensive and most important virtue.</a:t>
            </a:r>
          </a:p>
          <a:p>
            <a:endParaRPr lang="en-US"/>
          </a:p>
          <a:p>
            <a:r>
              <a:rPr lang="en-US" b="1"/>
              <a:t>Temperance</a:t>
            </a:r>
            <a:r>
              <a:rPr lang="en-US"/>
              <a:t> (σωφροσύνη, sōphrosynē): also known as restraint, the practice of self-control, abstention, and moderation tempering the appetition.</a:t>
            </a:r>
          </a:p>
          <a:p>
            <a:endParaRPr lang="en-US"/>
          </a:p>
          <a:p>
            <a:r>
              <a:rPr lang="en-US" b="1"/>
              <a:t>Courage</a:t>
            </a:r>
            <a:r>
              <a:rPr lang="en-US"/>
              <a:t> (ἀνδρεία, andreia): also named fortitude, forbearance, strength, endurance, and the ability to confront fear, uncertainty, and intimidation.</a:t>
            </a:r>
          </a:p>
          <a:p>
            <a:endParaRPr lang="en-US"/>
          </a:p>
          <a:p>
            <a:endParaRPr lang="en-US"/>
          </a:p>
          <a:p>
            <a:r>
              <a:rPr lang="en-US"/>
              <a:t>[Wikipedia]</a:t>
            </a:r>
          </a:p>
        </p:txBody>
      </p:sp>
    </p:spTree>
    <p:extLst>
      <p:ext uri="{BB962C8B-B14F-4D97-AF65-F5344CB8AC3E}">
        <p14:creationId xmlns:p14="http://schemas.microsoft.com/office/powerpoint/2010/main" val="9495960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Greek views</a:t>
            </a:r>
          </a:p>
          <a:p>
            <a:r>
              <a:rPr lang="en-US" sz="2400">
                <a:latin typeface="Cambria"/>
                <a:cs typeface="Cambria"/>
              </a:rPr>
              <a:t>Hippocrates</a:t>
            </a:r>
          </a:p>
        </p:txBody>
      </p:sp>
      <p:sp>
        <p:nvSpPr>
          <p:cNvPr id="2" name="Rectangle 1"/>
          <p:cNvSpPr/>
          <p:nvPr/>
        </p:nvSpPr>
        <p:spPr>
          <a:xfrm>
            <a:off x="834570" y="1017440"/>
            <a:ext cx="7648541" cy="3970318"/>
          </a:xfrm>
          <a:prstGeom prst="rect">
            <a:avLst/>
          </a:prstGeom>
        </p:spPr>
        <p:txBody>
          <a:bodyPr wrap="square">
            <a:spAutoFit/>
          </a:bodyPr>
          <a:lstStyle/>
          <a:p>
            <a:r>
              <a:rPr lang="en-US"/>
              <a:t>“It ought to be generally known that the source of our pleasure, merriment, laughter, and amusement, as of our grief, pain, anxiety and tears, is none other than the brain. </a:t>
            </a:r>
          </a:p>
          <a:p>
            <a:endParaRPr lang="en-US"/>
          </a:p>
          <a:p>
            <a:r>
              <a:rPr lang="en-US"/>
              <a:t>It is specifically the organ which enables us to think, see, and hear, and to distinguish, the ugly and the beautiful, the bad and the good, the pleasant and unpleasant... </a:t>
            </a:r>
          </a:p>
          <a:p>
            <a:endParaRPr lang="en-US"/>
          </a:p>
          <a:p>
            <a:r>
              <a:rPr lang="en-US"/>
              <a:t>It is the brain too which is the seat of madness and delirium, of the fears and frights which assail us, often by night, but sometimes even by day; it is there where lies the cause of insomnia and sleep-walking, of thoughts that will not come, forgotten duties, and eccentricities.”</a:t>
            </a:r>
          </a:p>
          <a:p>
            <a:endParaRPr lang="en-US"/>
          </a:p>
          <a:p>
            <a:r>
              <a:rPr lang="en-US"/>
              <a:t>[Hippocrates, On the Sacred Disease]</a:t>
            </a:r>
          </a:p>
        </p:txBody>
      </p:sp>
    </p:spTree>
    <p:extLst>
      <p:ext uri="{BB962C8B-B14F-4D97-AF65-F5344CB8AC3E}">
        <p14:creationId xmlns:p14="http://schemas.microsoft.com/office/powerpoint/2010/main" val="32775111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Greek views</a:t>
            </a:r>
          </a:p>
          <a:p>
            <a:r>
              <a:rPr lang="en-US" sz="2400">
                <a:latin typeface="Cambria"/>
                <a:cs typeface="Cambria"/>
              </a:rPr>
              <a:t>Hippocrates</a:t>
            </a:r>
          </a:p>
        </p:txBody>
      </p:sp>
      <p:sp>
        <p:nvSpPr>
          <p:cNvPr id="2" name="Rectangle 1"/>
          <p:cNvSpPr/>
          <p:nvPr/>
        </p:nvSpPr>
        <p:spPr>
          <a:xfrm>
            <a:off x="834570" y="1017440"/>
            <a:ext cx="7648541" cy="3970318"/>
          </a:xfrm>
          <a:prstGeom prst="rect">
            <a:avLst/>
          </a:prstGeom>
        </p:spPr>
        <p:txBody>
          <a:bodyPr wrap="square">
            <a:spAutoFit/>
          </a:bodyPr>
          <a:lstStyle/>
          <a:p>
            <a:r>
              <a:rPr lang="en-US"/>
              <a:t>“It ought to be generally known that the source of our </a:t>
            </a:r>
            <a:r>
              <a:rPr lang="en-US" b="1"/>
              <a:t>pleasure</a:t>
            </a:r>
            <a:r>
              <a:rPr lang="en-US"/>
              <a:t>, </a:t>
            </a:r>
            <a:r>
              <a:rPr lang="en-US" b="1"/>
              <a:t>merriment</a:t>
            </a:r>
            <a:r>
              <a:rPr lang="en-US"/>
              <a:t>, </a:t>
            </a:r>
            <a:r>
              <a:rPr lang="en-US" b="1"/>
              <a:t>laughter</a:t>
            </a:r>
            <a:r>
              <a:rPr lang="en-US"/>
              <a:t>, and </a:t>
            </a:r>
            <a:r>
              <a:rPr lang="en-US" b="1"/>
              <a:t>amusement</a:t>
            </a:r>
            <a:r>
              <a:rPr lang="en-US"/>
              <a:t>, as of our </a:t>
            </a:r>
            <a:r>
              <a:rPr lang="en-US" b="1"/>
              <a:t>grief</a:t>
            </a:r>
            <a:r>
              <a:rPr lang="en-US"/>
              <a:t>, </a:t>
            </a:r>
            <a:r>
              <a:rPr lang="en-US" b="1"/>
              <a:t>pain</a:t>
            </a:r>
            <a:r>
              <a:rPr lang="en-US"/>
              <a:t>, </a:t>
            </a:r>
            <a:r>
              <a:rPr lang="en-US" b="1"/>
              <a:t>anxiety</a:t>
            </a:r>
            <a:r>
              <a:rPr lang="en-US"/>
              <a:t> and </a:t>
            </a:r>
            <a:r>
              <a:rPr lang="en-US" b="1"/>
              <a:t>tears</a:t>
            </a:r>
            <a:r>
              <a:rPr lang="en-US"/>
              <a:t>, is none other than the brain. </a:t>
            </a:r>
          </a:p>
          <a:p>
            <a:endParaRPr lang="en-US"/>
          </a:p>
          <a:p>
            <a:r>
              <a:rPr lang="en-US"/>
              <a:t>It is specifically the organ which enables us to think, see, and hear, and to distinguish, the ugly and the beautiful, the bad and the good, the pleasant and unpleasant... </a:t>
            </a:r>
          </a:p>
          <a:p>
            <a:endParaRPr lang="en-US"/>
          </a:p>
          <a:p>
            <a:r>
              <a:rPr lang="en-US"/>
              <a:t>It is the brain too which is the seat of madness and delirium, of the </a:t>
            </a:r>
            <a:r>
              <a:rPr lang="en-US" b="1"/>
              <a:t>fears</a:t>
            </a:r>
            <a:r>
              <a:rPr lang="en-US"/>
              <a:t> and </a:t>
            </a:r>
            <a:r>
              <a:rPr lang="en-US" b="1"/>
              <a:t>frights</a:t>
            </a:r>
            <a:r>
              <a:rPr lang="en-US"/>
              <a:t> which assail us, often by night, but sometimes even by day; it is there where lies the cause of insomnia and sleep-walking, of thoughts that will not come, forgotten duties, and eccentricities.”</a:t>
            </a:r>
          </a:p>
          <a:p>
            <a:endParaRPr lang="en-US"/>
          </a:p>
          <a:p>
            <a:r>
              <a:rPr lang="en-US"/>
              <a:t>[Hippocrates, On the Sacred Disease]</a:t>
            </a:r>
          </a:p>
        </p:txBody>
      </p:sp>
    </p:spTree>
    <p:extLst>
      <p:ext uri="{BB962C8B-B14F-4D97-AF65-F5344CB8AC3E}">
        <p14:creationId xmlns:p14="http://schemas.microsoft.com/office/powerpoint/2010/main" val="13435508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Greek views</a:t>
            </a:r>
          </a:p>
          <a:p>
            <a:r>
              <a:rPr lang="en-US" sz="2400">
                <a:latin typeface="Cambria"/>
                <a:cs typeface="Cambria"/>
              </a:rPr>
              <a:t>Hippocrates</a:t>
            </a:r>
          </a:p>
        </p:txBody>
      </p:sp>
      <p:sp>
        <p:nvSpPr>
          <p:cNvPr id="2" name="Rectangle 1"/>
          <p:cNvSpPr/>
          <p:nvPr/>
        </p:nvSpPr>
        <p:spPr>
          <a:xfrm>
            <a:off x="834570" y="1017440"/>
            <a:ext cx="7648541" cy="3970318"/>
          </a:xfrm>
          <a:prstGeom prst="rect">
            <a:avLst/>
          </a:prstGeom>
        </p:spPr>
        <p:txBody>
          <a:bodyPr wrap="square">
            <a:spAutoFit/>
          </a:bodyPr>
          <a:lstStyle/>
          <a:p>
            <a:r>
              <a:rPr lang="en-US"/>
              <a:t>“It ought to be generally known that the source of our pleasure, merriment, laughter, and amusement, as of our grief, pain, anxiety and tears, is none other than the brain. </a:t>
            </a:r>
          </a:p>
          <a:p>
            <a:endParaRPr lang="en-US"/>
          </a:p>
          <a:p>
            <a:r>
              <a:rPr lang="en-US"/>
              <a:t>It is specifically the organ which enables us to </a:t>
            </a:r>
            <a:r>
              <a:rPr lang="en-US" b="1"/>
              <a:t>think</a:t>
            </a:r>
            <a:r>
              <a:rPr lang="en-US"/>
              <a:t>, </a:t>
            </a:r>
            <a:r>
              <a:rPr lang="en-US" b="1"/>
              <a:t>see</a:t>
            </a:r>
            <a:r>
              <a:rPr lang="en-US"/>
              <a:t>, and </a:t>
            </a:r>
            <a:r>
              <a:rPr lang="en-US" b="1"/>
              <a:t>hear</a:t>
            </a:r>
            <a:r>
              <a:rPr lang="en-US"/>
              <a:t>, and to distinguish, the ugly and the beautiful, the bad and the good, the pleasant and unpleasant... </a:t>
            </a:r>
          </a:p>
          <a:p>
            <a:endParaRPr lang="en-US"/>
          </a:p>
          <a:p>
            <a:r>
              <a:rPr lang="en-US"/>
              <a:t>It is the brain too which is the seat of madness and delirium, of the fears and frights which assail us, often by night, but sometimes even by day; it is there where lies the cause of insomnia and sleep-walking, of thoughts that will not come, forgotten duties, and eccentricities.”</a:t>
            </a:r>
          </a:p>
          <a:p>
            <a:endParaRPr lang="en-US"/>
          </a:p>
          <a:p>
            <a:r>
              <a:rPr lang="en-US"/>
              <a:t>[Hippocrates, On the Sacred Disease]</a:t>
            </a:r>
          </a:p>
        </p:txBody>
      </p:sp>
    </p:spTree>
    <p:extLst>
      <p:ext uri="{BB962C8B-B14F-4D97-AF65-F5344CB8AC3E}">
        <p14:creationId xmlns:p14="http://schemas.microsoft.com/office/powerpoint/2010/main" val="36498805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Greek views</a:t>
            </a:r>
          </a:p>
          <a:p>
            <a:r>
              <a:rPr lang="en-US" sz="2400">
                <a:latin typeface="Cambria"/>
                <a:cs typeface="Cambria"/>
              </a:rPr>
              <a:t>Hippocrates</a:t>
            </a:r>
          </a:p>
        </p:txBody>
      </p:sp>
      <p:sp>
        <p:nvSpPr>
          <p:cNvPr id="2" name="Rectangle 1"/>
          <p:cNvSpPr/>
          <p:nvPr/>
        </p:nvSpPr>
        <p:spPr>
          <a:xfrm>
            <a:off x="834570" y="1017440"/>
            <a:ext cx="7648541" cy="3970318"/>
          </a:xfrm>
          <a:prstGeom prst="rect">
            <a:avLst/>
          </a:prstGeom>
        </p:spPr>
        <p:txBody>
          <a:bodyPr wrap="square">
            <a:spAutoFit/>
          </a:bodyPr>
          <a:lstStyle/>
          <a:p>
            <a:r>
              <a:rPr lang="en-US"/>
              <a:t>“It ought to be generally known that the source of our pleasure, merriment, laughter, and amusement, as of our grief, pain, anxiety and tears, is none other than the brain. </a:t>
            </a:r>
          </a:p>
          <a:p>
            <a:endParaRPr lang="en-US"/>
          </a:p>
          <a:p>
            <a:r>
              <a:rPr lang="en-US"/>
              <a:t>It is specifically the organ which enables us to think, see, and hear, and to </a:t>
            </a:r>
            <a:r>
              <a:rPr lang="en-US" b="1"/>
              <a:t>distinguish</a:t>
            </a:r>
            <a:r>
              <a:rPr lang="en-US"/>
              <a:t>, the </a:t>
            </a:r>
            <a:r>
              <a:rPr lang="en-US" b="1"/>
              <a:t>ugly</a:t>
            </a:r>
            <a:r>
              <a:rPr lang="en-US"/>
              <a:t> and the </a:t>
            </a:r>
            <a:r>
              <a:rPr lang="en-US" b="1"/>
              <a:t>beautiful</a:t>
            </a:r>
            <a:r>
              <a:rPr lang="en-US"/>
              <a:t>, the </a:t>
            </a:r>
            <a:r>
              <a:rPr lang="en-US" b="1"/>
              <a:t>bad</a:t>
            </a:r>
            <a:r>
              <a:rPr lang="en-US"/>
              <a:t> and the </a:t>
            </a:r>
            <a:r>
              <a:rPr lang="en-US" b="1"/>
              <a:t>good</a:t>
            </a:r>
            <a:r>
              <a:rPr lang="en-US"/>
              <a:t>, the </a:t>
            </a:r>
            <a:r>
              <a:rPr lang="en-US" b="1"/>
              <a:t>pleasant</a:t>
            </a:r>
            <a:r>
              <a:rPr lang="en-US"/>
              <a:t> and </a:t>
            </a:r>
            <a:r>
              <a:rPr lang="en-US" b="1"/>
              <a:t>unpleasant</a:t>
            </a:r>
            <a:r>
              <a:rPr lang="en-US"/>
              <a:t>... </a:t>
            </a:r>
          </a:p>
          <a:p>
            <a:endParaRPr lang="en-US"/>
          </a:p>
          <a:p>
            <a:r>
              <a:rPr lang="en-US"/>
              <a:t>It is the brain too which is the seat of madness and delirium, of the fears and frights which assail us, often by night, but sometimes even by day; it is there where lies the cause of insomnia and sleep-walking, of thoughts that will not come, forgotten duties, and eccentricities.”</a:t>
            </a:r>
          </a:p>
          <a:p>
            <a:endParaRPr lang="en-US"/>
          </a:p>
          <a:p>
            <a:r>
              <a:rPr lang="en-US"/>
              <a:t>[Hippocrates, On the Sacred Disease]</a:t>
            </a:r>
          </a:p>
        </p:txBody>
      </p:sp>
    </p:spTree>
    <p:extLst>
      <p:ext uri="{BB962C8B-B14F-4D97-AF65-F5344CB8AC3E}">
        <p14:creationId xmlns:p14="http://schemas.microsoft.com/office/powerpoint/2010/main" val="36498805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Greek views</a:t>
            </a:r>
          </a:p>
          <a:p>
            <a:r>
              <a:rPr lang="en-US" sz="2400">
                <a:latin typeface="Cambria"/>
                <a:cs typeface="Cambria"/>
              </a:rPr>
              <a:t>Hippocrates</a:t>
            </a:r>
          </a:p>
        </p:txBody>
      </p:sp>
      <p:sp>
        <p:nvSpPr>
          <p:cNvPr id="2" name="Rectangle 1"/>
          <p:cNvSpPr/>
          <p:nvPr/>
        </p:nvSpPr>
        <p:spPr>
          <a:xfrm>
            <a:off x="834570" y="1017440"/>
            <a:ext cx="7648541" cy="3970318"/>
          </a:xfrm>
          <a:prstGeom prst="rect">
            <a:avLst/>
          </a:prstGeom>
        </p:spPr>
        <p:txBody>
          <a:bodyPr wrap="square">
            <a:spAutoFit/>
          </a:bodyPr>
          <a:lstStyle/>
          <a:p>
            <a:r>
              <a:rPr lang="en-US"/>
              <a:t>“It ought to be generally known that the source of our pleasure, merriment, laughter, and amusement, as of our grief, pain, anxiety and tears, is none other than the brain. </a:t>
            </a:r>
          </a:p>
          <a:p>
            <a:endParaRPr lang="en-US"/>
          </a:p>
          <a:p>
            <a:r>
              <a:rPr lang="en-US"/>
              <a:t>It is specifically the organ which enables us to think, see, and hear, and to distinguish, the ugly and the beautiful, the bad and the good, the pleasant and unpleasant... </a:t>
            </a:r>
          </a:p>
          <a:p>
            <a:endParaRPr lang="en-US"/>
          </a:p>
          <a:p>
            <a:r>
              <a:rPr lang="en-US"/>
              <a:t>It is the brain too which is the seat of </a:t>
            </a:r>
            <a:r>
              <a:rPr lang="en-US" b="1"/>
              <a:t>madness</a:t>
            </a:r>
            <a:r>
              <a:rPr lang="en-US"/>
              <a:t> and </a:t>
            </a:r>
            <a:r>
              <a:rPr lang="en-US" b="1"/>
              <a:t>delirium</a:t>
            </a:r>
            <a:r>
              <a:rPr lang="en-US"/>
              <a:t>, of the fears and frights which assail us, often by night, but sometimes even by day; it is there where lies the cause of </a:t>
            </a:r>
            <a:r>
              <a:rPr lang="en-US" b="1"/>
              <a:t>insomnia</a:t>
            </a:r>
            <a:r>
              <a:rPr lang="en-US"/>
              <a:t> and </a:t>
            </a:r>
            <a:r>
              <a:rPr lang="en-US" b="1"/>
              <a:t>sleep-walking</a:t>
            </a:r>
            <a:r>
              <a:rPr lang="en-US"/>
              <a:t>, </a:t>
            </a:r>
            <a:r>
              <a:rPr lang="en-US" b="1"/>
              <a:t>of thoughts that will not come</a:t>
            </a:r>
            <a:r>
              <a:rPr lang="en-US"/>
              <a:t>, </a:t>
            </a:r>
            <a:r>
              <a:rPr lang="en-US" b="1"/>
              <a:t>forgotten duties</a:t>
            </a:r>
            <a:r>
              <a:rPr lang="en-US"/>
              <a:t>, and </a:t>
            </a:r>
            <a:r>
              <a:rPr lang="en-US" b="1"/>
              <a:t>eccentricities</a:t>
            </a:r>
            <a:r>
              <a:rPr lang="en-US"/>
              <a:t>.”</a:t>
            </a:r>
          </a:p>
          <a:p>
            <a:endParaRPr lang="en-US"/>
          </a:p>
          <a:p>
            <a:r>
              <a:rPr lang="en-US"/>
              <a:t>[Hippocrates, On the Sacred Disease]</a:t>
            </a:r>
          </a:p>
        </p:txBody>
      </p:sp>
    </p:spTree>
    <p:extLst>
      <p:ext uri="{BB962C8B-B14F-4D97-AF65-F5344CB8AC3E}">
        <p14:creationId xmlns:p14="http://schemas.microsoft.com/office/powerpoint/2010/main" val="36498805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Brain function</a:t>
            </a:r>
          </a:p>
          <a:p>
            <a:endParaRPr lang="en-US" sz="2400">
              <a:latin typeface="Cambria"/>
              <a:cs typeface="Cambria"/>
            </a:endParaRPr>
          </a:p>
        </p:txBody>
      </p:sp>
      <p:sp>
        <p:nvSpPr>
          <p:cNvPr id="11" name="TextBox 10"/>
          <p:cNvSpPr txBox="1"/>
          <p:nvPr/>
        </p:nvSpPr>
        <p:spPr>
          <a:xfrm>
            <a:off x="134336" y="1025724"/>
            <a:ext cx="8805107" cy="2062103"/>
          </a:xfrm>
          <a:prstGeom prst="rect">
            <a:avLst/>
          </a:prstGeom>
          <a:noFill/>
        </p:spPr>
        <p:txBody>
          <a:bodyPr wrap="square" rtlCol="0">
            <a:spAutoFit/>
          </a:bodyPr>
          <a:lstStyle/>
          <a:p>
            <a:pPr algn="ctr"/>
            <a:endParaRPr lang="en-US" sz="3200"/>
          </a:p>
          <a:p>
            <a:pPr algn="ctr"/>
            <a:endParaRPr lang="en-US" sz="3200"/>
          </a:p>
          <a:p>
            <a:pPr algn="ctr"/>
            <a:endParaRPr lang="en-US" sz="3200"/>
          </a:p>
          <a:p>
            <a:pPr algn="ctr"/>
            <a:r>
              <a:rPr lang="en-US" sz="3200"/>
              <a:t>What is function?</a:t>
            </a:r>
          </a:p>
        </p:txBody>
      </p:sp>
    </p:spTree>
    <p:extLst>
      <p:ext uri="{BB962C8B-B14F-4D97-AF65-F5344CB8AC3E}">
        <p14:creationId xmlns:p14="http://schemas.microsoft.com/office/powerpoint/2010/main" val="3122855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300-500 AD</a:t>
            </a:r>
          </a:p>
          <a:p>
            <a:r>
              <a:rPr lang="en-US" sz="2400">
                <a:latin typeface="Cambria"/>
                <a:cs typeface="Cambria"/>
              </a:rPr>
              <a:t>The Early Church Fathers</a:t>
            </a:r>
          </a:p>
        </p:txBody>
      </p:sp>
      <p:sp>
        <p:nvSpPr>
          <p:cNvPr id="11" name="TextBox 10"/>
          <p:cNvSpPr txBox="1"/>
          <p:nvPr/>
        </p:nvSpPr>
        <p:spPr>
          <a:xfrm>
            <a:off x="744964" y="1025724"/>
            <a:ext cx="8194479" cy="3693319"/>
          </a:xfrm>
          <a:prstGeom prst="rect">
            <a:avLst/>
          </a:prstGeom>
          <a:noFill/>
        </p:spPr>
        <p:txBody>
          <a:bodyPr wrap="square" rtlCol="0">
            <a:spAutoFit/>
          </a:bodyPr>
          <a:lstStyle/>
          <a:p>
            <a:r>
              <a:rPr lang="en-US"/>
              <a:t>Classification of mental functions:</a:t>
            </a:r>
          </a:p>
          <a:p>
            <a:endParaRPr lang="en-US"/>
          </a:p>
          <a:p>
            <a:r>
              <a:rPr lang="en-US"/>
              <a:t>sensus communis		common sense</a:t>
            </a:r>
          </a:p>
          <a:p>
            <a:r>
              <a:rPr lang="en-US"/>
              <a:t>imaginativa			imagination</a:t>
            </a:r>
          </a:p>
          <a:p>
            <a:r>
              <a:rPr lang="en-US"/>
              <a:t>fantasia				fantasy</a:t>
            </a:r>
          </a:p>
          <a:p>
            <a:r>
              <a:rPr lang="en-US"/>
              <a:t>aestimativa			judgement</a:t>
            </a:r>
          </a:p>
          <a:p>
            <a:r>
              <a:rPr lang="en-US"/>
              <a:t>cogitativa				thought</a:t>
            </a:r>
          </a:p>
          <a:p>
            <a:r>
              <a:rPr lang="en-US"/>
              <a:t>ratio					reason</a:t>
            </a:r>
          </a:p>
          <a:p>
            <a:r>
              <a:rPr lang="en-US"/>
              <a:t>motiva				motion</a:t>
            </a:r>
          </a:p>
          <a:p>
            <a:r>
              <a:rPr lang="en-US"/>
              <a:t>					memory</a:t>
            </a:r>
          </a:p>
          <a:p>
            <a:endParaRPr lang="en-US"/>
          </a:p>
          <a:p>
            <a:endParaRPr lang="en-US"/>
          </a:p>
          <a:p>
            <a:endParaRPr lang="en-US"/>
          </a:p>
        </p:txBody>
      </p:sp>
    </p:spTree>
    <p:extLst>
      <p:ext uri="{BB962C8B-B14F-4D97-AF65-F5344CB8AC3E}">
        <p14:creationId xmlns:p14="http://schemas.microsoft.com/office/powerpoint/2010/main" val="202355931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300-500 AD</a:t>
            </a:r>
          </a:p>
          <a:p>
            <a:r>
              <a:rPr lang="en-US" sz="2400">
                <a:latin typeface="Cambria"/>
                <a:cs typeface="Cambria"/>
              </a:rPr>
              <a:t>The Early Church Fathers</a:t>
            </a:r>
          </a:p>
        </p:txBody>
      </p:sp>
      <p:sp>
        <p:nvSpPr>
          <p:cNvPr id="11" name="TextBox 10"/>
          <p:cNvSpPr txBox="1"/>
          <p:nvPr/>
        </p:nvSpPr>
        <p:spPr>
          <a:xfrm>
            <a:off x="744964" y="1025724"/>
            <a:ext cx="8194479" cy="3970318"/>
          </a:xfrm>
          <a:prstGeom prst="rect">
            <a:avLst/>
          </a:prstGeom>
          <a:noFill/>
        </p:spPr>
        <p:txBody>
          <a:bodyPr wrap="square" rtlCol="0">
            <a:spAutoFit/>
          </a:bodyPr>
          <a:lstStyle/>
          <a:p>
            <a:r>
              <a:rPr lang="en-US"/>
              <a:t>sensus communis</a:t>
            </a:r>
          </a:p>
          <a:p>
            <a:endParaRPr lang="en-US"/>
          </a:p>
          <a:p>
            <a:r>
              <a:rPr lang="en-US"/>
              <a:t>imaginativa/fantasia:</a:t>
            </a:r>
          </a:p>
          <a:p>
            <a:r>
              <a:rPr lang="en-US"/>
              <a:t>“faculty which is the reservoir of appearances perceived and things not perceived”</a:t>
            </a:r>
          </a:p>
          <a:p>
            <a:endParaRPr lang="en-US"/>
          </a:p>
          <a:p>
            <a:r>
              <a:rPr lang="en-US"/>
              <a:t>estimativa/cogitativa</a:t>
            </a:r>
          </a:p>
          <a:p>
            <a:r>
              <a:rPr lang="en-US"/>
              <a:t>“which from things perceived elicits the appearances of things not perceived and composes and separates them precisely, which fantasia cannot do”</a:t>
            </a:r>
          </a:p>
          <a:p>
            <a:endParaRPr lang="en-US"/>
          </a:p>
          <a:p>
            <a:r>
              <a:rPr lang="en-US"/>
              <a:t>memory</a:t>
            </a:r>
          </a:p>
          <a:p>
            <a:r>
              <a:rPr lang="en-US"/>
              <a:t>“which preserves the appearances of things perceived and not perceived, which imagination and fantasy cannot do”</a:t>
            </a:r>
          </a:p>
          <a:p>
            <a:endParaRPr lang="en-US"/>
          </a:p>
          <a:p>
            <a:r>
              <a:rPr lang="en-US"/>
              <a:t>[source: diagram from 15</a:t>
            </a:r>
            <a:r>
              <a:rPr lang="en-US" baseline="30000"/>
              <a:t>th</a:t>
            </a:r>
            <a:r>
              <a:rPr lang="en-US"/>
              <a:t> Century]</a:t>
            </a:r>
            <a:endParaRPr lang="en-US"/>
          </a:p>
        </p:txBody>
      </p:sp>
    </p:spTree>
    <p:extLst>
      <p:ext uri="{BB962C8B-B14F-4D97-AF65-F5344CB8AC3E}">
        <p14:creationId xmlns:p14="http://schemas.microsoft.com/office/powerpoint/2010/main" val="42570812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300-500 AD</a:t>
            </a:r>
          </a:p>
          <a:p>
            <a:r>
              <a:rPr lang="en-US" sz="2400">
                <a:latin typeface="Cambria"/>
                <a:cs typeface="Cambria"/>
              </a:rPr>
              <a:t>The Early Church Fathers</a:t>
            </a:r>
          </a:p>
        </p:txBody>
      </p:sp>
      <p:sp>
        <p:nvSpPr>
          <p:cNvPr id="11" name="TextBox 10"/>
          <p:cNvSpPr txBox="1"/>
          <p:nvPr/>
        </p:nvSpPr>
        <p:spPr>
          <a:xfrm>
            <a:off x="744964" y="1025724"/>
            <a:ext cx="8194479" cy="4247317"/>
          </a:xfrm>
          <a:prstGeom prst="rect">
            <a:avLst/>
          </a:prstGeom>
          <a:noFill/>
        </p:spPr>
        <p:txBody>
          <a:bodyPr wrap="square" rtlCol="0">
            <a:spAutoFit/>
          </a:bodyPr>
          <a:lstStyle/>
          <a:p>
            <a:r>
              <a:rPr lang="en-US" b="1"/>
              <a:t>Cell doctrine</a:t>
            </a:r>
          </a:p>
          <a:p>
            <a:endParaRPr lang="en-US"/>
          </a:p>
          <a:p>
            <a:r>
              <a:rPr lang="en-US"/>
              <a:t>Arrangement with the ventricles:</a:t>
            </a:r>
          </a:p>
          <a:p>
            <a:endParaRPr lang="en-US"/>
          </a:p>
          <a:p>
            <a:r>
              <a:rPr lang="en-US"/>
              <a:t>first cell		images created by the senses</a:t>
            </a:r>
          </a:p>
          <a:p>
            <a:r>
              <a:rPr lang="en-US"/>
              <a:t>second cell	manipulation of images (reasoning)</a:t>
            </a:r>
          </a:p>
          <a:p>
            <a:r>
              <a:rPr lang="en-US"/>
              <a:t>third cell		stored whatever was left over (memory)</a:t>
            </a:r>
          </a:p>
          <a:p>
            <a:endParaRPr lang="en-US"/>
          </a:p>
          <a:p>
            <a:endParaRPr lang="en-US"/>
          </a:p>
          <a:p>
            <a:endParaRPr lang="en-US"/>
          </a:p>
          <a:p>
            <a:r>
              <a:rPr lang="en-US"/>
              <a:t>Compared with the process of digestion</a:t>
            </a:r>
          </a:p>
          <a:p>
            <a:endParaRPr lang="en-US"/>
          </a:p>
          <a:p>
            <a:endParaRPr lang="en-US"/>
          </a:p>
          <a:p>
            <a:endParaRPr lang="en-US"/>
          </a:p>
          <a:p>
            <a:r>
              <a:rPr lang="en-US"/>
              <a:t>We see, overall, a pattern of comparison with other processes in the body.</a:t>
            </a:r>
          </a:p>
        </p:txBody>
      </p:sp>
    </p:spTree>
    <p:extLst>
      <p:ext uri="{BB962C8B-B14F-4D97-AF65-F5344CB8AC3E}">
        <p14:creationId xmlns:p14="http://schemas.microsoft.com/office/powerpoint/2010/main" val="46517737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Descartes</a:t>
            </a:r>
          </a:p>
        </p:txBody>
      </p:sp>
      <p:pic>
        <p:nvPicPr>
          <p:cNvPr id="2" name="Picture 1"/>
          <p:cNvPicPr>
            <a:picLocks noChangeAspect="1"/>
          </p:cNvPicPr>
          <p:nvPr/>
        </p:nvPicPr>
        <p:blipFill>
          <a:blip r:embed="rId4"/>
          <a:stretch>
            <a:fillRect/>
          </a:stretch>
        </p:blipFill>
        <p:spPr>
          <a:xfrm>
            <a:off x="1651000" y="1600200"/>
            <a:ext cx="5842000" cy="3657600"/>
          </a:xfrm>
          <a:prstGeom prst="rect">
            <a:avLst/>
          </a:prstGeom>
        </p:spPr>
      </p:pic>
      <p:sp>
        <p:nvSpPr>
          <p:cNvPr id="3" name="TextBox 2"/>
          <p:cNvSpPr txBox="1"/>
          <p:nvPr/>
        </p:nvSpPr>
        <p:spPr>
          <a:xfrm>
            <a:off x="3797899" y="5696872"/>
            <a:ext cx="1633781" cy="646331"/>
          </a:xfrm>
          <a:prstGeom prst="rect">
            <a:avLst/>
          </a:prstGeom>
          <a:noFill/>
        </p:spPr>
        <p:txBody>
          <a:bodyPr wrap="none" rtlCol="0">
            <a:spAutoFit/>
          </a:bodyPr>
          <a:lstStyle/>
          <a:p>
            <a:pPr algn="ctr"/>
            <a:r>
              <a:rPr lang="en-US"/>
              <a:t>René Descartes</a:t>
            </a:r>
          </a:p>
          <a:p>
            <a:pPr algn="ctr"/>
            <a:r>
              <a:rPr lang="en-US"/>
              <a:t>1596 - 1650</a:t>
            </a:r>
          </a:p>
        </p:txBody>
      </p:sp>
    </p:spTree>
    <p:extLst>
      <p:ext uri="{BB962C8B-B14F-4D97-AF65-F5344CB8AC3E}">
        <p14:creationId xmlns:p14="http://schemas.microsoft.com/office/powerpoint/2010/main" val="9051196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Descartes</a:t>
            </a:r>
          </a:p>
        </p:txBody>
      </p:sp>
      <p:sp>
        <p:nvSpPr>
          <p:cNvPr id="4" name="TextBox 3"/>
          <p:cNvSpPr txBox="1"/>
          <p:nvPr/>
        </p:nvSpPr>
        <p:spPr>
          <a:xfrm>
            <a:off x="744964" y="1403048"/>
            <a:ext cx="7738148" cy="646331"/>
          </a:xfrm>
          <a:prstGeom prst="rect">
            <a:avLst/>
          </a:prstGeom>
          <a:noFill/>
        </p:spPr>
        <p:txBody>
          <a:bodyPr wrap="square" rtlCol="0">
            <a:spAutoFit/>
          </a:bodyPr>
          <a:lstStyle/>
          <a:p>
            <a:r>
              <a:rPr lang="en-US"/>
              <a:t>Born in the south of France, spent some time in the Dutch State Army, lived in the Netherlands for 20 years and accomplished most of his scientific work there.</a:t>
            </a:r>
          </a:p>
        </p:txBody>
      </p:sp>
    </p:spTree>
    <p:extLst>
      <p:ext uri="{BB962C8B-B14F-4D97-AF65-F5344CB8AC3E}">
        <p14:creationId xmlns:p14="http://schemas.microsoft.com/office/powerpoint/2010/main" val="15298633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Descartes</a:t>
            </a:r>
          </a:p>
        </p:txBody>
      </p:sp>
      <p:sp>
        <p:nvSpPr>
          <p:cNvPr id="4" name="TextBox 3"/>
          <p:cNvSpPr txBox="1"/>
          <p:nvPr/>
        </p:nvSpPr>
        <p:spPr>
          <a:xfrm>
            <a:off x="744964" y="1403048"/>
            <a:ext cx="7738148" cy="1631216"/>
          </a:xfrm>
          <a:prstGeom prst="rect">
            <a:avLst/>
          </a:prstGeom>
          <a:noFill/>
        </p:spPr>
        <p:txBody>
          <a:bodyPr wrap="square" rtlCol="0">
            <a:spAutoFit/>
          </a:bodyPr>
          <a:lstStyle/>
          <a:p>
            <a:pPr algn="ctr"/>
            <a:endParaRPr lang="en-US" sz="2000" i="1"/>
          </a:p>
          <a:p>
            <a:pPr algn="ctr"/>
            <a:endParaRPr lang="en-US" sz="2000" i="1"/>
          </a:p>
          <a:p>
            <a:pPr algn="ctr"/>
            <a:r>
              <a:rPr lang="en-US" sz="2000" i="1"/>
              <a:t>Cogito, ergo sum</a:t>
            </a:r>
          </a:p>
          <a:p>
            <a:pPr algn="ctr"/>
            <a:endParaRPr lang="en-US" sz="2000" i="1"/>
          </a:p>
          <a:p>
            <a:pPr algn="ctr"/>
            <a:r>
              <a:rPr lang="en-US" sz="2000" i="1"/>
              <a:t>I think, therefore I am</a:t>
            </a:r>
          </a:p>
        </p:txBody>
      </p:sp>
    </p:spTree>
    <p:extLst>
      <p:ext uri="{BB962C8B-B14F-4D97-AF65-F5344CB8AC3E}">
        <p14:creationId xmlns:p14="http://schemas.microsoft.com/office/powerpoint/2010/main" val="413866156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Descartes’ worldview</a:t>
            </a:r>
          </a:p>
        </p:txBody>
      </p:sp>
      <p:sp>
        <p:nvSpPr>
          <p:cNvPr id="11" name="TextBox 10"/>
          <p:cNvSpPr txBox="1"/>
          <p:nvPr/>
        </p:nvSpPr>
        <p:spPr>
          <a:xfrm>
            <a:off x="744964" y="1364391"/>
            <a:ext cx="8194479" cy="5078314"/>
          </a:xfrm>
          <a:prstGeom prst="rect">
            <a:avLst/>
          </a:prstGeom>
          <a:noFill/>
        </p:spPr>
        <p:txBody>
          <a:bodyPr wrap="square" rtlCol="0">
            <a:spAutoFit/>
          </a:bodyPr>
          <a:lstStyle/>
          <a:p>
            <a:r>
              <a:rPr lang="en-US"/>
              <a:t>Cartesian dualism posits three types of “substance”:</a:t>
            </a:r>
          </a:p>
          <a:p>
            <a:r>
              <a:rPr lang="en-US"/>
              <a:t> </a:t>
            </a:r>
          </a:p>
          <a:p>
            <a:r>
              <a:rPr lang="en-US" i="1"/>
              <a:t>res extensa</a:t>
            </a:r>
            <a:r>
              <a:rPr lang="en-US"/>
              <a:t>		extended thing</a:t>
            </a:r>
            <a:endParaRPr lang="en-US" i="1"/>
          </a:p>
          <a:p>
            <a:endParaRPr lang="en-US" i="1"/>
          </a:p>
          <a:p>
            <a:r>
              <a:rPr lang="en-US" i="1"/>
              <a:t>res cogitans		</a:t>
            </a:r>
            <a:r>
              <a:rPr lang="en-US"/>
              <a:t>thinking thing</a:t>
            </a:r>
          </a:p>
          <a:p>
            <a:endParaRPr lang="en-US" i="1"/>
          </a:p>
          <a:p>
            <a:r>
              <a:rPr lang="en-US"/>
              <a:t>God</a:t>
            </a:r>
          </a:p>
          <a:p>
            <a:r>
              <a:rPr lang="en-US"/>
              <a:t>(ontologically proven)</a:t>
            </a:r>
            <a:endParaRPr lang="en-US"/>
          </a:p>
          <a:p>
            <a:endParaRPr lang="en-US"/>
          </a:p>
          <a:p>
            <a:r>
              <a:rPr lang="en-US"/>
              <a:t>Descartes defines a substance as “something which can exist without the existence of any other substance.”</a:t>
            </a:r>
          </a:p>
          <a:p>
            <a:endParaRPr lang="en-US"/>
          </a:p>
          <a:p>
            <a:r>
              <a:rPr lang="en-US"/>
              <a:t>We, however, define it as a </a:t>
            </a:r>
            <a:r>
              <a:rPr lang="en-US" i="1"/>
              <a:t>physical thing</a:t>
            </a:r>
            <a:r>
              <a:rPr lang="en-US"/>
              <a:t>.</a:t>
            </a:r>
          </a:p>
          <a:p>
            <a:endParaRPr lang="en-US"/>
          </a:p>
          <a:p>
            <a:r>
              <a:rPr lang="en-US"/>
              <a:t>One modern view is that </a:t>
            </a:r>
            <a:r>
              <a:rPr lang="en-US" i="1"/>
              <a:t>only form is substance</a:t>
            </a:r>
            <a:r>
              <a:rPr lang="en-US"/>
              <a:t> and </a:t>
            </a:r>
            <a:r>
              <a:rPr lang="en-US" i="1"/>
              <a:t>all function is insubstantial.</a:t>
            </a:r>
            <a:r>
              <a:rPr lang="en-US"/>
              <a:t> Descartes goes against this by lifting function into the realm of substance (Cartesian meaning).</a:t>
            </a:r>
            <a:endParaRPr lang="en-US"/>
          </a:p>
          <a:p>
            <a:endParaRPr lang="en-US"/>
          </a:p>
        </p:txBody>
      </p:sp>
    </p:spTree>
    <p:extLst>
      <p:ext uri="{BB962C8B-B14F-4D97-AF65-F5344CB8AC3E}">
        <p14:creationId xmlns:p14="http://schemas.microsoft.com/office/powerpoint/2010/main" val="271801930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Descartes’ worldview</a:t>
            </a:r>
          </a:p>
        </p:txBody>
      </p:sp>
      <p:sp>
        <p:nvSpPr>
          <p:cNvPr id="11" name="TextBox 10"/>
          <p:cNvSpPr txBox="1"/>
          <p:nvPr/>
        </p:nvSpPr>
        <p:spPr>
          <a:xfrm>
            <a:off x="744964" y="1364391"/>
            <a:ext cx="8194479" cy="2862323"/>
          </a:xfrm>
          <a:prstGeom prst="rect">
            <a:avLst/>
          </a:prstGeom>
          <a:noFill/>
        </p:spPr>
        <p:txBody>
          <a:bodyPr wrap="square" rtlCol="0">
            <a:spAutoFit/>
          </a:bodyPr>
          <a:lstStyle/>
          <a:p>
            <a:r>
              <a:rPr lang="en-US"/>
              <a:t>The Wax Argument:</a:t>
            </a:r>
          </a:p>
          <a:p>
            <a:endParaRPr lang="en-US"/>
          </a:p>
          <a:p>
            <a:r>
              <a:rPr lang="en-US"/>
              <a:t>We assume a piece of wax is defined by its sensory percepts.</a:t>
            </a:r>
          </a:p>
          <a:p>
            <a:r>
              <a:rPr lang="en-US"/>
              <a:t>However, when we move the wax, these all change.</a:t>
            </a:r>
          </a:p>
          <a:p>
            <a:r>
              <a:rPr lang="en-US"/>
              <a:t>Therefore, it cannot be defined by its effects on the senses, but on something separate and more complex.</a:t>
            </a:r>
          </a:p>
          <a:p>
            <a:endParaRPr lang="en-US"/>
          </a:p>
          <a:p>
            <a:r>
              <a:rPr lang="en-US"/>
              <a:t>(An ancestor of the modern theory of high- and low-level percepts)</a:t>
            </a:r>
          </a:p>
          <a:p>
            <a:endParaRPr lang="en-US"/>
          </a:p>
          <a:p>
            <a:r>
              <a:rPr lang="en-US"/>
              <a:t>His view: perception is unreliable. Only deduction is reliable.</a:t>
            </a:r>
          </a:p>
        </p:txBody>
      </p:sp>
    </p:spTree>
    <p:extLst>
      <p:ext uri="{BB962C8B-B14F-4D97-AF65-F5344CB8AC3E}">
        <p14:creationId xmlns:p14="http://schemas.microsoft.com/office/powerpoint/2010/main" val="42072724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Afference and efference</a:t>
            </a:r>
          </a:p>
        </p:txBody>
      </p:sp>
      <p:sp>
        <p:nvSpPr>
          <p:cNvPr id="11" name="TextBox 10"/>
          <p:cNvSpPr txBox="1"/>
          <p:nvPr/>
        </p:nvSpPr>
        <p:spPr>
          <a:xfrm>
            <a:off x="744964" y="1025724"/>
            <a:ext cx="8194479" cy="646331"/>
          </a:xfrm>
          <a:prstGeom prst="rect">
            <a:avLst/>
          </a:prstGeom>
          <a:noFill/>
        </p:spPr>
        <p:txBody>
          <a:bodyPr wrap="square" rtlCol="0">
            <a:spAutoFit/>
          </a:bodyPr>
          <a:lstStyle/>
          <a:p>
            <a:r>
              <a:rPr lang="en-US"/>
              <a:t>Descartes, in his study of reflexes, popularised the idea that brain function can be split into afferent (incoming) and efferent (outgoing) components.</a:t>
            </a:r>
          </a:p>
        </p:txBody>
      </p:sp>
    </p:spTree>
    <p:extLst>
      <p:ext uri="{BB962C8B-B14F-4D97-AF65-F5344CB8AC3E}">
        <p14:creationId xmlns:p14="http://schemas.microsoft.com/office/powerpoint/2010/main" val="103472503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Descartes’ view on emotion</a:t>
            </a:r>
          </a:p>
        </p:txBody>
      </p:sp>
      <p:sp>
        <p:nvSpPr>
          <p:cNvPr id="11" name="TextBox 10"/>
          <p:cNvSpPr txBox="1"/>
          <p:nvPr/>
        </p:nvSpPr>
        <p:spPr>
          <a:xfrm>
            <a:off x="744964" y="1025724"/>
            <a:ext cx="8194479" cy="1754327"/>
          </a:xfrm>
          <a:prstGeom prst="rect">
            <a:avLst/>
          </a:prstGeom>
          <a:noFill/>
        </p:spPr>
        <p:txBody>
          <a:bodyPr wrap="square" rtlCol="0">
            <a:spAutoFit/>
          </a:bodyPr>
          <a:lstStyle/>
          <a:p>
            <a:r>
              <a:rPr lang="en-US"/>
              <a:t>"Descartes said that he did not believe that one must refrain from tears to prove oneself a man." </a:t>
            </a:r>
          </a:p>
          <a:p>
            <a:endParaRPr lang="en-US" i="1"/>
          </a:p>
          <a:p>
            <a:endParaRPr lang="en-US" i="1"/>
          </a:p>
          <a:p>
            <a:r>
              <a:rPr lang="en-US" i="1"/>
              <a:t>The Story of Civilization: Par VII, the Age of reason Begins</a:t>
            </a:r>
            <a:r>
              <a:rPr lang="en-US"/>
              <a:t>. New York: Simon and Schuster. p. 638.</a:t>
            </a:r>
            <a:endParaRPr lang="en-US"/>
          </a:p>
        </p:txBody>
      </p:sp>
    </p:spTree>
    <p:extLst>
      <p:ext uri="{BB962C8B-B14F-4D97-AF65-F5344CB8AC3E}">
        <p14:creationId xmlns:p14="http://schemas.microsoft.com/office/powerpoint/2010/main" val="35204556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Brain function</a:t>
            </a:r>
          </a:p>
          <a:p>
            <a:endParaRPr lang="en-US" sz="2400">
              <a:latin typeface="Cambria"/>
              <a:cs typeface="Cambria"/>
            </a:endParaRPr>
          </a:p>
        </p:txBody>
      </p:sp>
      <p:sp>
        <p:nvSpPr>
          <p:cNvPr id="11" name="TextBox 10"/>
          <p:cNvSpPr txBox="1"/>
          <p:nvPr/>
        </p:nvSpPr>
        <p:spPr>
          <a:xfrm>
            <a:off x="134336" y="1025724"/>
            <a:ext cx="8805107" cy="2062103"/>
          </a:xfrm>
          <a:prstGeom prst="rect">
            <a:avLst/>
          </a:prstGeom>
          <a:noFill/>
        </p:spPr>
        <p:txBody>
          <a:bodyPr wrap="square" rtlCol="0">
            <a:spAutoFit/>
          </a:bodyPr>
          <a:lstStyle/>
          <a:p>
            <a:pPr algn="ctr"/>
            <a:endParaRPr lang="en-US" sz="3200"/>
          </a:p>
          <a:p>
            <a:pPr algn="ctr"/>
            <a:endParaRPr lang="en-US" sz="3200"/>
          </a:p>
          <a:p>
            <a:pPr algn="ctr"/>
            <a:endParaRPr lang="en-US" sz="3200"/>
          </a:p>
          <a:p>
            <a:pPr algn="ctr"/>
            <a:r>
              <a:rPr lang="en-US" sz="3200"/>
              <a:t>What is form?</a:t>
            </a:r>
          </a:p>
        </p:txBody>
      </p:sp>
    </p:spTree>
    <p:extLst>
      <p:ext uri="{BB962C8B-B14F-4D97-AF65-F5344CB8AC3E}">
        <p14:creationId xmlns:p14="http://schemas.microsoft.com/office/powerpoint/2010/main" val="3344816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Separating the mind from the world</a:t>
            </a:r>
          </a:p>
        </p:txBody>
      </p:sp>
    </p:spTree>
    <p:extLst>
      <p:ext uri="{BB962C8B-B14F-4D97-AF65-F5344CB8AC3E}">
        <p14:creationId xmlns:p14="http://schemas.microsoft.com/office/powerpoint/2010/main" val="380330497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Thomas Willis</a:t>
            </a:r>
          </a:p>
        </p:txBody>
      </p:sp>
      <p:sp>
        <p:nvSpPr>
          <p:cNvPr id="11" name="TextBox 10"/>
          <p:cNvSpPr txBox="1"/>
          <p:nvPr/>
        </p:nvSpPr>
        <p:spPr>
          <a:xfrm>
            <a:off x="744964" y="1025724"/>
            <a:ext cx="8194479" cy="2585323"/>
          </a:xfrm>
          <a:prstGeom prst="rect">
            <a:avLst/>
          </a:prstGeom>
          <a:noFill/>
        </p:spPr>
        <p:txBody>
          <a:bodyPr wrap="square" rtlCol="0">
            <a:spAutoFit/>
          </a:bodyPr>
          <a:lstStyle/>
          <a:p>
            <a:r>
              <a:rPr lang="en-US"/>
              <a:t>Put forward an influential theory of function:</a:t>
            </a:r>
          </a:p>
          <a:p>
            <a:endParaRPr lang="en-US"/>
          </a:p>
          <a:p>
            <a:r>
              <a:rPr lang="en-US"/>
              <a:t>sensus communis		corpus striatum</a:t>
            </a:r>
          </a:p>
          <a:p>
            <a:r>
              <a:rPr lang="en-US"/>
              <a:t>imagination			corpus callosum</a:t>
            </a:r>
          </a:p>
          <a:p>
            <a:r>
              <a:rPr lang="en-US"/>
              <a:t>memory				cerebral cortex</a:t>
            </a:r>
          </a:p>
          <a:p>
            <a:r>
              <a:rPr lang="en-US"/>
              <a:t>voluntary motion		cerebrum</a:t>
            </a:r>
          </a:p>
          <a:p>
            <a:r>
              <a:rPr lang="en-US"/>
              <a:t>vital actions			cerebellum</a:t>
            </a:r>
          </a:p>
          <a:p>
            <a:endParaRPr lang="en-US"/>
          </a:p>
          <a:p>
            <a:endParaRPr lang="en-US"/>
          </a:p>
        </p:txBody>
      </p:sp>
    </p:spTree>
    <p:extLst>
      <p:ext uri="{BB962C8B-B14F-4D97-AF65-F5344CB8AC3E}">
        <p14:creationId xmlns:p14="http://schemas.microsoft.com/office/powerpoint/2010/main" val="344964737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17</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Willis and religion</a:t>
            </a:r>
          </a:p>
        </p:txBody>
      </p:sp>
      <p:sp>
        <p:nvSpPr>
          <p:cNvPr id="11" name="TextBox 10"/>
          <p:cNvSpPr txBox="1"/>
          <p:nvPr/>
        </p:nvSpPr>
        <p:spPr>
          <a:xfrm>
            <a:off x="744964" y="1025724"/>
            <a:ext cx="8194479" cy="3139321"/>
          </a:xfrm>
          <a:prstGeom prst="rect">
            <a:avLst/>
          </a:prstGeom>
          <a:noFill/>
        </p:spPr>
        <p:txBody>
          <a:bodyPr wrap="square" rtlCol="0">
            <a:spAutoFit/>
          </a:bodyPr>
          <a:lstStyle/>
          <a:p>
            <a:r>
              <a:rPr lang="en-US"/>
              <a:t>Willis was a devout Christian. His </a:t>
            </a:r>
            <a:r>
              <a:rPr lang="en-US" i="1"/>
              <a:t>Cerebri Anatome</a:t>
            </a:r>
            <a:r>
              <a:rPr lang="en-US"/>
              <a:t> (1664) was dedicated to the Archbishop of Canterbury, mentioning that science could be seen as</a:t>
            </a:r>
          </a:p>
          <a:p>
            <a:endParaRPr lang="en-US"/>
          </a:p>
          <a:p>
            <a:r>
              <a:rPr lang="en-US"/>
              <a:t>“a certain schoolhouse and mystery of Atheism”</a:t>
            </a:r>
          </a:p>
          <a:p>
            <a:endParaRPr lang="en-US"/>
          </a:p>
          <a:p>
            <a:r>
              <a:rPr lang="en-US"/>
              <a:t>Willis proposed that humans have two souls:</a:t>
            </a:r>
          </a:p>
          <a:p>
            <a:r>
              <a:rPr lang="en-US"/>
              <a:t>	a corporeal soul or “soul of brutes” (the lower functions)</a:t>
            </a:r>
          </a:p>
          <a:p>
            <a:r>
              <a:rPr lang="en-US"/>
              <a:t>	an immortal rational soul (the higher functions)</a:t>
            </a:r>
          </a:p>
          <a:p>
            <a:endParaRPr lang="en-US"/>
          </a:p>
          <a:p>
            <a:r>
              <a:rPr lang="en-US"/>
              <a:t>This allowed him to deconstruct the corporeal soul without interfering with the theological sphere, or proposing mechanistic explanations for religious phenomena.</a:t>
            </a:r>
          </a:p>
        </p:txBody>
      </p:sp>
    </p:spTree>
    <p:extLst>
      <p:ext uri="{BB962C8B-B14F-4D97-AF65-F5344CB8AC3E}">
        <p14:creationId xmlns:p14="http://schemas.microsoft.com/office/powerpoint/2010/main" val="78968234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19</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Phrenology</a:t>
            </a:r>
          </a:p>
        </p:txBody>
      </p:sp>
      <p:sp>
        <p:nvSpPr>
          <p:cNvPr id="11" name="TextBox 10"/>
          <p:cNvSpPr txBox="1"/>
          <p:nvPr/>
        </p:nvSpPr>
        <p:spPr>
          <a:xfrm>
            <a:off x="744964" y="1025724"/>
            <a:ext cx="8194479" cy="2308324"/>
          </a:xfrm>
          <a:prstGeom prst="rect">
            <a:avLst/>
          </a:prstGeom>
          <a:noFill/>
        </p:spPr>
        <p:txBody>
          <a:bodyPr wrap="square" rtlCol="0">
            <a:spAutoFit/>
          </a:bodyPr>
          <a:lstStyle/>
          <a:p>
            <a:r>
              <a:rPr lang="en-US"/>
              <a:t>Although phrenology made the completely false assumption that the shape of the cortex influences the shape of the skull, it did pioneer the idea that functions can be localised to particular parts of the brain.</a:t>
            </a:r>
          </a:p>
          <a:p>
            <a:endParaRPr lang="en-US"/>
          </a:p>
          <a:p>
            <a:r>
              <a:rPr lang="en-US"/>
              <a:t>It also provides a snapshot of functional thinking at the time. The following list is from</a:t>
            </a:r>
          </a:p>
          <a:p>
            <a:endParaRPr lang="en-US"/>
          </a:p>
          <a:p>
            <a:r>
              <a:rPr lang="en-US"/>
              <a:t>Combe, George (1851). A System of Phrenology. Boston: Benjamin B. Mussey and Company.</a:t>
            </a:r>
          </a:p>
        </p:txBody>
      </p:sp>
    </p:spTree>
    <p:extLst>
      <p:ext uri="{BB962C8B-B14F-4D97-AF65-F5344CB8AC3E}">
        <p14:creationId xmlns:p14="http://schemas.microsoft.com/office/powerpoint/2010/main" val="400663769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19</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Phrenology</a:t>
            </a:r>
          </a:p>
        </p:txBody>
      </p:sp>
      <p:sp>
        <p:nvSpPr>
          <p:cNvPr id="2" name="TextBox 1"/>
          <p:cNvSpPr txBox="1"/>
          <p:nvPr/>
        </p:nvSpPr>
        <p:spPr>
          <a:xfrm>
            <a:off x="673588" y="1386929"/>
            <a:ext cx="7809524" cy="4801315"/>
          </a:xfrm>
          <a:prstGeom prst="rect">
            <a:avLst/>
          </a:prstGeom>
          <a:noFill/>
        </p:spPr>
        <p:txBody>
          <a:bodyPr wrap="square" rtlCol="0">
            <a:spAutoFit/>
          </a:bodyPr>
          <a:lstStyle/>
          <a:p>
            <a:r>
              <a:rPr lang="en-US" b="1"/>
              <a:t>Propensities</a:t>
            </a:r>
          </a:p>
          <a:p>
            <a:endParaRPr lang="en-US"/>
          </a:p>
          <a:p>
            <a:r>
              <a:rPr lang="en-US"/>
              <a:t>Adhesiveness</a:t>
            </a:r>
          </a:p>
          <a:p>
            <a:r>
              <a:rPr lang="en-US"/>
              <a:t>Alimentiveness</a:t>
            </a:r>
          </a:p>
          <a:p>
            <a:r>
              <a:rPr lang="en-US"/>
              <a:t>Amativeness</a:t>
            </a:r>
          </a:p>
          <a:p>
            <a:r>
              <a:rPr lang="en-US"/>
              <a:t>Acquisitiveness</a:t>
            </a:r>
          </a:p>
          <a:p>
            <a:r>
              <a:rPr lang="en-US"/>
              <a:t>Causality</a:t>
            </a:r>
          </a:p>
          <a:p>
            <a:r>
              <a:rPr lang="en-US"/>
              <a:t>Cautiousness</a:t>
            </a:r>
          </a:p>
          <a:p>
            <a:r>
              <a:rPr lang="en-US"/>
              <a:t>Combativeness</a:t>
            </a:r>
          </a:p>
          <a:p>
            <a:r>
              <a:rPr lang="en-US"/>
              <a:t>Concentrativeness</a:t>
            </a:r>
          </a:p>
          <a:p>
            <a:r>
              <a:rPr lang="en-US"/>
              <a:t>Constructiveness</a:t>
            </a:r>
          </a:p>
          <a:p>
            <a:r>
              <a:rPr lang="en-US"/>
              <a:t>Destructiveness</a:t>
            </a:r>
          </a:p>
          <a:p>
            <a:r>
              <a:rPr lang="en-US"/>
              <a:t>Ideality</a:t>
            </a:r>
          </a:p>
          <a:p>
            <a:r>
              <a:rPr lang="en-US"/>
              <a:t>Love of life</a:t>
            </a:r>
          </a:p>
          <a:p>
            <a:r>
              <a:rPr lang="en-US"/>
              <a:t>Philoprogenitiveness (love of offspring)</a:t>
            </a:r>
          </a:p>
          <a:p>
            <a:r>
              <a:rPr lang="en-US"/>
              <a:t>Secretiveness</a:t>
            </a:r>
          </a:p>
          <a:p>
            <a:endParaRPr lang="en-US"/>
          </a:p>
        </p:txBody>
      </p:sp>
    </p:spTree>
    <p:extLst>
      <p:ext uri="{BB962C8B-B14F-4D97-AF65-F5344CB8AC3E}">
        <p14:creationId xmlns:p14="http://schemas.microsoft.com/office/powerpoint/2010/main" val="241883109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19</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Phrenology</a:t>
            </a:r>
          </a:p>
        </p:txBody>
      </p:sp>
      <p:sp>
        <p:nvSpPr>
          <p:cNvPr id="2" name="TextBox 1"/>
          <p:cNvSpPr txBox="1"/>
          <p:nvPr/>
        </p:nvSpPr>
        <p:spPr>
          <a:xfrm>
            <a:off x="673588" y="1386929"/>
            <a:ext cx="7809524" cy="5078314"/>
          </a:xfrm>
          <a:prstGeom prst="rect">
            <a:avLst/>
          </a:prstGeom>
          <a:noFill/>
        </p:spPr>
        <p:txBody>
          <a:bodyPr wrap="square" rtlCol="0">
            <a:spAutoFit/>
          </a:bodyPr>
          <a:lstStyle/>
          <a:p>
            <a:r>
              <a:rPr lang="en-US" b="1"/>
              <a:t>Sentiments</a:t>
            </a:r>
          </a:p>
          <a:p>
            <a:endParaRPr lang="en-US" b="1"/>
          </a:p>
          <a:p>
            <a:r>
              <a:rPr lang="en-US" i="1"/>
              <a:t>Lower sentiments: these are common to man and animal.</a:t>
            </a:r>
          </a:p>
          <a:p>
            <a:r>
              <a:rPr lang="en-US"/>
              <a:t>Cautiousness</a:t>
            </a:r>
          </a:p>
          <a:p>
            <a:r>
              <a:rPr lang="en-US"/>
              <a:t>Love of Approbation</a:t>
            </a:r>
          </a:p>
          <a:p>
            <a:r>
              <a:rPr lang="en-US"/>
              <a:t>Self-esteem</a:t>
            </a:r>
          </a:p>
          <a:p>
            <a:r>
              <a:rPr lang="en-US"/>
              <a:t>Truthfulness</a:t>
            </a:r>
          </a:p>
          <a:p>
            <a:endParaRPr lang="en-US"/>
          </a:p>
          <a:p>
            <a:r>
              <a:rPr lang="en-US" i="1"/>
              <a:t>Superior sentiments: these produce emotion or feeling lacking in animals.</a:t>
            </a:r>
          </a:p>
          <a:p>
            <a:r>
              <a:rPr lang="en-US"/>
              <a:t>Benevolence</a:t>
            </a:r>
          </a:p>
          <a:p>
            <a:r>
              <a:rPr lang="en-US"/>
              <a:t>Conscientiousness</a:t>
            </a:r>
          </a:p>
          <a:p>
            <a:r>
              <a:rPr lang="en-US"/>
              <a:t>Firmness</a:t>
            </a:r>
          </a:p>
          <a:p>
            <a:r>
              <a:rPr lang="en-US"/>
              <a:t>Hope</a:t>
            </a:r>
          </a:p>
          <a:p>
            <a:r>
              <a:rPr lang="en-US"/>
              <a:t>Ideality</a:t>
            </a:r>
          </a:p>
          <a:p>
            <a:r>
              <a:rPr lang="en-US"/>
              <a:t>Imitation</a:t>
            </a:r>
          </a:p>
          <a:p>
            <a:r>
              <a:rPr lang="en-US"/>
              <a:t>Veneration</a:t>
            </a:r>
          </a:p>
          <a:p>
            <a:r>
              <a:rPr lang="en-US"/>
              <a:t>Wit or Mirthfulness</a:t>
            </a:r>
          </a:p>
          <a:p>
            <a:r>
              <a:rPr lang="en-US"/>
              <a:t>Wonder</a:t>
            </a:r>
          </a:p>
        </p:txBody>
      </p:sp>
    </p:spTree>
    <p:extLst>
      <p:ext uri="{BB962C8B-B14F-4D97-AF65-F5344CB8AC3E}">
        <p14:creationId xmlns:p14="http://schemas.microsoft.com/office/powerpoint/2010/main" val="10663391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19</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Phrenology</a:t>
            </a:r>
          </a:p>
        </p:txBody>
      </p:sp>
      <p:sp>
        <p:nvSpPr>
          <p:cNvPr id="2" name="TextBox 1"/>
          <p:cNvSpPr txBox="1"/>
          <p:nvPr/>
        </p:nvSpPr>
        <p:spPr>
          <a:xfrm>
            <a:off x="673588" y="1386929"/>
            <a:ext cx="7809524" cy="5355313"/>
          </a:xfrm>
          <a:prstGeom prst="rect">
            <a:avLst/>
          </a:prstGeom>
          <a:noFill/>
        </p:spPr>
        <p:txBody>
          <a:bodyPr wrap="square" rtlCol="0">
            <a:spAutoFit/>
          </a:bodyPr>
          <a:lstStyle/>
          <a:p>
            <a:r>
              <a:rPr lang="en-US" b="1"/>
              <a:t>Intellectual faculties</a:t>
            </a:r>
          </a:p>
          <a:p>
            <a:endParaRPr lang="en-US"/>
          </a:p>
          <a:p>
            <a:r>
              <a:rPr lang="en-US"/>
              <a:t>Coloring</a:t>
            </a:r>
          </a:p>
          <a:p>
            <a:r>
              <a:rPr lang="en-US"/>
              <a:t>Eventuality (memory for facts and events)</a:t>
            </a:r>
          </a:p>
          <a:p>
            <a:r>
              <a:rPr lang="en-US"/>
              <a:t>Form</a:t>
            </a:r>
          </a:p>
          <a:p>
            <a:r>
              <a:rPr lang="en-US"/>
              <a:t>Hearing</a:t>
            </a:r>
          </a:p>
          <a:p>
            <a:r>
              <a:rPr lang="en-US"/>
              <a:t>Individuality</a:t>
            </a:r>
          </a:p>
          <a:p>
            <a:r>
              <a:rPr lang="en-US"/>
              <a:t>Language</a:t>
            </a:r>
          </a:p>
          <a:p>
            <a:r>
              <a:rPr lang="en-US"/>
              <a:t>Locality</a:t>
            </a:r>
          </a:p>
          <a:p>
            <a:r>
              <a:rPr lang="en-US"/>
              <a:t>Number</a:t>
            </a:r>
          </a:p>
          <a:p>
            <a:r>
              <a:rPr lang="en-US"/>
              <a:t>Order</a:t>
            </a:r>
          </a:p>
          <a:p>
            <a:r>
              <a:rPr lang="en-US"/>
              <a:t>Sight</a:t>
            </a:r>
          </a:p>
          <a:p>
            <a:r>
              <a:rPr lang="en-US"/>
              <a:t>Size</a:t>
            </a:r>
          </a:p>
          <a:p>
            <a:r>
              <a:rPr lang="en-US"/>
              <a:t>Smell</a:t>
            </a:r>
          </a:p>
          <a:p>
            <a:r>
              <a:rPr lang="en-US"/>
              <a:t>Taste</a:t>
            </a:r>
          </a:p>
          <a:p>
            <a:r>
              <a:rPr lang="en-US"/>
              <a:t>Time</a:t>
            </a:r>
          </a:p>
          <a:p>
            <a:r>
              <a:rPr lang="en-US"/>
              <a:t>Touch</a:t>
            </a:r>
          </a:p>
          <a:p>
            <a:r>
              <a:rPr lang="en-US"/>
              <a:t>Tune</a:t>
            </a:r>
          </a:p>
          <a:p>
            <a:r>
              <a:rPr lang="en-US"/>
              <a:t>Weight</a:t>
            </a:r>
          </a:p>
        </p:txBody>
      </p:sp>
    </p:spTree>
    <p:extLst>
      <p:ext uri="{BB962C8B-B14F-4D97-AF65-F5344CB8AC3E}">
        <p14:creationId xmlns:p14="http://schemas.microsoft.com/office/powerpoint/2010/main" val="325054145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19</a:t>
            </a:r>
            <a:r>
              <a:rPr lang="en-US" sz="2400" baseline="30000">
                <a:solidFill>
                  <a:schemeClr val="bg1">
                    <a:lumMod val="50000"/>
                  </a:schemeClr>
                </a:solidFill>
                <a:latin typeface="Cambria"/>
                <a:cs typeface="Cambria"/>
              </a:rPr>
              <a:t>th</a:t>
            </a:r>
            <a:r>
              <a:rPr lang="en-US" sz="2400">
                <a:solidFill>
                  <a:schemeClr val="bg1">
                    <a:lumMod val="50000"/>
                  </a:schemeClr>
                </a:solidFill>
                <a:latin typeface="Cambria"/>
                <a:cs typeface="Cambria"/>
              </a:rPr>
              <a:t> Century</a:t>
            </a:r>
          </a:p>
          <a:p>
            <a:r>
              <a:rPr lang="en-US" sz="2400">
                <a:latin typeface="Cambria"/>
                <a:cs typeface="Cambria"/>
              </a:rPr>
              <a:t>Phrenology</a:t>
            </a:r>
          </a:p>
        </p:txBody>
      </p:sp>
      <p:sp>
        <p:nvSpPr>
          <p:cNvPr id="2" name="TextBox 1"/>
          <p:cNvSpPr txBox="1"/>
          <p:nvPr/>
        </p:nvSpPr>
        <p:spPr>
          <a:xfrm>
            <a:off x="673588" y="1386929"/>
            <a:ext cx="7809524" cy="2031325"/>
          </a:xfrm>
          <a:prstGeom prst="rect">
            <a:avLst/>
          </a:prstGeom>
          <a:noFill/>
        </p:spPr>
        <p:txBody>
          <a:bodyPr wrap="square" rtlCol="0">
            <a:spAutoFit/>
          </a:bodyPr>
          <a:lstStyle/>
          <a:p>
            <a:r>
              <a:rPr lang="en-US" b="1"/>
              <a:t>Reflecting faculties</a:t>
            </a:r>
          </a:p>
          <a:p>
            <a:endParaRPr lang="en-US" b="1"/>
          </a:p>
          <a:p>
            <a:r>
              <a:rPr lang="en-US"/>
              <a:t>“These produce ideas of relation or reflect they minister to the direction and gratification of all the other powers.”</a:t>
            </a:r>
          </a:p>
          <a:p>
            <a:endParaRPr lang="en-US"/>
          </a:p>
          <a:p>
            <a:r>
              <a:rPr lang="en-US"/>
              <a:t>Causality</a:t>
            </a:r>
          </a:p>
          <a:p>
            <a:r>
              <a:rPr lang="en-US"/>
              <a:t>Comparison</a:t>
            </a:r>
          </a:p>
        </p:txBody>
      </p:sp>
    </p:spTree>
    <p:extLst>
      <p:ext uri="{BB962C8B-B14F-4D97-AF65-F5344CB8AC3E}">
        <p14:creationId xmlns:p14="http://schemas.microsoft.com/office/powerpoint/2010/main" val="252681945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 sea change</a:t>
            </a:r>
          </a:p>
          <a:p>
            <a:r>
              <a:rPr lang="en-US" sz="2400">
                <a:latin typeface="Cambria"/>
                <a:cs typeface="Cambria"/>
              </a:rPr>
              <a:t>The computational viewpoint</a:t>
            </a:r>
          </a:p>
        </p:txBody>
      </p:sp>
      <p:sp>
        <p:nvSpPr>
          <p:cNvPr id="2" name="TextBox 1"/>
          <p:cNvSpPr txBox="1"/>
          <p:nvPr/>
        </p:nvSpPr>
        <p:spPr>
          <a:xfrm>
            <a:off x="673588" y="1386929"/>
            <a:ext cx="7809524" cy="923330"/>
          </a:xfrm>
          <a:prstGeom prst="rect">
            <a:avLst/>
          </a:prstGeom>
          <a:noFill/>
        </p:spPr>
        <p:txBody>
          <a:bodyPr wrap="square" rtlCol="0">
            <a:spAutoFit/>
          </a:bodyPr>
          <a:lstStyle/>
          <a:p>
            <a:pPr marL="342900" indent="-342900">
              <a:buAutoNum type="arabicPeriod"/>
            </a:pPr>
            <a:r>
              <a:rPr lang="en-US" b="1"/>
              <a:t>Function is like a computer program</a:t>
            </a:r>
          </a:p>
          <a:p>
            <a:pPr marL="342900" indent="-342900">
              <a:buAutoNum type="arabicPeriod"/>
            </a:pPr>
            <a:endParaRPr lang="en-US" b="1"/>
          </a:p>
          <a:p>
            <a:pPr marL="342900" indent="-342900">
              <a:buAutoNum type="arabicPeriod"/>
            </a:pPr>
            <a:r>
              <a:rPr lang="en-US" b="1"/>
              <a:t>Function has been programmed</a:t>
            </a:r>
            <a:endParaRPr lang="en-US"/>
          </a:p>
        </p:txBody>
      </p:sp>
    </p:spTree>
    <p:extLst>
      <p:ext uri="{BB962C8B-B14F-4D97-AF65-F5344CB8AC3E}">
        <p14:creationId xmlns:p14="http://schemas.microsoft.com/office/powerpoint/2010/main" val="284616750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Senses</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spTree>
    <p:extLst>
      <p:ext uri="{BB962C8B-B14F-4D97-AF65-F5344CB8AC3E}">
        <p14:creationId xmlns:p14="http://schemas.microsoft.com/office/powerpoint/2010/main" val="268297462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Greek views</a:t>
            </a:r>
          </a:p>
          <a:p>
            <a:r>
              <a:rPr lang="en-US" sz="2400">
                <a:latin typeface="Cambria"/>
                <a:cs typeface="Cambria"/>
              </a:rPr>
              <a:t>Democritus</a:t>
            </a:r>
          </a:p>
        </p:txBody>
      </p:sp>
      <p:pic>
        <p:nvPicPr>
          <p:cNvPr id="2" name="Picture 1"/>
          <p:cNvPicPr>
            <a:picLocks noChangeAspect="1"/>
          </p:cNvPicPr>
          <p:nvPr/>
        </p:nvPicPr>
        <p:blipFill>
          <a:blip r:embed="rId4"/>
          <a:stretch>
            <a:fillRect/>
          </a:stretch>
        </p:blipFill>
        <p:spPr>
          <a:xfrm>
            <a:off x="0" y="88900"/>
            <a:ext cx="9144000" cy="6674508"/>
          </a:xfrm>
          <a:prstGeom prst="rect">
            <a:avLst/>
          </a:prstGeom>
        </p:spPr>
      </p:pic>
    </p:spTree>
    <p:extLst>
      <p:ext uri="{BB962C8B-B14F-4D97-AF65-F5344CB8AC3E}">
        <p14:creationId xmlns:p14="http://schemas.microsoft.com/office/powerpoint/2010/main" val="1902541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Feelings and emotions</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spTree>
    <p:extLst>
      <p:ext uri="{BB962C8B-B14F-4D97-AF65-F5344CB8AC3E}">
        <p14:creationId xmlns:p14="http://schemas.microsoft.com/office/powerpoint/2010/main" val="57308729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Memory</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spTree>
    <p:extLst>
      <p:ext uri="{BB962C8B-B14F-4D97-AF65-F5344CB8AC3E}">
        <p14:creationId xmlns:p14="http://schemas.microsoft.com/office/powerpoint/2010/main" val="19896705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Prediction</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spTree>
    <p:extLst>
      <p:ext uri="{BB962C8B-B14F-4D97-AF65-F5344CB8AC3E}">
        <p14:creationId xmlns:p14="http://schemas.microsoft.com/office/powerpoint/2010/main" val="192556618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Time</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spTree>
    <p:extLst>
      <p:ext uri="{BB962C8B-B14F-4D97-AF65-F5344CB8AC3E}">
        <p14:creationId xmlns:p14="http://schemas.microsoft.com/office/powerpoint/2010/main" val="399905883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Perception</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spTree>
    <p:extLst>
      <p:ext uri="{BB962C8B-B14F-4D97-AF65-F5344CB8AC3E}">
        <p14:creationId xmlns:p14="http://schemas.microsoft.com/office/powerpoint/2010/main" val="26320710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Representation</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spTree>
    <p:extLst>
      <p:ext uri="{BB962C8B-B14F-4D97-AF65-F5344CB8AC3E}">
        <p14:creationId xmlns:p14="http://schemas.microsoft.com/office/powerpoint/2010/main" val="7412486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Imagination</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spTree>
    <p:extLst>
      <p:ext uri="{BB962C8B-B14F-4D97-AF65-F5344CB8AC3E}">
        <p14:creationId xmlns:p14="http://schemas.microsoft.com/office/powerpoint/2010/main" val="168040468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Creation</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spTree>
    <p:extLst>
      <p:ext uri="{BB962C8B-B14F-4D97-AF65-F5344CB8AC3E}">
        <p14:creationId xmlns:p14="http://schemas.microsoft.com/office/powerpoint/2010/main" val="410567394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Analogy / metaphor</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spTree>
    <p:extLst>
      <p:ext uri="{BB962C8B-B14F-4D97-AF65-F5344CB8AC3E}">
        <p14:creationId xmlns:p14="http://schemas.microsoft.com/office/powerpoint/2010/main" val="350166350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Cognition</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spTree>
    <p:extLst>
      <p:ext uri="{BB962C8B-B14F-4D97-AF65-F5344CB8AC3E}">
        <p14:creationId xmlns:p14="http://schemas.microsoft.com/office/powerpoint/2010/main" val="20319052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Brain function</a:t>
            </a:r>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0" y="2349500"/>
            <a:ext cx="9144000" cy="2154346"/>
          </a:xfrm>
          <a:prstGeom prst="rect">
            <a:avLst/>
          </a:prstGeom>
        </p:spPr>
      </p:pic>
    </p:spTree>
    <p:extLst>
      <p:ext uri="{BB962C8B-B14F-4D97-AF65-F5344CB8AC3E}">
        <p14:creationId xmlns:p14="http://schemas.microsoft.com/office/powerpoint/2010/main" val="1772311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Planning, choice and decision-making</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spTree>
    <p:extLst>
      <p:ext uri="{BB962C8B-B14F-4D97-AF65-F5344CB8AC3E}">
        <p14:creationId xmlns:p14="http://schemas.microsoft.com/office/powerpoint/2010/main" val="310925458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Consciousness</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spTree>
    <p:extLst>
      <p:ext uri="{BB962C8B-B14F-4D97-AF65-F5344CB8AC3E}">
        <p14:creationId xmlns:p14="http://schemas.microsoft.com/office/powerpoint/2010/main" val="33516851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The sense of self</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a:t>Personal development and self-actualisation</a:t>
            </a:r>
            <a:endParaRPr lang="en-US"/>
          </a:p>
        </p:txBody>
      </p:sp>
    </p:spTree>
    <p:extLst>
      <p:ext uri="{BB962C8B-B14F-4D97-AF65-F5344CB8AC3E}">
        <p14:creationId xmlns:p14="http://schemas.microsoft.com/office/powerpoint/2010/main" val="324028815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High and low levels</a:t>
            </a:r>
            <a:endParaRPr lang="en-US" sz="2400">
              <a:latin typeface="Cambria"/>
              <a:cs typeface="Cambria"/>
            </a:endParaRPr>
          </a:p>
        </p:txBody>
      </p:sp>
      <p:sp>
        <p:nvSpPr>
          <p:cNvPr id="2" name="TextBox 1"/>
          <p:cNvSpPr txBox="1"/>
          <p:nvPr/>
        </p:nvSpPr>
        <p:spPr>
          <a:xfrm>
            <a:off x="673588" y="1386929"/>
            <a:ext cx="7809524" cy="2031325"/>
          </a:xfrm>
          <a:prstGeom prst="rect">
            <a:avLst/>
          </a:prstGeom>
          <a:noFill/>
        </p:spPr>
        <p:txBody>
          <a:bodyPr wrap="square" rtlCol="0">
            <a:spAutoFit/>
          </a:bodyPr>
          <a:lstStyle/>
          <a:p>
            <a:r>
              <a:rPr lang="en-US"/>
              <a:t>The first meaning:</a:t>
            </a:r>
          </a:p>
          <a:p>
            <a:endParaRPr lang="en-US"/>
          </a:p>
          <a:p>
            <a:r>
              <a:rPr lang="en-US"/>
              <a:t>High-level thoughts/concepts/representations:</a:t>
            </a:r>
          </a:p>
          <a:p>
            <a:r>
              <a:rPr lang="en-US"/>
              <a:t>complex, bound</a:t>
            </a:r>
          </a:p>
          <a:p>
            <a:endParaRPr lang="en-US"/>
          </a:p>
          <a:p>
            <a:r>
              <a:rPr lang="en-US"/>
              <a:t>Low-level thoughts/concepts/representations:</a:t>
            </a:r>
          </a:p>
          <a:p>
            <a:r>
              <a:rPr lang="en-US"/>
              <a:t>simpler, unbound</a:t>
            </a:r>
            <a:endParaRPr lang="en-US"/>
          </a:p>
        </p:txBody>
      </p:sp>
    </p:spTree>
    <p:extLst>
      <p:ext uri="{BB962C8B-B14F-4D97-AF65-F5344CB8AC3E}">
        <p14:creationId xmlns:p14="http://schemas.microsoft.com/office/powerpoint/2010/main" val="59954303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High and low levels</a:t>
            </a:r>
            <a:endParaRPr lang="en-US" sz="2400">
              <a:latin typeface="Cambria"/>
              <a:cs typeface="Cambria"/>
            </a:endParaRPr>
          </a:p>
        </p:txBody>
      </p:sp>
      <p:sp>
        <p:nvSpPr>
          <p:cNvPr id="2" name="TextBox 1"/>
          <p:cNvSpPr txBox="1"/>
          <p:nvPr/>
        </p:nvSpPr>
        <p:spPr>
          <a:xfrm>
            <a:off x="673588" y="1386929"/>
            <a:ext cx="7809524" cy="2031325"/>
          </a:xfrm>
          <a:prstGeom prst="rect">
            <a:avLst/>
          </a:prstGeom>
          <a:noFill/>
        </p:spPr>
        <p:txBody>
          <a:bodyPr wrap="square" rtlCol="0">
            <a:spAutoFit/>
          </a:bodyPr>
          <a:lstStyle/>
          <a:p>
            <a:r>
              <a:rPr lang="en-US"/>
              <a:t>The second meaning:</a:t>
            </a:r>
          </a:p>
          <a:p>
            <a:endParaRPr lang="en-US"/>
          </a:p>
          <a:p>
            <a:r>
              <a:rPr lang="en-US"/>
              <a:t>High-level thoughts/concepts/representations:</a:t>
            </a:r>
          </a:p>
          <a:p>
            <a:r>
              <a:rPr lang="en-US"/>
              <a:t>conscious, introspectable, willed</a:t>
            </a:r>
          </a:p>
          <a:p>
            <a:endParaRPr lang="en-US"/>
          </a:p>
          <a:p>
            <a:r>
              <a:rPr lang="en-US"/>
              <a:t>Low-level thoughts/concepts/representations:</a:t>
            </a:r>
          </a:p>
          <a:p>
            <a:r>
              <a:rPr lang="en-US"/>
              <a:t>unconscious, non-introspectable, automatic</a:t>
            </a:r>
            <a:endParaRPr lang="en-US"/>
          </a:p>
        </p:txBody>
      </p:sp>
    </p:spTree>
    <p:extLst>
      <p:ext uri="{BB962C8B-B14F-4D97-AF65-F5344CB8AC3E}">
        <p14:creationId xmlns:p14="http://schemas.microsoft.com/office/powerpoint/2010/main" val="223066216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Ontology</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pic>
        <p:nvPicPr>
          <p:cNvPr id="3" name="Picture 2"/>
          <p:cNvPicPr>
            <a:picLocks noChangeAspect="1"/>
          </p:cNvPicPr>
          <p:nvPr/>
        </p:nvPicPr>
        <p:blipFill>
          <a:blip r:embed="rId4"/>
          <a:stretch>
            <a:fillRect/>
          </a:stretch>
        </p:blipFill>
        <p:spPr>
          <a:xfrm>
            <a:off x="2235200" y="1587500"/>
            <a:ext cx="4660900" cy="3670300"/>
          </a:xfrm>
          <a:prstGeom prst="rect">
            <a:avLst/>
          </a:prstGeom>
        </p:spPr>
      </p:pic>
    </p:spTree>
    <p:extLst>
      <p:ext uri="{BB962C8B-B14F-4D97-AF65-F5344CB8AC3E}">
        <p14:creationId xmlns:p14="http://schemas.microsoft.com/office/powerpoint/2010/main" val="363489812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Ontology</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pic>
        <p:nvPicPr>
          <p:cNvPr id="4" name="Picture 3"/>
          <p:cNvPicPr>
            <a:picLocks noChangeAspect="1"/>
          </p:cNvPicPr>
          <p:nvPr/>
        </p:nvPicPr>
        <p:blipFill>
          <a:blip r:embed="rId4"/>
          <a:stretch>
            <a:fillRect/>
          </a:stretch>
        </p:blipFill>
        <p:spPr>
          <a:xfrm>
            <a:off x="0" y="990600"/>
            <a:ext cx="9144000" cy="4872469"/>
          </a:xfrm>
          <a:prstGeom prst="rect">
            <a:avLst/>
          </a:prstGeom>
        </p:spPr>
      </p:pic>
    </p:spTree>
    <p:extLst>
      <p:ext uri="{BB962C8B-B14F-4D97-AF65-F5344CB8AC3E}">
        <p14:creationId xmlns:p14="http://schemas.microsoft.com/office/powerpoint/2010/main" val="79830902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Ontology</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pic>
        <p:nvPicPr>
          <p:cNvPr id="3" name="Picture 2"/>
          <p:cNvPicPr>
            <a:picLocks noChangeAspect="1"/>
          </p:cNvPicPr>
          <p:nvPr/>
        </p:nvPicPr>
        <p:blipFill>
          <a:blip r:embed="rId4"/>
          <a:stretch>
            <a:fillRect/>
          </a:stretch>
        </p:blipFill>
        <p:spPr>
          <a:xfrm>
            <a:off x="1714500" y="1524000"/>
            <a:ext cx="5715000" cy="3810000"/>
          </a:xfrm>
          <a:prstGeom prst="rect">
            <a:avLst/>
          </a:prstGeom>
        </p:spPr>
      </p:pic>
    </p:spTree>
    <p:extLst>
      <p:ext uri="{BB962C8B-B14F-4D97-AF65-F5344CB8AC3E}">
        <p14:creationId xmlns:p14="http://schemas.microsoft.com/office/powerpoint/2010/main" val="78100255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Ontology</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pic>
        <p:nvPicPr>
          <p:cNvPr id="4" name="Picture 3"/>
          <p:cNvPicPr>
            <a:picLocks noChangeAspect="1"/>
          </p:cNvPicPr>
          <p:nvPr/>
        </p:nvPicPr>
        <p:blipFill>
          <a:blip r:embed="rId4"/>
          <a:stretch>
            <a:fillRect/>
          </a:stretch>
        </p:blipFill>
        <p:spPr>
          <a:xfrm>
            <a:off x="1269002" y="1040191"/>
            <a:ext cx="6398177" cy="5358190"/>
          </a:xfrm>
          <a:prstGeom prst="rect">
            <a:avLst/>
          </a:prstGeom>
        </p:spPr>
      </p:pic>
      <p:sp>
        <p:nvSpPr>
          <p:cNvPr id="5" name="TextBox 4"/>
          <p:cNvSpPr txBox="1"/>
          <p:nvPr/>
        </p:nvSpPr>
        <p:spPr>
          <a:xfrm>
            <a:off x="5938762" y="6446276"/>
            <a:ext cx="1911626" cy="646331"/>
          </a:xfrm>
          <a:prstGeom prst="rect">
            <a:avLst/>
          </a:prstGeom>
          <a:noFill/>
        </p:spPr>
        <p:txBody>
          <a:bodyPr wrap="none" rtlCol="0">
            <a:spAutoFit/>
          </a:bodyPr>
          <a:lstStyle/>
          <a:p>
            <a:r>
              <a:rPr lang="en-US"/>
              <a:t>[Andreas Schmidt]</a:t>
            </a:r>
          </a:p>
          <a:p>
            <a:endParaRPr lang="en-US"/>
          </a:p>
        </p:txBody>
      </p:sp>
    </p:spTree>
    <p:extLst>
      <p:ext uri="{BB962C8B-B14F-4D97-AF65-F5344CB8AC3E}">
        <p14:creationId xmlns:p14="http://schemas.microsoft.com/office/powerpoint/2010/main" val="301645785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Ontology</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pic>
        <p:nvPicPr>
          <p:cNvPr id="4" name="Picture 3"/>
          <p:cNvPicPr>
            <a:picLocks noChangeAspect="1"/>
          </p:cNvPicPr>
          <p:nvPr/>
        </p:nvPicPr>
        <p:blipFill>
          <a:blip r:embed="rId4"/>
          <a:stretch>
            <a:fillRect/>
          </a:stretch>
        </p:blipFill>
        <p:spPr>
          <a:xfrm>
            <a:off x="1358900" y="1854200"/>
            <a:ext cx="6426200" cy="3149600"/>
          </a:xfrm>
          <a:prstGeom prst="rect">
            <a:avLst/>
          </a:prstGeom>
        </p:spPr>
      </p:pic>
    </p:spTree>
    <p:extLst>
      <p:ext uri="{BB962C8B-B14F-4D97-AF65-F5344CB8AC3E}">
        <p14:creationId xmlns:p14="http://schemas.microsoft.com/office/powerpoint/2010/main" val="41724190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What is function?</a:t>
            </a:r>
          </a:p>
          <a:p>
            <a:endParaRPr lang="en-US" sz="2400">
              <a:latin typeface="Cambria"/>
              <a:cs typeface="Cambria"/>
            </a:endParaRPr>
          </a:p>
        </p:txBody>
      </p:sp>
      <p:sp>
        <p:nvSpPr>
          <p:cNvPr id="11" name="TextBox 10"/>
          <p:cNvSpPr txBox="1"/>
          <p:nvPr/>
        </p:nvSpPr>
        <p:spPr>
          <a:xfrm>
            <a:off x="673588" y="1025724"/>
            <a:ext cx="8265855" cy="2246769"/>
          </a:xfrm>
          <a:prstGeom prst="rect">
            <a:avLst/>
          </a:prstGeom>
          <a:noFill/>
        </p:spPr>
        <p:txBody>
          <a:bodyPr wrap="square" rtlCol="0">
            <a:spAutoFit/>
          </a:bodyPr>
          <a:lstStyle/>
          <a:p>
            <a:r>
              <a:rPr lang="en-US" sz="2800"/>
              <a:t>Anatomy</a:t>
            </a:r>
          </a:p>
          <a:p>
            <a:endParaRPr lang="en-US" sz="2800"/>
          </a:p>
          <a:p>
            <a:r>
              <a:rPr lang="en-US" sz="2800"/>
              <a:t>Function</a:t>
            </a:r>
          </a:p>
          <a:p>
            <a:endParaRPr lang="en-US" sz="2800"/>
          </a:p>
          <a:p>
            <a:r>
              <a:rPr lang="en-US" sz="2800"/>
              <a:t>Localisation</a:t>
            </a:r>
          </a:p>
        </p:txBody>
      </p:sp>
    </p:spTree>
    <p:extLst>
      <p:ext uri="{BB962C8B-B14F-4D97-AF65-F5344CB8AC3E}">
        <p14:creationId xmlns:p14="http://schemas.microsoft.com/office/powerpoint/2010/main" val="200523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Modern conceptions</a:t>
            </a:r>
          </a:p>
          <a:p>
            <a:r>
              <a:rPr lang="en-US" sz="2400">
                <a:latin typeface="Cambria"/>
                <a:cs typeface="Cambria"/>
              </a:rPr>
              <a:t>Ontology</a:t>
            </a: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pic>
        <p:nvPicPr>
          <p:cNvPr id="3" name="Picture 2"/>
          <p:cNvPicPr>
            <a:picLocks noChangeAspect="1"/>
          </p:cNvPicPr>
          <p:nvPr/>
        </p:nvPicPr>
        <p:blipFill>
          <a:blip r:embed="rId4"/>
          <a:stretch>
            <a:fillRect/>
          </a:stretch>
        </p:blipFill>
        <p:spPr>
          <a:xfrm>
            <a:off x="4170430" y="93186"/>
            <a:ext cx="4675613" cy="6027003"/>
          </a:xfrm>
          <a:prstGeom prst="rect">
            <a:avLst/>
          </a:prstGeom>
        </p:spPr>
      </p:pic>
      <p:sp>
        <p:nvSpPr>
          <p:cNvPr id="5" name="TextBox 4"/>
          <p:cNvSpPr txBox="1"/>
          <p:nvPr/>
        </p:nvSpPr>
        <p:spPr>
          <a:xfrm>
            <a:off x="5854096" y="6234179"/>
            <a:ext cx="1295660" cy="369332"/>
          </a:xfrm>
          <a:prstGeom prst="rect">
            <a:avLst/>
          </a:prstGeom>
          <a:noFill/>
        </p:spPr>
        <p:txBody>
          <a:bodyPr wrap="none" rtlCol="0">
            <a:spAutoFit/>
          </a:bodyPr>
          <a:lstStyle/>
          <a:p>
            <a:r>
              <a:rPr lang="en-US"/>
              <a:t>1922 - 1996</a:t>
            </a:r>
          </a:p>
        </p:txBody>
      </p:sp>
    </p:spTree>
    <p:extLst>
      <p:ext uri="{BB962C8B-B14F-4D97-AF65-F5344CB8AC3E}">
        <p14:creationId xmlns:p14="http://schemas.microsoft.com/office/powerpoint/2010/main" val="240618717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Conclusions</a:t>
            </a:r>
          </a:p>
          <a:p>
            <a:endParaRPr lang="en-US" sz="2400">
              <a:latin typeface="Cambria"/>
              <a:cs typeface="Cambria"/>
            </a:endParaRP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sp>
        <p:nvSpPr>
          <p:cNvPr id="4" name="TextBox 3"/>
          <p:cNvSpPr txBox="1"/>
          <p:nvPr/>
        </p:nvSpPr>
        <p:spPr>
          <a:xfrm>
            <a:off x="744964" y="1386929"/>
            <a:ext cx="7738148" cy="3693319"/>
          </a:xfrm>
          <a:prstGeom prst="rect">
            <a:avLst/>
          </a:prstGeom>
          <a:noFill/>
        </p:spPr>
        <p:txBody>
          <a:bodyPr wrap="square" rtlCol="0">
            <a:spAutoFit/>
          </a:bodyPr>
          <a:lstStyle/>
          <a:p>
            <a:pPr marL="285750" indent="-285750">
              <a:buFont typeface="Arial"/>
              <a:buChar char="•"/>
            </a:pPr>
            <a:r>
              <a:rPr lang="en-US"/>
              <a:t>Function is more complex than form (anatomy).</a:t>
            </a:r>
          </a:p>
          <a:p>
            <a:pPr marL="285750" indent="-285750">
              <a:buFont typeface="Arial"/>
              <a:buChar char="•"/>
            </a:pPr>
            <a:r>
              <a:rPr lang="en-US"/>
              <a:t>Anatomy is static, but function describes temporal change.</a:t>
            </a:r>
          </a:p>
          <a:p>
            <a:pPr marL="285750" indent="-285750">
              <a:buFont typeface="Arial"/>
              <a:buChar char="•"/>
            </a:pPr>
            <a:r>
              <a:rPr lang="en-US"/>
              <a:t>While anatomy can carve the world up into an ontology, function cannot do this.</a:t>
            </a:r>
          </a:p>
          <a:p>
            <a:pPr marL="285750" indent="-285750">
              <a:buFont typeface="Arial"/>
              <a:buChar char="•"/>
            </a:pPr>
            <a:endParaRPr lang="en-US"/>
          </a:p>
          <a:p>
            <a:pPr marL="285750" indent="-285750">
              <a:buFont typeface="Arial"/>
              <a:buChar char="•"/>
            </a:pPr>
            <a:r>
              <a:rPr lang="en-US"/>
              <a:t>Generally, we describe function by</a:t>
            </a:r>
            <a:br>
              <a:rPr lang="en-US"/>
            </a:br>
            <a:r>
              <a:rPr lang="en-US"/>
              <a:t>1. Establishing entities</a:t>
            </a:r>
            <a:br>
              <a:rPr lang="en-US"/>
            </a:br>
            <a:r>
              <a:rPr lang="en-US"/>
              <a:t>2. Describing relationships between them</a:t>
            </a:r>
          </a:p>
          <a:p>
            <a:pPr marL="285750" indent="-285750">
              <a:buFont typeface="Arial"/>
              <a:buChar char="•"/>
            </a:pPr>
            <a:endParaRPr lang="en-US"/>
          </a:p>
          <a:p>
            <a:pPr marL="285750" indent="-285750">
              <a:buFont typeface="Arial"/>
              <a:buChar char="•"/>
            </a:pPr>
            <a:r>
              <a:rPr lang="en-US"/>
              <a:t>Function presents different ways of looking at what the brain does – but they are incommensurable.</a:t>
            </a:r>
          </a:p>
          <a:p>
            <a:pPr marL="285750" indent="-285750">
              <a:buFont typeface="Arial"/>
              <a:buChar char="•"/>
            </a:pPr>
            <a:r>
              <a:rPr lang="en-US"/>
              <a:t>Our conception of function defines (and is defined by) the way we look at the world.</a:t>
            </a:r>
          </a:p>
        </p:txBody>
      </p:sp>
    </p:spTree>
    <p:extLst>
      <p:ext uri="{BB962C8B-B14F-4D97-AF65-F5344CB8AC3E}">
        <p14:creationId xmlns:p14="http://schemas.microsoft.com/office/powerpoint/2010/main" val="304020757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Questions</a:t>
            </a:r>
          </a:p>
          <a:p>
            <a:endParaRPr lang="en-US" sz="2400">
              <a:latin typeface="Cambria"/>
              <a:cs typeface="Cambria"/>
            </a:endParaRPr>
          </a:p>
        </p:txBody>
      </p:sp>
      <p:sp>
        <p:nvSpPr>
          <p:cNvPr id="2" name="TextBox 1"/>
          <p:cNvSpPr txBox="1"/>
          <p:nvPr/>
        </p:nvSpPr>
        <p:spPr>
          <a:xfrm>
            <a:off x="673588" y="1386929"/>
            <a:ext cx="7809524" cy="369332"/>
          </a:xfrm>
          <a:prstGeom prst="rect">
            <a:avLst/>
          </a:prstGeom>
          <a:noFill/>
        </p:spPr>
        <p:txBody>
          <a:bodyPr wrap="square" rtlCol="0">
            <a:spAutoFit/>
          </a:bodyPr>
          <a:lstStyle/>
          <a:p>
            <a:r>
              <a:rPr lang="en-US" b="1"/>
              <a:t> </a:t>
            </a:r>
            <a:endParaRPr lang="en-US"/>
          </a:p>
        </p:txBody>
      </p:sp>
      <p:sp>
        <p:nvSpPr>
          <p:cNvPr id="4" name="TextBox 3"/>
          <p:cNvSpPr txBox="1"/>
          <p:nvPr/>
        </p:nvSpPr>
        <p:spPr>
          <a:xfrm>
            <a:off x="744964" y="1386929"/>
            <a:ext cx="7738148" cy="646331"/>
          </a:xfrm>
          <a:prstGeom prst="rect">
            <a:avLst/>
          </a:prstGeom>
          <a:noFill/>
        </p:spPr>
        <p:txBody>
          <a:bodyPr wrap="square" rtlCol="0">
            <a:spAutoFit/>
          </a:bodyPr>
          <a:lstStyle/>
          <a:p>
            <a:pPr marL="285750" indent="-285750">
              <a:buFont typeface="Arial"/>
              <a:buChar char="•"/>
            </a:pPr>
            <a:r>
              <a:rPr lang="en-US"/>
              <a:t>Does the world view we grow up with (e.g. Eastern vs. Western) affect our conception of brain function?</a:t>
            </a:r>
          </a:p>
        </p:txBody>
      </p:sp>
    </p:spTree>
    <p:extLst>
      <p:ext uri="{BB962C8B-B14F-4D97-AF65-F5344CB8AC3E}">
        <p14:creationId xmlns:p14="http://schemas.microsoft.com/office/powerpoint/2010/main" val="27485831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What is function?</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0" y="1549400"/>
            <a:ext cx="9144000" cy="3747863"/>
          </a:xfrm>
          <a:prstGeom prst="rect">
            <a:avLst/>
          </a:prstGeom>
        </p:spPr>
      </p:pic>
    </p:spTree>
    <p:extLst>
      <p:ext uri="{BB962C8B-B14F-4D97-AF65-F5344CB8AC3E}">
        <p14:creationId xmlns:p14="http://schemas.microsoft.com/office/powerpoint/2010/main" val="2076635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What is function?</a:t>
            </a:r>
          </a:p>
          <a:p>
            <a:endParaRPr lang="en-US" sz="2400">
              <a:latin typeface="Cambria"/>
              <a:cs typeface="Cambria"/>
            </a:endParaRPr>
          </a:p>
        </p:txBody>
      </p:sp>
      <p:pic>
        <p:nvPicPr>
          <p:cNvPr id="4" name="Picture 3"/>
          <p:cNvPicPr>
            <a:picLocks noChangeAspect="1"/>
          </p:cNvPicPr>
          <p:nvPr/>
        </p:nvPicPr>
        <p:blipFill>
          <a:blip r:embed="rId4"/>
          <a:stretch>
            <a:fillRect/>
          </a:stretch>
        </p:blipFill>
        <p:spPr>
          <a:xfrm>
            <a:off x="0" y="610805"/>
            <a:ext cx="9144000" cy="6096000"/>
          </a:xfrm>
          <a:prstGeom prst="rect">
            <a:avLst/>
          </a:prstGeom>
        </p:spPr>
      </p:pic>
    </p:spTree>
    <p:extLst>
      <p:ext uri="{BB962C8B-B14F-4D97-AF65-F5344CB8AC3E}">
        <p14:creationId xmlns:p14="http://schemas.microsoft.com/office/powerpoint/2010/main" val="3403097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What is function?</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0" y="479575"/>
            <a:ext cx="9144000" cy="6007894"/>
          </a:xfrm>
          <a:prstGeom prst="rect">
            <a:avLst/>
          </a:prstGeom>
        </p:spPr>
      </p:pic>
    </p:spTree>
    <p:extLst>
      <p:ext uri="{BB962C8B-B14F-4D97-AF65-F5344CB8AC3E}">
        <p14:creationId xmlns:p14="http://schemas.microsoft.com/office/powerpoint/2010/main" val="394116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828</TotalTime>
  <Words>1889</Words>
  <Application>Microsoft Macintosh PowerPoint</Application>
  <PresentationFormat>On-screen Show (4:3)</PresentationFormat>
  <Paragraphs>388</Paragraphs>
  <Slides>62</Slides>
  <Notes>0</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Lecture 2 Functional history of the 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Psychology: An Introduction</dc:title>
  <dc:creator>Fintan Nagle</dc:creator>
  <cp:lastModifiedBy>Fintan Nagle</cp:lastModifiedBy>
  <cp:revision>29</cp:revision>
  <dcterms:created xsi:type="dcterms:W3CDTF">2014-07-31T21:41:38Z</dcterms:created>
  <dcterms:modified xsi:type="dcterms:W3CDTF">2015-01-16T13:06:52Z</dcterms:modified>
</cp:coreProperties>
</file>