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90" r:id="rId3"/>
    <p:sldId id="291" r:id="rId4"/>
    <p:sldId id="292" r:id="rId5"/>
    <p:sldId id="293" r:id="rId6"/>
    <p:sldId id="295" r:id="rId7"/>
    <p:sldId id="297" r:id="rId8"/>
    <p:sldId id="298" r:id="rId9"/>
    <p:sldId id="270" r:id="rId10"/>
    <p:sldId id="337" r:id="rId11"/>
    <p:sldId id="338" r:id="rId12"/>
    <p:sldId id="271" r:id="rId13"/>
    <p:sldId id="279" r:id="rId14"/>
    <p:sldId id="280" r:id="rId15"/>
    <p:sldId id="281" r:id="rId16"/>
    <p:sldId id="339" r:id="rId17"/>
    <p:sldId id="341" r:id="rId18"/>
    <p:sldId id="340" r:id="rId19"/>
    <p:sldId id="283" r:id="rId20"/>
    <p:sldId id="282" r:id="rId21"/>
    <p:sldId id="342" r:id="rId22"/>
    <p:sldId id="360" r:id="rId23"/>
    <p:sldId id="361" r:id="rId24"/>
    <p:sldId id="343" r:id="rId25"/>
    <p:sldId id="275" r:id="rId26"/>
    <p:sldId id="333" r:id="rId27"/>
    <p:sldId id="321" r:id="rId28"/>
    <p:sldId id="323" r:id="rId29"/>
    <p:sldId id="325" r:id="rId30"/>
    <p:sldId id="344" r:id="rId31"/>
    <p:sldId id="357" r:id="rId32"/>
    <p:sldId id="345" r:id="rId33"/>
    <p:sldId id="346" r:id="rId34"/>
    <p:sldId id="347" r:id="rId35"/>
    <p:sldId id="285" r:id="rId36"/>
    <p:sldId id="348" r:id="rId37"/>
    <p:sldId id="358" r:id="rId38"/>
    <p:sldId id="359" r:id="rId39"/>
    <p:sldId id="274" r:id="rId40"/>
    <p:sldId id="299" r:id="rId41"/>
    <p:sldId id="300" r:id="rId42"/>
    <p:sldId id="309" r:id="rId43"/>
    <p:sldId id="304" r:id="rId44"/>
    <p:sldId id="303" r:id="rId45"/>
    <p:sldId id="302" r:id="rId46"/>
    <p:sldId id="306" r:id="rId47"/>
    <p:sldId id="308" r:id="rId48"/>
    <p:sldId id="307" r:id="rId49"/>
    <p:sldId id="305" r:id="rId50"/>
    <p:sldId id="301" r:id="rId51"/>
    <p:sldId id="272" r:id="rId52"/>
    <p:sldId id="312" r:id="rId53"/>
    <p:sldId id="313" r:id="rId54"/>
    <p:sldId id="310" r:id="rId55"/>
    <p:sldId id="311" r:id="rId56"/>
    <p:sldId id="286" r:id="rId57"/>
    <p:sldId id="316" r:id="rId58"/>
    <p:sldId id="334" r:id="rId59"/>
    <p:sldId id="335" r:id="rId60"/>
    <p:sldId id="349" r:id="rId61"/>
    <p:sldId id="352" r:id="rId62"/>
    <p:sldId id="353" r:id="rId63"/>
    <p:sldId id="354" r:id="rId64"/>
    <p:sldId id="350" r:id="rId65"/>
    <p:sldId id="351" r:id="rId66"/>
    <p:sldId id="319" r:id="rId67"/>
    <p:sldId id="317" r:id="rId68"/>
    <p:sldId id="318" r:id="rId69"/>
    <p:sldId id="328" r:id="rId70"/>
    <p:sldId id="330" r:id="rId71"/>
    <p:sldId id="329" r:id="rId72"/>
    <p:sldId id="331" r:id="rId73"/>
    <p:sldId id="332" r:id="rId74"/>
    <p:sldId id="315" r:id="rId75"/>
    <p:sldId id="336" r:id="rId76"/>
    <p:sldId id="314" r:id="rId77"/>
    <p:sldId id="324" r:id="rId78"/>
    <p:sldId id="356" r:id="rId79"/>
    <p:sldId id="289" r:id="rId80"/>
    <p:sldId id="261" r:id="rId81"/>
    <p:sldId id="262" r:id="rId82"/>
    <p:sldId id="362" r:id="rId83"/>
    <p:sldId id="363" r:id="rId84"/>
    <p:sldId id="263" r:id="rId85"/>
    <p:sldId id="364" r:id="rId86"/>
    <p:sldId id="365" r:id="rId87"/>
    <p:sldId id="264" r:id="rId88"/>
    <p:sldId id="265" r:id="rId89"/>
    <p:sldId id="269" r:id="rId90"/>
    <p:sldId id="266" r:id="rId91"/>
    <p:sldId id="267" r:id="rId92"/>
    <p:sldId id="355"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7" d="100"/>
          <a:sy n="87" d="100"/>
        </p:scale>
        <p:origin x="-448"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printerSettings" Target="printerSettings/printerSettings1.bin"/><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AFFC3615-1A40-954E-B3F0-C137BA16932F}" type="datetimeFigureOut">
              <a:t>03/10/2014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608A6-9D99-A14A-8CA8-53EE30357623}" type="slidenum">
              <a:t>‹#›</a:t>
            </a:fld>
            <a:endParaRPr lang="en-US"/>
          </a:p>
        </p:txBody>
      </p:sp>
    </p:spTree>
    <p:extLst>
      <p:ext uri="{BB962C8B-B14F-4D97-AF65-F5344CB8AC3E}">
        <p14:creationId xmlns:p14="http://schemas.microsoft.com/office/powerpoint/2010/main" val="1247927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FFC3615-1A40-954E-B3F0-C137BA16932F}" type="datetimeFigureOut">
              <a:t>03/10/2014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608A6-9D99-A14A-8CA8-53EE30357623}" type="slidenum">
              <a:t>‹#›</a:t>
            </a:fld>
            <a:endParaRPr lang="en-US"/>
          </a:p>
        </p:txBody>
      </p:sp>
    </p:spTree>
    <p:extLst>
      <p:ext uri="{BB962C8B-B14F-4D97-AF65-F5344CB8AC3E}">
        <p14:creationId xmlns:p14="http://schemas.microsoft.com/office/powerpoint/2010/main" val="841359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FFC3615-1A40-954E-B3F0-C137BA16932F}" type="datetimeFigureOut">
              <a:t>03/10/2014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608A6-9D99-A14A-8CA8-53EE30357623}" type="slidenum">
              <a:t>‹#›</a:t>
            </a:fld>
            <a:endParaRPr lang="en-US"/>
          </a:p>
        </p:txBody>
      </p:sp>
    </p:spTree>
    <p:extLst>
      <p:ext uri="{BB962C8B-B14F-4D97-AF65-F5344CB8AC3E}">
        <p14:creationId xmlns:p14="http://schemas.microsoft.com/office/powerpoint/2010/main" val="4154198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FFC3615-1A40-954E-B3F0-C137BA16932F}" type="datetimeFigureOut">
              <a:t>03/10/2014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608A6-9D99-A14A-8CA8-53EE30357623}" type="slidenum">
              <a:t>‹#›</a:t>
            </a:fld>
            <a:endParaRPr lang="en-US"/>
          </a:p>
        </p:txBody>
      </p:sp>
    </p:spTree>
    <p:extLst>
      <p:ext uri="{BB962C8B-B14F-4D97-AF65-F5344CB8AC3E}">
        <p14:creationId xmlns:p14="http://schemas.microsoft.com/office/powerpoint/2010/main" val="1740331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FFC3615-1A40-954E-B3F0-C137BA16932F}" type="datetimeFigureOut">
              <a:t>03/10/2014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608A6-9D99-A14A-8CA8-53EE30357623}" type="slidenum">
              <a:t>‹#›</a:t>
            </a:fld>
            <a:endParaRPr lang="en-US"/>
          </a:p>
        </p:txBody>
      </p:sp>
    </p:spTree>
    <p:extLst>
      <p:ext uri="{BB962C8B-B14F-4D97-AF65-F5344CB8AC3E}">
        <p14:creationId xmlns:p14="http://schemas.microsoft.com/office/powerpoint/2010/main" val="2301914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AFFC3615-1A40-954E-B3F0-C137BA16932F}" type="datetimeFigureOut">
              <a:t>03/10/2014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608A6-9D99-A14A-8CA8-53EE30357623}" type="slidenum">
              <a:t>‹#›</a:t>
            </a:fld>
            <a:endParaRPr lang="en-US"/>
          </a:p>
        </p:txBody>
      </p:sp>
    </p:spTree>
    <p:extLst>
      <p:ext uri="{BB962C8B-B14F-4D97-AF65-F5344CB8AC3E}">
        <p14:creationId xmlns:p14="http://schemas.microsoft.com/office/powerpoint/2010/main" val="2576931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AFFC3615-1A40-954E-B3F0-C137BA16932F}" type="datetimeFigureOut">
              <a:t>03/10/2014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608A6-9D99-A14A-8CA8-53EE30357623}" type="slidenum">
              <a:t>‹#›</a:t>
            </a:fld>
            <a:endParaRPr lang="en-US"/>
          </a:p>
        </p:txBody>
      </p:sp>
    </p:spTree>
    <p:extLst>
      <p:ext uri="{BB962C8B-B14F-4D97-AF65-F5344CB8AC3E}">
        <p14:creationId xmlns:p14="http://schemas.microsoft.com/office/powerpoint/2010/main" val="2733764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AFFC3615-1A40-954E-B3F0-C137BA16932F}" type="datetimeFigureOut">
              <a:t>03/10/2014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608A6-9D99-A14A-8CA8-53EE30357623}" type="slidenum">
              <a:t>‹#›</a:t>
            </a:fld>
            <a:endParaRPr lang="en-US"/>
          </a:p>
        </p:txBody>
      </p:sp>
    </p:spTree>
    <p:extLst>
      <p:ext uri="{BB962C8B-B14F-4D97-AF65-F5344CB8AC3E}">
        <p14:creationId xmlns:p14="http://schemas.microsoft.com/office/powerpoint/2010/main" val="3741167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FC3615-1A40-954E-B3F0-C137BA16932F}" type="datetimeFigureOut">
              <a:t>03/10/2014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608A6-9D99-A14A-8CA8-53EE30357623}" type="slidenum">
              <a:t>‹#›</a:t>
            </a:fld>
            <a:endParaRPr lang="en-US"/>
          </a:p>
        </p:txBody>
      </p:sp>
    </p:spTree>
    <p:extLst>
      <p:ext uri="{BB962C8B-B14F-4D97-AF65-F5344CB8AC3E}">
        <p14:creationId xmlns:p14="http://schemas.microsoft.com/office/powerpoint/2010/main" val="3412598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FFC3615-1A40-954E-B3F0-C137BA16932F}" type="datetimeFigureOut">
              <a:t>03/10/2014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608A6-9D99-A14A-8CA8-53EE30357623}" type="slidenum">
              <a:t>‹#›</a:t>
            </a:fld>
            <a:endParaRPr lang="en-US"/>
          </a:p>
        </p:txBody>
      </p:sp>
    </p:spTree>
    <p:extLst>
      <p:ext uri="{BB962C8B-B14F-4D97-AF65-F5344CB8AC3E}">
        <p14:creationId xmlns:p14="http://schemas.microsoft.com/office/powerpoint/2010/main" val="3786436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FFC3615-1A40-954E-B3F0-C137BA16932F}" type="datetimeFigureOut">
              <a:t>03/10/2014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608A6-9D99-A14A-8CA8-53EE30357623}" type="slidenum">
              <a:t>‹#›</a:t>
            </a:fld>
            <a:endParaRPr lang="en-US"/>
          </a:p>
        </p:txBody>
      </p:sp>
    </p:spTree>
    <p:extLst>
      <p:ext uri="{BB962C8B-B14F-4D97-AF65-F5344CB8AC3E}">
        <p14:creationId xmlns:p14="http://schemas.microsoft.com/office/powerpoint/2010/main" val="33895306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FC3615-1A40-954E-B3F0-C137BA16932F}" type="datetimeFigureOut">
              <a:t>03/10/2014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1608A6-9D99-A14A-8CA8-53EE30357623}" type="slidenum">
              <a:t>‹#›</a:t>
            </a:fld>
            <a:endParaRPr lang="en-US"/>
          </a:p>
        </p:txBody>
      </p:sp>
    </p:spTree>
    <p:extLst>
      <p:ext uri="{BB962C8B-B14F-4D97-AF65-F5344CB8AC3E}">
        <p14:creationId xmlns:p14="http://schemas.microsoft.com/office/powerpoint/2010/main" val="3858935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3200">
                <a:latin typeface="Cambria"/>
                <a:cs typeface="Cambria"/>
              </a:rPr>
              <a:t>Lecture 2</a:t>
            </a:r>
            <a:br>
              <a:rPr lang="en-US" sz="3200">
                <a:latin typeface="Cambria"/>
                <a:cs typeface="Cambria"/>
              </a:rPr>
            </a:br>
            <a:r>
              <a:rPr lang="en-US" sz="4000">
                <a:latin typeface="Cambria"/>
                <a:cs typeface="Cambria"/>
              </a:rPr>
              <a:t> The History</a:t>
            </a:r>
            <a:br>
              <a:rPr lang="en-US" sz="4000">
                <a:latin typeface="Cambria"/>
                <a:cs typeface="Cambria"/>
              </a:rPr>
            </a:br>
            <a:r>
              <a:rPr lang="en-US" sz="4000">
                <a:latin typeface="Cambria"/>
                <a:cs typeface="Cambria"/>
              </a:rPr>
              <a:t>of Psychology</a:t>
            </a:r>
          </a:p>
        </p:txBody>
      </p:sp>
      <p:pic>
        <p:nvPicPr>
          <p:cNvPr id="3" name="Picture 2"/>
          <p:cNvPicPr>
            <a:picLocks noChangeAspect="1"/>
          </p:cNvPicPr>
          <p:nvPr/>
        </p:nvPicPr>
        <p:blipFill>
          <a:blip r:embed="rId2"/>
          <a:stretch>
            <a:fillRect/>
          </a:stretch>
        </p:blipFill>
        <p:spPr>
          <a:xfrm>
            <a:off x="4282062" y="6603511"/>
            <a:ext cx="673100" cy="266700"/>
          </a:xfrm>
          <a:prstGeom prst="rect">
            <a:avLst/>
          </a:prstGeom>
        </p:spPr>
      </p:pic>
    </p:spTree>
    <p:extLst>
      <p:ext uri="{BB962C8B-B14F-4D97-AF65-F5344CB8AC3E}">
        <p14:creationId xmlns:p14="http://schemas.microsoft.com/office/powerpoint/2010/main" val="1978968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How does science proceed?</a:t>
            </a:r>
          </a:p>
          <a:p>
            <a:r>
              <a:rPr lang="en-US" sz="2400">
                <a:latin typeface="Cambria"/>
                <a:cs typeface="Cambria"/>
              </a:rPr>
              <a:t>Scientific revolutions</a:t>
            </a:r>
          </a:p>
        </p:txBody>
      </p:sp>
      <p:sp>
        <p:nvSpPr>
          <p:cNvPr id="11" name="TextBox 10"/>
          <p:cNvSpPr txBox="1"/>
          <p:nvPr/>
        </p:nvSpPr>
        <p:spPr>
          <a:xfrm>
            <a:off x="134336" y="1025724"/>
            <a:ext cx="5048055" cy="4247317"/>
          </a:xfrm>
          <a:prstGeom prst="rect">
            <a:avLst/>
          </a:prstGeom>
          <a:noFill/>
        </p:spPr>
        <p:txBody>
          <a:bodyPr wrap="square" rtlCol="0">
            <a:spAutoFit/>
          </a:bodyPr>
          <a:lstStyle/>
          <a:p>
            <a:r>
              <a:rPr lang="en-US"/>
              <a:t>What’s the overall point of science?</a:t>
            </a:r>
          </a:p>
          <a:p>
            <a:endParaRPr lang="en-US"/>
          </a:p>
          <a:p>
            <a:r>
              <a:rPr lang="en-US"/>
              <a:t>	To get things done?</a:t>
            </a:r>
          </a:p>
          <a:p>
            <a:r>
              <a:rPr lang="en-US"/>
              <a:t>	To understand the world?</a:t>
            </a:r>
          </a:p>
          <a:p>
            <a:endParaRPr lang="en-US"/>
          </a:p>
          <a:p>
            <a:r>
              <a:rPr lang="en-US"/>
              <a:t>	To answer questions?</a:t>
            </a:r>
          </a:p>
          <a:p>
            <a:r>
              <a:rPr lang="en-US"/>
              <a:t>	To dispatch them?</a:t>
            </a:r>
          </a:p>
          <a:p>
            <a:endParaRPr lang="en-US"/>
          </a:p>
          <a:p>
            <a:endParaRPr lang="en-US"/>
          </a:p>
          <a:p>
            <a:r>
              <a:rPr lang="en-US"/>
              <a:t>Kuhn’s theory of scientific revolutions:</a:t>
            </a:r>
          </a:p>
          <a:p>
            <a:r>
              <a:rPr lang="en-US"/>
              <a:t>	normal periods</a:t>
            </a:r>
          </a:p>
          <a:p>
            <a:r>
              <a:rPr lang="en-US"/>
              <a:t>	crisis periods</a:t>
            </a:r>
          </a:p>
          <a:p>
            <a:endParaRPr lang="en-US"/>
          </a:p>
          <a:p>
            <a:r>
              <a:rPr lang="en-US"/>
              <a:t>In what other science do we study the same instruments we use (the mind?)</a:t>
            </a:r>
          </a:p>
        </p:txBody>
      </p:sp>
      <p:pic>
        <p:nvPicPr>
          <p:cNvPr id="2" name="Picture 1"/>
          <p:cNvPicPr>
            <a:picLocks noChangeAspect="1"/>
          </p:cNvPicPr>
          <p:nvPr/>
        </p:nvPicPr>
        <p:blipFill>
          <a:blip r:embed="rId4"/>
          <a:stretch>
            <a:fillRect/>
          </a:stretch>
        </p:blipFill>
        <p:spPr>
          <a:xfrm>
            <a:off x="5405333" y="1226337"/>
            <a:ext cx="3077779" cy="3967348"/>
          </a:xfrm>
          <a:prstGeom prst="rect">
            <a:avLst/>
          </a:prstGeom>
        </p:spPr>
      </p:pic>
      <p:sp>
        <p:nvSpPr>
          <p:cNvPr id="4" name="TextBox 3"/>
          <p:cNvSpPr txBox="1"/>
          <p:nvPr/>
        </p:nvSpPr>
        <p:spPr>
          <a:xfrm>
            <a:off x="6262663" y="5421448"/>
            <a:ext cx="1518222" cy="369332"/>
          </a:xfrm>
          <a:prstGeom prst="rect">
            <a:avLst/>
          </a:prstGeom>
          <a:noFill/>
        </p:spPr>
        <p:txBody>
          <a:bodyPr wrap="square" rtlCol="0">
            <a:spAutoFit/>
          </a:bodyPr>
          <a:lstStyle/>
          <a:p>
            <a:r>
              <a:rPr lang="en-US"/>
              <a:t>1922-1996</a:t>
            </a:r>
          </a:p>
        </p:txBody>
      </p:sp>
    </p:spTree>
    <p:extLst>
      <p:ext uri="{BB962C8B-B14F-4D97-AF65-F5344CB8AC3E}">
        <p14:creationId xmlns:p14="http://schemas.microsoft.com/office/powerpoint/2010/main" val="2280605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How does science proceed?</a:t>
            </a:r>
          </a:p>
          <a:p>
            <a:r>
              <a:rPr lang="en-US" sz="2400">
                <a:latin typeface="Cambria"/>
                <a:cs typeface="Cambria"/>
              </a:rPr>
              <a:t>Scientific revolutions</a:t>
            </a:r>
          </a:p>
        </p:txBody>
      </p:sp>
      <p:sp>
        <p:nvSpPr>
          <p:cNvPr id="11" name="TextBox 10"/>
          <p:cNvSpPr txBox="1"/>
          <p:nvPr/>
        </p:nvSpPr>
        <p:spPr>
          <a:xfrm>
            <a:off x="134336" y="1025724"/>
            <a:ext cx="8805107" cy="1754327"/>
          </a:xfrm>
          <a:prstGeom prst="rect">
            <a:avLst/>
          </a:prstGeom>
          <a:noFill/>
        </p:spPr>
        <p:txBody>
          <a:bodyPr wrap="square" rtlCol="0">
            <a:spAutoFit/>
          </a:bodyPr>
          <a:lstStyle/>
          <a:p>
            <a:r>
              <a:rPr lang="en-US"/>
              <a:t>How does science proceed?</a:t>
            </a:r>
          </a:p>
          <a:p>
            <a:endParaRPr lang="en-US"/>
          </a:p>
          <a:p>
            <a:r>
              <a:rPr lang="en-US"/>
              <a:t>Two strata:</a:t>
            </a:r>
          </a:p>
          <a:p>
            <a:r>
              <a:rPr lang="en-US"/>
              <a:t>	Experiments</a:t>
            </a:r>
          </a:p>
          <a:p>
            <a:r>
              <a:rPr lang="en-US"/>
              <a:t>	Hypotheses</a:t>
            </a:r>
          </a:p>
          <a:p>
            <a:r>
              <a:rPr lang="en-US"/>
              <a:t>	Theories</a:t>
            </a:r>
          </a:p>
        </p:txBody>
      </p:sp>
    </p:spTree>
    <p:extLst>
      <p:ext uri="{BB962C8B-B14F-4D97-AF65-F5344CB8AC3E}">
        <p14:creationId xmlns:p14="http://schemas.microsoft.com/office/powerpoint/2010/main" val="1607550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Pre-psychology</a:t>
            </a:r>
          </a:p>
          <a:p>
            <a:r>
              <a:rPr lang="en-US" sz="2400">
                <a:latin typeface="Cambria"/>
                <a:cs typeface="Cambria"/>
              </a:rPr>
              <a:t>Greek thought</a:t>
            </a:r>
          </a:p>
        </p:txBody>
      </p:sp>
      <p:sp>
        <p:nvSpPr>
          <p:cNvPr id="11" name="TextBox 10"/>
          <p:cNvSpPr txBox="1"/>
          <p:nvPr/>
        </p:nvSpPr>
        <p:spPr>
          <a:xfrm>
            <a:off x="134336" y="1025724"/>
            <a:ext cx="8805107" cy="4247317"/>
          </a:xfrm>
          <a:prstGeom prst="rect">
            <a:avLst/>
          </a:prstGeom>
          <a:noFill/>
        </p:spPr>
        <p:txBody>
          <a:bodyPr wrap="square" rtlCol="0">
            <a:spAutoFit/>
          </a:bodyPr>
          <a:lstStyle/>
          <a:p>
            <a:r>
              <a:rPr lang="en-US">
                <a:solidFill>
                  <a:schemeClr val="accent3">
                    <a:lumMod val="50000"/>
                  </a:schemeClr>
                </a:solidFill>
              </a:rPr>
              <a:t>c. 550 BC</a:t>
            </a:r>
          </a:p>
          <a:p>
            <a:endParaRPr lang="en-US"/>
          </a:p>
          <a:p>
            <a:r>
              <a:rPr lang="en-US" b="1"/>
              <a:t>Thales</a:t>
            </a:r>
          </a:p>
          <a:p>
            <a:endParaRPr lang="en-US" b="1"/>
          </a:p>
          <a:p>
            <a:r>
              <a:rPr lang="en-US" b="1"/>
              <a:t>Plato and his teacher Socrates</a:t>
            </a:r>
          </a:p>
          <a:p>
            <a:endParaRPr lang="en-US" b="1"/>
          </a:p>
          <a:p>
            <a:r>
              <a:rPr lang="en-US"/>
              <a:t>Phaedrus - Plato 370 BC</a:t>
            </a:r>
          </a:p>
          <a:p>
            <a:r>
              <a:rPr lang="en-US"/>
              <a:t>	eros 		desire, feminine			stomach</a:t>
            </a:r>
          </a:p>
          <a:p>
            <a:r>
              <a:rPr lang="en-US"/>
              <a:t>	thumos 	emotion/anger, masculine	chest</a:t>
            </a:r>
          </a:p>
          <a:p>
            <a:r>
              <a:rPr lang="en-US"/>
              <a:t>	logos 	mind or reason			head</a:t>
            </a:r>
          </a:p>
          <a:p>
            <a:r>
              <a:rPr lang="en-US" b="1"/>
              <a:t>	</a:t>
            </a:r>
          </a:p>
          <a:p>
            <a:r>
              <a:rPr lang="en-US"/>
              <a:t>The Republic - Plato 380 BC</a:t>
            </a:r>
          </a:p>
          <a:p>
            <a:r>
              <a:rPr lang="en-US"/>
              <a:t>	nous			intellect</a:t>
            </a:r>
          </a:p>
          <a:p>
            <a:r>
              <a:rPr lang="en-US"/>
              <a:t>	thumos		passion</a:t>
            </a:r>
          </a:p>
          <a:p>
            <a:r>
              <a:rPr lang="en-US"/>
              <a:t>	epithumia	appetite</a:t>
            </a:r>
          </a:p>
        </p:txBody>
      </p:sp>
      <p:pic>
        <p:nvPicPr>
          <p:cNvPr id="2" name="Picture 1"/>
          <p:cNvPicPr>
            <a:picLocks noChangeAspect="1"/>
          </p:cNvPicPr>
          <p:nvPr/>
        </p:nvPicPr>
        <p:blipFill>
          <a:blip r:embed="rId4"/>
          <a:stretch>
            <a:fillRect/>
          </a:stretch>
        </p:blipFill>
        <p:spPr>
          <a:xfrm>
            <a:off x="5542662" y="747359"/>
            <a:ext cx="3396781" cy="4525682"/>
          </a:xfrm>
          <a:prstGeom prst="rect">
            <a:avLst/>
          </a:prstGeom>
        </p:spPr>
      </p:pic>
      <p:sp>
        <p:nvSpPr>
          <p:cNvPr id="3" name="TextBox 2"/>
          <p:cNvSpPr txBox="1"/>
          <p:nvPr/>
        </p:nvSpPr>
        <p:spPr>
          <a:xfrm>
            <a:off x="6439645" y="5617886"/>
            <a:ext cx="1261884" cy="646331"/>
          </a:xfrm>
          <a:prstGeom prst="rect">
            <a:avLst/>
          </a:prstGeom>
          <a:noFill/>
        </p:spPr>
        <p:txBody>
          <a:bodyPr wrap="none" rtlCol="0">
            <a:spAutoFit/>
          </a:bodyPr>
          <a:lstStyle/>
          <a:p>
            <a:pPr algn="ctr"/>
            <a:r>
              <a:rPr lang="en-US"/>
              <a:t>Plato</a:t>
            </a:r>
          </a:p>
          <a:p>
            <a:pPr algn="ctr"/>
            <a:r>
              <a:rPr lang="en-US"/>
              <a:t>428-348 BC</a:t>
            </a:r>
          </a:p>
        </p:txBody>
      </p:sp>
    </p:spTree>
    <p:extLst>
      <p:ext uri="{BB962C8B-B14F-4D97-AF65-F5344CB8AC3E}">
        <p14:creationId xmlns:p14="http://schemas.microsoft.com/office/powerpoint/2010/main" val="812462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Pre-psychology</a:t>
            </a:r>
          </a:p>
          <a:p>
            <a:r>
              <a:rPr lang="en-US" sz="2400">
                <a:latin typeface="Cambria"/>
                <a:cs typeface="Cambria"/>
              </a:rPr>
              <a:t>Enlightenment thought</a:t>
            </a:r>
          </a:p>
        </p:txBody>
      </p:sp>
      <p:sp>
        <p:nvSpPr>
          <p:cNvPr id="11" name="TextBox 10"/>
          <p:cNvSpPr txBox="1"/>
          <p:nvPr/>
        </p:nvSpPr>
        <p:spPr>
          <a:xfrm>
            <a:off x="134337" y="1025724"/>
            <a:ext cx="5643676" cy="5632312"/>
          </a:xfrm>
          <a:prstGeom prst="rect">
            <a:avLst/>
          </a:prstGeom>
          <a:noFill/>
        </p:spPr>
        <p:txBody>
          <a:bodyPr wrap="square" rtlCol="0">
            <a:spAutoFit/>
          </a:bodyPr>
          <a:lstStyle/>
          <a:p>
            <a:r>
              <a:rPr lang="en-US"/>
              <a:t>Descartes is widely seen as the father of modern philosophy.</a:t>
            </a:r>
          </a:p>
          <a:p>
            <a:endParaRPr lang="en-US"/>
          </a:p>
          <a:p>
            <a:r>
              <a:rPr lang="en-US"/>
              <a:t>His “Meditations on First Philosophy,” published 1641 in Latin, presents his attempt to strip down and rebuild the human world view.</a:t>
            </a:r>
          </a:p>
          <a:p>
            <a:endParaRPr lang="en-US"/>
          </a:p>
          <a:p>
            <a:r>
              <a:rPr lang="en-US"/>
              <a:t>Rationalist.</a:t>
            </a:r>
          </a:p>
          <a:p>
            <a:endParaRPr lang="en-US"/>
          </a:p>
          <a:p>
            <a:r>
              <a:rPr lang="en-US" i="1"/>
              <a:t>Methodological skepticism: </a:t>
            </a:r>
            <a:r>
              <a:rPr lang="en-US"/>
              <a:t>rejecting ideas, then re-establishing certainties.</a:t>
            </a:r>
            <a:endParaRPr lang="en-US" i="1"/>
          </a:p>
          <a:p>
            <a:endParaRPr lang="en-US"/>
          </a:p>
          <a:p>
            <a:r>
              <a:rPr lang="en-US"/>
              <a:t>Also responsible for Cartesian coordinates.</a:t>
            </a:r>
          </a:p>
          <a:p>
            <a:endParaRPr lang="en-US"/>
          </a:p>
          <a:p>
            <a:r>
              <a:rPr lang="en-US"/>
              <a:t>“I think, therefore I am.”</a:t>
            </a:r>
          </a:p>
          <a:p>
            <a:endParaRPr lang="en-US"/>
          </a:p>
          <a:p>
            <a:r>
              <a:rPr lang="en-US"/>
              <a:t>Pioneer of dualism: viewing the mind and body as two separate interacting systems.</a:t>
            </a:r>
          </a:p>
          <a:p>
            <a:endParaRPr lang="en-US"/>
          </a:p>
          <a:p>
            <a:endParaRPr lang="en-US"/>
          </a:p>
        </p:txBody>
      </p:sp>
      <p:pic>
        <p:nvPicPr>
          <p:cNvPr id="2" name="Picture 1"/>
          <p:cNvPicPr>
            <a:picLocks noChangeAspect="1"/>
          </p:cNvPicPr>
          <p:nvPr/>
        </p:nvPicPr>
        <p:blipFill>
          <a:blip r:embed="rId4"/>
          <a:stretch>
            <a:fillRect/>
          </a:stretch>
        </p:blipFill>
        <p:spPr>
          <a:xfrm>
            <a:off x="5778012" y="1520316"/>
            <a:ext cx="2705100" cy="3175000"/>
          </a:xfrm>
          <a:prstGeom prst="rect">
            <a:avLst/>
          </a:prstGeom>
        </p:spPr>
      </p:pic>
      <p:sp>
        <p:nvSpPr>
          <p:cNvPr id="7" name="TextBox 6"/>
          <p:cNvSpPr txBox="1"/>
          <p:nvPr/>
        </p:nvSpPr>
        <p:spPr>
          <a:xfrm>
            <a:off x="6554655" y="4975530"/>
            <a:ext cx="1633781" cy="646331"/>
          </a:xfrm>
          <a:prstGeom prst="rect">
            <a:avLst/>
          </a:prstGeom>
          <a:noFill/>
        </p:spPr>
        <p:txBody>
          <a:bodyPr wrap="none" rtlCol="0">
            <a:spAutoFit/>
          </a:bodyPr>
          <a:lstStyle/>
          <a:p>
            <a:pPr algn="ctr"/>
            <a:r>
              <a:rPr lang="en-US"/>
              <a:t>René Descartes</a:t>
            </a:r>
          </a:p>
          <a:p>
            <a:pPr algn="ctr"/>
            <a:r>
              <a:rPr lang="en-US"/>
              <a:t>1596-1650</a:t>
            </a:r>
          </a:p>
        </p:txBody>
      </p:sp>
    </p:spTree>
    <p:extLst>
      <p:ext uri="{BB962C8B-B14F-4D97-AF65-F5344CB8AC3E}">
        <p14:creationId xmlns:p14="http://schemas.microsoft.com/office/powerpoint/2010/main" val="1856913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Pre-psychology</a:t>
            </a:r>
          </a:p>
          <a:p>
            <a:r>
              <a:rPr lang="en-US" sz="2400">
                <a:latin typeface="Cambria"/>
                <a:cs typeface="Cambria"/>
              </a:rPr>
              <a:t>Under the guise of philosophy</a:t>
            </a:r>
          </a:p>
        </p:txBody>
      </p:sp>
      <p:sp>
        <p:nvSpPr>
          <p:cNvPr id="11" name="TextBox 10"/>
          <p:cNvSpPr txBox="1"/>
          <p:nvPr/>
        </p:nvSpPr>
        <p:spPr>
          <a:xfrm>
            <a:off x="134336" y="1025724"/>
            <a:ext cx="8805107" cy="1200329"/>
          </a:xfrm>
          <a:prstGeom prst="rect">
            <a:avLst/>
          </a:prstGeom>
          <a:noFill/>
        </p:spPr>
        <p:txBody>
          <a:bodyPr wrap="square" rtlCol="0">
            <a:spAutoFit/>
          </a:bodyPr>
          <a:lstStyle/>
          <a:p>
            <a:r>
              <a:rPr lang="en-US"/>
              <a:t>Psychology slowly begins to differentiate itself from anatomy, medicine and biology.</a:t>
            </a:r>
          </a:p>
          <a:p>
            <a:endParaRPr lang="en-US"/>
          </a:p>
          <a:p>
            <a:r>
              <a:rPr lang="en-US"/>
              <a:t>Before its unification as a field, psychological thought was often the domain of philosophers.</a:t>
            </a:r>
          </a:p>
          <a:p>
            <a:endParaRPr lang="en-US"/>
          </a:p>
        </p:txBody>
      </p:sp>
    </p:spTree>
    <p:extLst>
      <p:ext uri="{BB962C8B-B14F-4D97-AF65-F5344CB8AC3E}">
        <p14:creationId xmlns:p14="http://schemas.microsoft.com/office/powerpoint/2010/main" val="2027294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Pre-psychology</a:t>
            </a:r>
          </a:p>
          <a:p>
            <a:r>
              <a:rPr lang="en-US" sz="2400">
                <a:latin typeface="Cambria"/>
                <a:cs typeface="Cambria"/>
              </a:rPr>
              <a:t>Locke</a:t>
            </a:r>
          </a:p>
        </p:txBody>
      </p:sp>
      <p:sp>
        <p:nvSpPr>
          <p:cNvPr id="11" name="TextBox 10"/>
          <p:cNvSpPr txBox="1"/>
          <p:nvPr/>
        </p:nvSpPr>
        <p:spPr>
          <a:xfrm>
            <a:off x="134337" y="1025724"/>
            <a:ext cx="5281626" cy="5355313"/>
          </a:xfrm>
          <a:prstGeom prst="rect">
            <a:avLst/>
          </a:prstGeom>
          <a:noFill/>
        </p:spPr>
        <p:txBody>
          <a:bodyPr wrap="square" rtlCol="0">
            <a:spAutoFit/>
          </a:bodyPr>
          <a:lstStyle/>
          <a:p>
            <a:r>
              <a:rPr lang="en-US"/>
              <a:t>“Father of Classical Liberalism”</a:t>
            </a:r>
          </a:p>
          <a:p>
            <a:endParaRPr lang="en-US"/>
          </a:p>
          <a:p>
            <a:r>
              <a:rPr lang="en-US"/>
              <a:t>Part of the British empiricist movement.</a:t>
            </a:r>
          </a:p>
          <a:p>
            <a:endParaRPr lang="en-US"/>
          </a:p>
          <a:p>
            <a:r>
              <a:rPr lang="en-US"/>
              <a:t>The self:</a:t>
            </a:r>
          </a:p>
          <a:p>
            <a:r>
              <a:rPr lang="en-US"/>
              <a:t>"that conscious thinking thing, (whatever substance, made up of whether spiritual, or material, simple, or compounded, it matters not) which is sensible, or conscious of pleasure and pain, capable of happiness or misery, and so is concerned for itself, as far as that consciousness extends.”</a:t>
            </a:r>
          </a:p>
          <a:p>
            <a:endParaRPr lang="en-US"/>
          </a:p>
          <a:p>
            <a:r>
              <a:rPr lang="en-US"/>
              <a:t>Locke’s mind is a </a:t>
            </a:r>
            <a:r>
              <a:rPr lang="en-US" i="1"/>
              <a:t>tabula rasa</a:t>
            </a:r>
            <a:r>
              <a:rPr lang="en-US"/>
              <a:t> shaped by experience.</a:t>
            </a:r>
          </a:p>
          <a:p>
            <a:endParaRPr lang="en-US"/>
          </a:p>
          <a:p>
            <a:r>
              <a:rPr lang="en-US"/>
              <a:t>His “associations of ideas” gave rise to associationism- “negative associations.”</a:t>
            </a:r>
          </a:p>
          <a:p>
            <a:endParaRPr lang="en-US"/>
          </a:p>
          <a:p>
            <a:r>
              <a:rPr lang="en-US"/>
              <a:t>Association is closer to the experimental level – we can search for a biological mechanism for it.</a:t>
            </a:r>
          </a:p>
        </p:txBody>
      </p:sp>
      <p:pic>
        <p:nvPicPr>
          <p:cNvPr id="2" name="Picture 1"/>
          <p:cNvPicPr>
            <a:picLocks noChangeAspect="1"/>
          </p:cNvPicPr>
          <p:nvPr/>
        </p:nvPicPr>
        <p:blipFill>
          <a:blip r:embed="rId4"/>
          <a:stretch>
            <a:fillRect/>
          </a:stretch>
        </p:blipFill>
        <p:spPr>
          <a:xfrm>
            <a:off x="5689112" y="1392012"/>
            <a:ext cx="2794000" cy="3606800"/>
          </a:xfrm>
          <a:prstGeom prst="rect">
            <a:avLst/>
          </a:prstGeom>
        </p:spPr>
      </p:pic>
      <p:sp>
        <p:nvSpPr>
          <p:cNvPr id="7" name="TextBox 6"/>
          <p:cNvSpPr txBox="1"/>
          <p:nvPr/>
        </p:nvSpPr>
        <p:spPr>
          <a:xfrm>
            <a:off x="6465138" y="5296708"/>
            <a:ext cx="1210901" cy="646331"/>
          </a:xfrm>
          <a:prstGeom prst="rect">
            <a:avLst/>
          </a:prstGeom>
          <a:noFill/>
        </p:spPr>
        <p:txBody>
          <a:bodyPr wrap="none" rtlCol="0">
            <a:spAutoFit/>
          </a:bodyPr>
          <a:lstStyle/>
          <a:p>
            <a:pPr algn="ctr"/>
            <a:r>
              <a:rPr lang="en-US"/>
              <a:t>John Locke</a:t>
            </a:r>
          </a:p>
          <a:p>
            <a:pPr algn="ctr"/>
            <a:r>
              <a:rPr lang="en-US"/>
              <a:t>1632-1704</a:t>
            </a:r>
          </a:p>
        </p:txBody>
      </p:sp>
    </p:spTree>
    <p:extLst>
      <p:ext uri="{BB962C8B-B14F-4D97-AF65-F5344CB8AC3E}">
        <p14:creationId xmlns:p14="http://schemas.microsoft.com/office/powerpoint/2010/main" val="3261065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Pre-psychology</a:t>
            </a:r>
          </a:p>
          <a:p>
            <a:r>
              <a:rPr lang="en-US" sz="2400">
                <a:latin typeface="Cambria"/>
                <a:cs typeface="Cambria"/>
              </a:rPr>
              <a:t>Hume</a:t>
            </a:r>
          </a:p>
        </p:txBody>
      </p:sp>
      <p:sp>
        <p:nvSpPr>
          <p:cNvPr id="11" name="TextBox 10"/>
          <p:cNvSpPr txBox="1"/>
          <p:nvPr/>
        </p:nvSpPr>
        <p:spPr>
          <a:xfrm>
            <a:off x="134337" y="1025724"/>
            <a:ext cx="5056647" cy="3139321"/>
          </a:xfrm>
          <a:prstGeom prst="rect">
            <a:avLst/>
          </a:prstGeom>
          <a:noFill/>
        </p:spPr>
        <p:txBody>
          <a:bodyPr wrap="square" rtlCol="0">
            <a:spAutoFit/>
          </a:bodyPr>
          <a:lstStyle/>
          <a:p>
            <a:r>
              <a:rPr lang="en-US"/>
              <a:t>Another British Empiricist.</a:t>
            </a:r>
          </a:p>
          <a:p>
            <a:endParaRPr lang="en-US"/>
          </a:p>
          <a:p>
            <a:r>
              <a:rPr lang="en-US"/>
              <a:t>Attended the University of Edinburgh at 12 (14 normal at the time).</a:t>
            </a:r>
          </a:p>
          <a:p>
            <a:endParaRPr lang="en-US"/>
          </a:p>
          <a:p>
            <a:r>
              <a:rPr lang="en-US"/>
              <a:t>Main work “A treatise of human nature” – 1738</a:t>
            </a:r>
          </a:p>
          <a:p>
            <a:endParaRPr lang="en-US"/>
          </a:p>
          <a:p>
            <a:r>
              <a:rPr lang="en-US"/>
              <a:t>Focussed on</a:t>
            </a:r>
          </a:p>
          <a:p>
            <a:r>
              <a:rPr lang="en-US"/>
              <a:t>	induction</a:t>
            </a:r>
          </a:p>
          <a:p>
            <a:r>
              <a:rPr lang="en-US"/>
              <a:t>	causation and association</a:t>
            </a:r>
          </a:p>
          <a:p>
            <a:r>
              <a:rPr lang="en-US"/>
              <a:t>	bundle theory</a:t>
            </a:r>
          </a:p>
        </p:txBody>
      </p:sp>
      <p:sp>
        <p:nvSpPr>
          <p:cNvPr id="7" name="TextBox 6"/>
          <p:cNvSpPr txBox="1"/>
          <p:nvPr/>
        </p:nvSpPr>
        <p:spPr>
          <a:xfrm>
            <a:off x="6404446" y="5296708"/>
            <a:ext cx="1332291" cy="646331"/>
          </a:xfrm>
          <a:prstGeom prst="rect">
            <a:avLst/>
          </a:prstGeom>
          <a:noFill/>
        </p:spPr>
        <p:txBody>
          <a:bodyPr wrap="none" rtlCol="0">
            <a:spAutoFit/>
          </a:bodyPr>
          <a:lstStyle/>
          <a:p>
            <a:pPr algn="ctr"/>
            <a:r>
              <a:rPr lang="en-US"/>
              <a:t>David Hume</a:t>
            </a:r>
          </a:p>
          <a:p>
            <a:pPr algn="ctr"/>
            <a:r>
              <a:rPr lang="en-US"/>
              <a:t>1711-1776</a:t>
            </a:r>
          </a:p>
        </p:txBody>
      </p:sp>
      <p:pic>
        <p:nvPicPr>
          <p:cNvPr id="3" name="Picture 2"/>
          <p:cNvPicPr>
            <a:picLocks noChangeAspect="1"/>
          </p:cNvPicPr>
          <p:nvPr/>
        </p:nvPicPr>
        <p:blipFill>
          <a:blip r:embed="rId4"/>
          <a:stretch>
            <a:fillRect/>
          </a:stretch>
        </p:blipFill>
        <p:spPr>
          <a:xfrm>
            <a:off x="5190984" y="2058495"/>
            <a:ext cx="3654416" cy="3076928"/>
          </a:xfrm>
          <a:prstGeom prst="rect">
            <a:avLst/>
          </a:prstGeom>
        </p:spPr>
      </p:pic>
    </p:spTree>
    <p:extLst>
      <p:ext uri="{BB962C8B-B14F-4D97-AF65-F5344CB8AC3E}">
        <p14:creationId xmlns:p14="http://schemas.microsoft.com/office/powerpoint/2010/main" val="3789369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Pre-psychology</a:t>
            </a:r>
          </a:p>
          <a:p>
            <a:r>
              <a:rPr lang="en-US" sz="2400">
                <a:latin typeface="Cambria"/>
                <a:cs typeface="Cambria"/>
              </a:rPr>
              <a:t>Hume</a:t>
            </a:r>
          </a:p>
        </p:txBody>
      </p:sp>
      <p:sp>
        <p:nvSpPr>
          <p:cNvPr id="11" name="TextBox 10"/>
          <p:cNvSpPr txBox="1"/>
          <p:nvPr/>
        </p:nvSpPr>
        <p:spPr>
          <a:xfrm>
            <a:off x="134337" y="1025724"/>
            <a:ext cx="5056647" cy="1754327"/>
          </a:xfrm>
          <a:prstGeom prst="rect">
            <a:avLst/>
          </a:prstGeom>
          <a:noFill/>
        </p:spPr>
        <p:txBody>
          <a:bodyPr wrap="square" rtlCol="0">
            <a:spAutoFit/>
          </a:bodyPr>
          <a:lstStyle/>
          <a:p>
            <a:r>
              <a:rPr lang="en-US" i="1"/>
              <a:t>"Nature, by an absolute and uncontroulable  necessity has determin'd us to judge as well as to breathe and feel.”</a:t>
            </a:r>
          </a:p>
          <a:p>
            <a:endParaRPr lang="en-US" i="1"/>
          </a:p>
          <a:p>
            <a:r>
              <a:rPr lang="en-US" i="1"/>
              <a:t>"I never asserted so absurd a proposition as that something could arise without a cause.”</a:t>
            </a:r>
          </a:p>
        </p:txBody>
      </p:sp>
      <p:sp>
        <p:nvSpPr>
          <p:cNvPr id="7" name="TextBox 6"/>
          <p:cNvSpPr txBox="1"/>
          <p:nvPr/>
        </p:nvSpPr>
        <p:spPr>
          <a:xfrm>
            <a:off x="6404446" y="5296708"/>
            <a:ext cx="1332291" cy="646331"/>
          </a:xfrm>
          <a:prstGeom prst="rect">
            <a:avLst/>
          </a:prstGeom>
          <a:noFill/>
        </p:spPr>
        <p:txBody>
          <a:bodyPr wrap="none" rtlCol="0">
            <a:spAutoFit/>
          </a:bodyPr>
          <a:lstStyle/>
          <a:p>
            <a:pPr algn="ctr"/>
            <a:r>
              <a:rPr lang="en-US"/>
              <a:t>David Hume</a:t>
            </a:r>
          </a:p>
          <a:p>
            <a:pPr algn="ctr"/>
            <a:r>
              <a:rPr lang="en-US"/>
              <a:t>1711-1776</a:t>
            </a:r>
          </a:p>
        </p:txBody>
      </p:sp>
      <p:pic>
        <p:nvPicPr>
          <p:cNvPr id="3" name="Picture 2"/>
          <p:cNvPicPr>
            <a:picLocks noChangeAspect="1"/>
          </p:cNvPicPr>
          <p:nvPr/>
        </p:nvPicPr>
        <p:blipFill>
          <a:blip r:embed="rId4"/>
          <a:stretch>
            <a:fillRect/>
          </a:stretch>
        </p:blipFill>
        <p:spPr>
          <a:xfrm>
            <a:off x="5190984" y="2058495"/>
            <a:ext cx="3654416" cy="3076928"/>
          </a:xfrm>
          <a:prstGeom prst="rect">
            <a:avLst/>
          </a:prstGeom>
        </p:spPr>
      </p:pic>
    </p:spTree>
    <p:extLst>
      <p:ext uri="{BB962C8B-B14F-4D97-AF65-F5344CB8AC3E}">
        <p14:creationId xmlns:p14="http://schemas.microsoft.com/office/powerpoint/2010/main" val="3678186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Pre-psychology</a:t>
            </a:r>
          </a:p>
          <a:p>
            <a:r>
              <a:rPr lang="en-US" sz="2400">
                <a:latin typeface="Cambria"/>
                <a:cs typeface="Cambria"/>
              </a:rPr>
              <a:t>Hume</a:t>
            </a:r>
          </a:p>
        </p:txBody>
      </p:sp>
      <p:pic>
        <p:nvPicPr>
          <p:cNvPr id="2" name="Picture 1"/>
          <p:cNvPicPr>
            <a:picLocks noChangeAspect="1"/>
          </p:cNvPicPr>
          <p:nvPr/>
        </p:nvPicPr>
        <p:blipFill>
          <a:blip r:embed="rId4"/>
          <a:stretch>
            <a:fillRect/>
          </a:stretch>
        </p:blipFill>
        <p:spPr>
          <a:xfrm>
            <a:off x="368826" y="905156"/>
            <a:ext cx="8448548" cy="5635116"/>
          </a:xfrm>
          <a:prstGeom prst="rect">
            <a:avLst/>
          </a:prstGeom>
        </p:spPr>
      </p:pic>
    </p:spTree>
    <p:extLst>
      <p:ext uri="{BB962C8B-B14F-4D97-AF65-F5344CB8AC3E}">
        <p14:creationId xmlns:p14="http://schemas.microsoft.com/office/powerpoint/2010/main" val="709362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Pre-psychology</a:t>
            </a:r>
          </a:p>
          <a:p>
            <a:r>
              <a:rPr lang="en-US" sz="2400">
                <a:latin typeface="Cambria"/>
                <a:cs typeface="Cambria"/>
              </a:rPr>
              <a:t>Under the guise of philosophy</a:t>
            </a:r>
          </a:p>
        </p:txBody>
      </p:sp>
      <p:sp>
        <p:nvSpPr>
          <p:cNvPr id="11" name="TextBox 10"/>
          <p:cNvSpPr txBox="1"/>
          <p:nvPr/>
        </p:nvSpPr>
        <p:spPr>
          <a:xfrm>
            <a:off x="134336" y="1025724"/>
            <a:ext cx="4858277" cy="4524316"/>
          </a:xfrm>
          <a:prstGeom prst="rect">
            <a:avLst/>
          </a:prstGeom>
          <a:noFill/>
        </p:spPr>
        <p:txBody>
          <a:bodyPr wrap="square" rtlCol="0">
            <a:spAutoFit/>
          </a:bodyPr>
          <a:lstStyle/>
          <a:p>
            <a:endParaRPr lang="en-US"/>
          </a:p>
          <a:p>
            <a:endParaRPr lang="en-US"/>
          </a:p>
          <a:p>
            <a:r>
              <a:rPr lang="en-US" i="1"/>
              <a:t>The Critique of Pure Reason </a:t>
            </a:r>
            <a:r>
              <a:rPr lang="en-US"/>
              <a:t>(1781)</a:t>
            </a:r>
          </a:p>
          <a:p>
            <a:endParaRPr lang="en-US" i="1"/>
          </a:p>
          <a:p>
            <a:r>
              <a:rPr lang="en-US"/>
              <a:t>Empiricism: experience creates knowledge</a:t>
            </a:r>
          </a:p>
          <a:p>
            <a:r>
              <a:rPr lang="en-US"/>
              <a:t>Rationalism: reason creates knowledge</a:t>
            </a:r>
          </a:p>
          <a:p>
            <a:r>
              <a:rPr lang="en-US"/>
              <a:t>Kant: they work together. Experience is processed by reason.</a:t>
            </a:r>
          </a:p>
          <a:p>
            <a:endParaRPr lang="en-US"/>
          </a:p>
          <a:p>
            <a:r>
              <a:rPr lang="en-US"/>
              <a:t>Two systems (Kahneman)</a:t>
            </a:r>
          </a:p>
          <a:p>
            <a:endParaRPr lang="en-US"/>
          </a:p>
          <a:p>
            <a:r>
              <a:rPr lang="en-US"/>
              <a:t>Psychological phenomena cannot be measured or quantified; it will thus never become a “proper” natural science. </a:t>
            </a:r>
          </a:p>
          <a:p>
            <a:endParaRPr lang="en-US"/>
          </a:p>
          <a:p>
            <a:r>
              <a:rPr lang="en-US"/>
              <a:t>This was true at the time!</a:t>
            </a:r>
          </a:p>
        </p:txBody>
      </p:sp>
      <p:pic>
        <p:nvPicPr>
          <p:cNvPr id="2" name="Picture 1"/>
          <p:cNvPicPr>
            <a:picLocks noChangeAspect="1"/>
          </p:cNvPicPr>
          <p:nvPr/>
        </p:nvPicPr>
        <p:blipFill>
          <a:blip r:embed="rId4"/>
          <a:stretch>
            <a:fillRect/>
          </a:stretch>
        </p:blipFill>
        <p:spPr>
          <a:xfrm>
            <a:off x="5338948" y="1025724"/>
            <a:ext cx="3217001" cy="4631947"/>
          </a:xfrm>
          <a:prstGeom prst="rect">
            <a:avLst/>
          </a:prstGeom>
        </p:spPr>
      </p:pic>
      <p:sp>
        <p:nvSpPr>
          <p:cNvPr id="7" name="TextBox 6"/>
          <p:cNvSpPr txBox="1"/>
          <p:nvPr/>
        </p:nvSpPr>
        <p:spPr>
          <a:xfrm>
            <a:off x="6132291" y="5909866"/>
            <a:ext cx="1613843" cy="646331"/>
          </a:xfrm>
          <a:prstGeom prst="rect">
            <a:avLst/>
          </a:prstGeom>
          <a:noFill/>
        </p:spPr>
        <p:txBody>
          <a:bodyPr wrap="none" rtlCol="0">
            <a:spAutoFit/>
          </a:bodyPr>
          <a:lstStyle/>
          <a:p>
            <a:pPr algn="ctr"/>
            <a:r>
              <a:rPr lang="en-US"/>
              <a:t>Immanuel Kant</a:t>
            </a:r>
          </a:p>
          <a:p>
            <a:pPr algn="ctr"/>
            <a:r>
              <a:rPr lang="en-US"/>
              <a:t>1724-1804</a:t>
            </a:r>
          </a:p>
        </p:txBody>
      </p:sp>
    </p:spTree>
    <p:extLst>
      <p:ext uri="{BB962C8B-B14F-4D97-AF65-F5344CB8AC3E}">
        <p14:creationId xmlns:p14="http://schemas.microsoft.com/office/powerpoint/2010/main" val="2036609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Conclusions</a:t>
            </a:r>
          </a:p>
          <a:p>
            <a:r>
              <a:rPr lang="en-US" sz="2400">
                <a:latin typeface="Cambria"/>
                <a:cs typeface="Cambria"/>
              </a:rPr>
              <a:t>What made these papers so famous?</a:t>
            </a:r>
          </a:p>
        </p:txBody>
      </p:sp>
      <p:sp>
        <p:nvSpPr>
          <p:cNvPr id="2" name="TextBox 1"/>
          <p:cNvSpPr txBox="1"/>
          <p:nvPr/>
        </p:nvSpPr>
        <p:spPr>
          <a:xfrm>
            <a:off x="744964" y="1587429"/>
            <a:ext cx="7738148" cy="923330"/>
          </a:xfrm>
          <a:prstGeom prst="rect">
            <a:avLst/>
          </a:prstGeom>
          <a:noFill/>
        </p:spPr>
        <p:txBody>
          <a:bodyPr wrap="square" rtlCol="0">
            <a:spAutoFit/>
          </a:bodyPr>
          <a:lstStyle/>
          <a:p>
            <a:pPr marL="285750" indent="-285750">
              <a:buFont typeface="Arial"/>
              <a:buChar char="•"/>
            </a:pPr>
            <a:r>
              <a:rPr lang="en-US"/>
              <a:t>They tell good stories</a:t>
            </a:r>
          </a:p>
          <a:p>
            <a:pPr marL="285750" indent="-285750">
              <a:buFont typeface="Arial"/>
              <a:buChar char="•"/>
            </a:pPr>
            <a:r>
              <a:rPr lang="en-US"/>
              <a:t>Unexpected results</a:t>
            </a:r>
          </a:p>
          <a:p>
            <a:pPr marL="285750" indent="-285750">
              <a:buFont typeface="Arial"/>
              <a:buChar char="•"/>
            </a:pPr>
            <a:r>
              <a:rPr lang="en-US"/>
              <a:t>Wide-ranging effects on society </a:t>
            </a:r>
            <a:r>
              <a:rPr lang="en-US" i="1"/>
              <a:t>(note circular reasoning)</a:t>
            </a:r>
            <a:endParaRPr lang="en-US"/>
          </a:p>
        </p:txBody>
      </p:sp>
    </p:spTree>
    <p:extLst>
      <p:ext uri="{BB962C8B-B14F-4D97-AF65-F5344CB8AC3E}">
        <p14:creationId xmlns:p14="http://schemas.microsoft.com/office/powerpoint/2010/main" val="222711137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Pre-psychology</a:t>
            </a:r>
          </a:p>
          <a:p>
            <a:r>
              <a:rPr lang="en-US" sz="2400">
                <a:latin typeface="Cambria"/>
                <a:cs typeface="Cambria"/>
              </a:rPr>
              <a:t>Phrenology</a:t>
            </a:r>
          </a:p>
        </p:txBody>
      </p:sp>
      <p:pic>
        <p:nvPicPr>
          <p:cNvPr id="2" name="Picture 1"/>
          <p:cNvPicPr>
            <a:picLocks noChangeAspect="1"/>
          </p:cNvPicPr>
          <p:nvPr/>
        </p:nvPicPr>
        <p:blipFill>
          <a:blip r:embed="rId4"/>
          <a:stretch>
            <a:fillRect/>
          </a:stretch>
        </p:blipFill>
        <p:spPr>
          <a:xfrm>
            <a:off x="197951" y="1243964"/>
            <a:ext cx="3553858" cy="5056843"/>
          </a:xfrm>
          <a:prstGeom prst="rect">
            <a:avLst/>
          </a:prstGeom>
        </p:spPr>
      </p:pic>
      <p:pic>
        <p:nvPicPr>
          <p:cNvPr id="3" name="Picture 2"/>
          <p:cNvPicPr>
            <a:picLocks noChangeAspect="1"/>
          </p:cNvPicPr>
          <p:nvPr/>
        </p:nvPicPr>
        <p:blipFill>
          <a:blip r:embed="rId5"/>
          <a:stretch>
            <a:fillRect/>
          </a:stretch>
        </p:blipFill>
        <p:spPr>
          <a:xfrm>
            <a:off x="4183863" y="1243964"/>
            <a:ext cx="4853553" cy="5182236"/>
          </a:xfrm>
          <a:prstGeom prst="rect">
            <a:avLst/>
          </a:prstGeom>
        </p:spPr>
      </p:pic>
    </p:spTree>
    <p:extLst>
      <p:ext uri="{BB962C8B-B14F-4D97-AF65-F5344CB8AC3E}">
        <p14:creationId xmlns:p14="http://schemas.microsoft.com/office/powerpoint/2010/main" val="201125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Pre-psychology</a:t>
            </a:r>
          </a:p>
          <a:p>
            <a:r>
              <a:rPr lang="en-US" sz="2400">
                <a:latin typeface="Cambria"/>
                <a:cs typeface="Cambria"/>
              </a:rPr>
              <a:t>Phrenology</a:t>
            </a:r>
          </a:p>
        </p:txBody>
      </p:sp>
      <p:pic>
        <p:nvPicPr>
          <p:cNvPr id="2" name="Picture 1"/>
          <p:cNvPicPr>
            <a:picLocks noChangeAspect="1"/>
          </p:cNvPicPr>
          <p:nvPr/>
        </p:nvPicPr>
        <p:blipFill>
          <a:blip r:embed="rId4"/>
          <a:stretch>
            <a:fillRect/>
          </a:stretch>
        </p:blipFill>
        <p:spPr>
          <a:xfrm>
            <a:off x="197951" y="1243964"/>
            <a:ext cx="3553858" cy="5056843"/>
          </a:xfrm>
          <a:prstGeom prst="rect">
            <a:avLst/>
          </a:prstGeom>
        </p:spPr>
      </p:pic>
      <p:pic>
        <p:nvPicPr>
          <p:cNvPr id="3" name="Picture 2"/>
          <p:cNvPicPr>
            <a:picLocks noChangeAspect="1"/>
          </p:cNvPicPr>
          <p:nvPr/>
        </p:nvPicPr>
        <p:blipFill>
          <a:blip r:embed="rId5"/>
          <a:stretch>
            <a:fillRect/>
          </a:stretch>
        </p:blipFill>
        <p:spPr>
          <a:xfrm>
            <a:off x="4183863" y="1243964"/>
            <a:ext cx="4853553" cy="5182236"/>
          </a:xfrm>
          <a:prstGeom prst="rect">
            <a:avLst/>
          </a:prstGeom>
        </p:spPr>
      </p:pic>
    </p:spTree>
    <p:extLst>
      <p:ext uri="{BB962C8B-B14F-4D97-AF65-F5344CB8AC3E}">
        <p14:creationId xmlns:p14="http://schemas.microsoft.com/office/powerpoint/2010/main" val="2108379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Early psychology</a:t>
            </a:r>
          </a:p>
          <a:p>
            <a:r>
              <a:rPr lang="en-US" sz="2400">
                <a:latin typeface="Cambria"/>
                <a:cs typeface="Cambria"/>
              </a:rPr>
              <a:t>Galton</a:t>
            </a:r>
          </a:p>
        </p:txBody>
      </p:sp>
      <p:pic>
        <p:nvPicPr>
          <p:cNvPr id="4" name="Picture 3"/>
          <p:cNvPicPr>
            <a:picLocks noChangeAspect="1"/>
          </p:cNvPicPr>
          <p:nvPr/>
        </p:nvPicPr>
        <p:blipFill>
          <a:blip r:embed="rId4"/>
          <a:stretch>
            <a:fillRect/>
          </a:stretch>
        </p:blipFill>
        <p:spPr>
          <a:xfrm>
            <a:off x="6071289" y="1514024"/>
            <a:ext cx="2286000" cy="2882900"/>
          </a:xfrm>
          <a:prstGeom prst="rect">
            <a:avLst/>
          </a:prstGeom>
        </p:spPr>
      </p:pic>
      <p:sp>
        <p:nvSpPr>
          <p:cNvPr id="11" name="TextBox 10"/>
          <p:cNvSpPr txBox="1"/>
          <p:nvPr/>
        </p:nvSpPr>
        <p:spPr>
          <a:xfrm>
            <a:off x="5882399" y="4572797"/>
            <a:ext cx="2721332" cy="646331"/>
          </a:xfrm>
          <a:prstGeom prst="rect">
            <a:avLst/>
          </a:prstGeom>
          <a:noFill/>
        </p:spPr>
        <p:txBody>
          <a:bodyPr wrap="square" rtlCol="0">
            <a:spAutoFit/>
          </a:bodyPr>
          <a:lstStyle/>
          <a:p>
            <a:pPr algn="ctr"/>
            <a:r>
              <a:rPr lang="en-US"/>
              <a:t>Francis Galton	</a:t>
            </a:r>
          </a:p>
          <a:p>
            <a:pPr algn="ctr"/>
            <a:r>
              <a:rPr lang="en-US"/>
              <a:t>1822 - 1911</a:t>
            </a:r>
          </a:p>
        </p:txBody>
      </p:sp>
      <p:sp>
        <p:nvSpPr>
          <p:cNvPr id="5" name="TextBox 4"/>
          <p:cNvSpPr txBox="1"/>
          <p:nvPr/>
        </p:nvSpPr>
        <p:spPr>
          <a:xfrm>
            <a:off x="890495" y="1514024"/>
            <a:ext cx="4744443" cy="3970318"/>
          </a:xfrm>
          <a:prstGeom prst="rect">
            <a:avLst/>
          </a:prstGeom>
          <a:noFill/>
        </p:spPr>
        <p:txBody>
          <a:bodyPr wrap="square" rtlCol="0">
            <a:spAutoFit/>
          </a:bodyPr>
          <a:lstStyle/>
          <a:p>
            <a:r>
              <a:rPr lang="en-US"/>
              <a:t>Victorial polymath.</a:t>
            </a:r>
          </a:p>
          <a:p>
            <a:endParaRPr lang="en-US"/>
          </a:p>
          <a:p>
            <a:r>
              <a:rPr lang="en-US"/>
              <a:t>Statistics:</a:t>
            </a:r>
          </a:p>
          <a:p>
            <a:r>
              <a:rPr lang="en-US"/>
              <a:t>	correlation</a:t>
            </a:r>
          </a:p>
          <a:p>
            <a:r>
              <a:rPr lang="en-US"/>
              <a:t>	questionnaires</a:t>
            </a:r>
          </a:p>
          <a:p>
            <a:endParaRPr lang="en-US"/>
          </a:p>
          <a:p>
            <a:r>
              <a:rPr lang="en-US"/>
              <a:t>Eugenics (coined the term):</a:t>
            </a:r>
          </a:p>
          <a:p>
            <a:r>
              <a:rPr lang="en-US"/>
              <a:t>	coined “nature versus nurture”</a:t>
            </a:r>
          </a:p>
          <a:p>
            <a:endParaRPr lang="en-US"/>
          </a:p>
          <a:p>
            <a:r>
              <a:rPr lang="en-US"/>
              <a:t>Founded</a:t>
            </a:r>
          </a:p>
          <a:p>
            <a:r>
              <a:rPr lang="en-US"/>
              <a:t>	psychometrics</a:t>
            </a:r>
          </a:p>
          <a:p>
            <a:r>
              <a:rPr lang="en-US"/>
              <a:t>	differential psychology</a:t>
            </a:r>
          </a:p>
          <a:p>
            <a:r>
              <a:rPr lang="en-US"/>
              <a:t>	fingerprint analysis</a:t>
            </a:r>
          </a:p>
          <a:p>
            <a:r>
              <a:rPr lang="en-US"/>
              <a:t>	scientific meteorology</a:t>
            </a:r>
          </a:p>
        </p:txBody>
      </p:sp>
    </p:spTree>
    <p:extLst>
      <p:ext uri="{BB962C8B-B14F-4D97-AF65-F5344CB8AC3E}">
        <p14:creationId xmlns:p14="http://schemas.microsoft.com/office/powerpoint/2010/main" val="2863355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Early psychology</a:t>
            </a:r>
          </a:p>
          <a:p>
            <a:r>
              <a:rPr lang="en-US" sz="2400">
                <a:latin typeface="Cambria"/>
                <a:cs typeface="Cambria"/>
              </a:rPr>
              <a:t>Galton</a:t>
            </a:r>
          </a:p>
        </p:txBody>
      </p:sp>
      <p:pic>
        <p:nvPicPr>
          <p:cNvPr id="2" name="Picture 1"/>
          <p:cNvPicPr>
            <a:picLocks noChangeAspect="1"/>
          </p:cNvPicPr>
          <p:nvPr/>
        </p:nvPicPr>
        <p:blipFill>
          <a:blip r:embed="rId4"/>
          <a:stretch>
            <a:fillRect/>
          </a:stretch>
        </p:blipFill>
        <p:spPr>
          <a:xfrm>
            <a:off x="2425700" y="717490"/>
            <a:ext cx="4292600" cy="5715000"/>
          </a:xfrm>
          <a:prstGeom prst="rect">
            <a:avLst/>
          </a:prstGeom>
        </p:spPr>
      </p:pic>
    </p:spTree>
    <p:extLst>
      <p:ext uri="{BB962C8B-B14F-4D97-AF65-F5344CB8AC3E}">
        <p14:creationId xmlns:p14="http://schemas.microsoft.com/office/powerpoint/2010/main" val="880240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The early psychologists</a:t>
            </a:r>
          </a:p>
          <a:p>
            <a:r>
              <a:rPr lang="en-US" sz="2400">
                <a:latin typeface="Cambria"/>
                <a:cs typeface="Cambria"/>
              </a:rPr>
              <a:t>Helmholtz</a:t>
            </a:r>
          </a:p>
        </p:txBody>
      </p:sp>
      <p:sp>
        <p:nvSpPr>
          <p:cNvPr id="11" name="TextBox 10"/>
          <p:cNvSpPr txBox="1"/>
          <p:nvPr/>
        </p:nvSpPr>
        <p:spPr>
          <a:xfrm>
            <a:off x="134337" y="1025724"/>
            <a:ext cx="3992006" cy="3416320"/>
          </a:xfrm>
          <a:prstGeom prst="rect">
            <a:avLst/>
          </a:prstGeom>
          <a:noFill/>
        </p:spPr>
        <p:txBody>
          <a:bodyPr wrap="square" rtlCol="0">
            <a:spAutoFit/>
          </a:bodyPr>
          <a:lstStyle/>
          <a:p>
            <a:r>
              <a:rPr lang="en-US"/>
              <a:t>Physician and physicist:</a:t>
            </a:r>
          </a:p>
          <a:p>
            <a:r>
              <a:rPr lang="en-US"/>
              <a:t>	optics</a:t>
            </a:r>
          </a:p>
          <a:p>
            <a:r>
              <a:rPr lang="en-US"/>
              <a:t>	colour vision</a:t>
            </a:r>
          </a:p>
          <a:p>
            <a:r>
              <a:rPr lang="en-US"/>
              <a:t>	electrodynamics</a:t>
            </a:r>
          </a:p>
          <a:p>
            <a:r>
              <a:rPr lang="en-US"/>
              <a:t>	thermodynamics</a:t>
            </a:r>
          </a:p>
          <a:p>
            <a:r>
              <a:rPr lang="en-US"/>
              <a:t>	conservation of energy</a:t>
            </a:r>
          </a:p>
          <a:p>
            <a:endParaRPr lang="en-US"/>
          </a:p>
          <a:p>
            <a:r>
              <a:rPr lang="en-US"/>
              <a:t>Often called the greatest scientist in history.</a:t>
            </a:r>
          </a:p>
          <a:p>
            <a:endParaRPr lang="en-US"/>
          </a:p>
          <a:p>
            <a:r>
              <a:rPr lang="en-US"/>
              <a:t>Measured nerve impulse transmission speed using a frog’s sciatic nerve.</a:t>
            </a:r>
          </a:p>
        </p:txBody>
      </p:sp>
      <p:sp>
        <p:nvSpPr>
          <p:cNvPr id="4" name="TextBox 3"/>
          <p:cNvSpPr txBox="1"/>
          <p:nvPr/>
        </p:nvSpPr>
        <p:spPr>
          <a:xfrm>
            <a:off x="5313077" y="5507133"/>
            <a:ext cx="2721332" cy="646331"/>
          </a:xfrm>
          <a:prstGeom prst="rect">
            <a:avLst/>
          </a:prstGeom>
          <a:noFill/>
        </p:spPr>
        <p:txBody>
          <a:bodyPr wrap="square" rtlCol="0">
            <a:spAutoFit/>
          </a:bodyPr>
          <a:lstStyle/>
          <a:p>
            <a:pPr algn="ctr"/>
            <a:r>
              <a:rPr lang="en-US"/>
              <a:t>Hermann von Helmholtz</a:t>
            </a:r>
          </a:p>
          <a:p>
            <a:pPr algn="ctr"/>
            <a:r>
              <a:rPr lang="en-US"/>
              <a:t>1821-1894</a:t>
            </a:r>
          </a:p>
        </p:txBody>
      </p:sp>
      <p:pic>
        <p:nvPicPr>
          <p:cNvPr id="2" name="Picture 1"/>
          <p:cNvPicPr>
            <a:picLocks noChangeAspect="1"/>
          </p:cNvPicPr>
          <p:nvPr/>
        </p:nvPicPr>
        <p:blipFill>
          <a:blip r:embed="rId4"/>
          <a:stretch>
            <a:fillRect/>
          </a:stretch>
        </p:blipFill>
        <p:spPr>
          <a:xfrm>
            <a:off x="4126342" y="2151018"/>
            <a:ext cx="5017658" cy="3210897"/>
          </a:xfrm>
          <a:prstGeom prst="rect">
            <a:avLst/>
          </a:prstGeom>
        </p:spPr>
      </p:pic>
    </p:spTree>
    <p:extLst>
      <p:ext uri="{BB962C8B-B14F-4D97-AF65-F5344CB8AC3E}">
        <p14:creationId xmlns:p14="http://schemas.microsoft.com/office/powerpoint/2010/main" val="2087570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Philosophical Positions in Psychology</a:t>
            </a:r>
          </a:p>
          <a:p>
            <a:r>
              <a:rPr lang="en-US" sz="2400">
                <a:latin typeface="Cambria"/>
                <a:cs typeface="Cambria"/>
              </a:rPr>
              <a:t>Wundt</a:t>
            </a:r>
          </a:p>
        </p:txBody>
      </p:sp>
      <p:sp>
        <p:nvSpPr>
          <p:cNvPr id="4" name="TextBox 3"/>
          <p:cNvSpPr txBox="1"/>
          <p:nvPr/>
        </p:nvSpPr>
        <p:spPr>
          <a:xfrm>
            <a:off x="5313077" y="5507133"/>
            <a:ext cx="2721332" cy="646331"/>
          </a:xfrm>
          <a:prstGeom prst="rect">
            <a:avLst/>
          </a:prstGeom>
          <a:noFill/>
        </p:spPr>
        <p:txBody>
          <a:bodyPr wrap="square" rtlCol="0">
            <a:spAutoFit/>
          </a:bodyPr>
          <a:lstStyle/>
          <a:p>
            <a:pPr algn="ctr"/>
            <a:r>
              <a:rPr lang="en-US"/>
              <a:t>Wilhelm Wundt</a:t>
            </a:r>
          </a:p>
          <a:p>
            <a:pPr algn="ctr"/>
            <a:r>
              <a:rPr lang="en-US"/>
              <a:t>1832-1920</a:t>
            </a:r>
          </a:p>
        </p:txBody>
      </p:sp>
      <p:pic>
        <p:nvPicPr>
          <p:cNvPr id="5" name="Picture 4"/>
          <p:cNvPicPr>
            <a:picLocks noChangeAspect="1"/>
          </p:cNvPicPr>
          <p:nvPr/>
        </p:nvPicPr>
        <p:blipFill>
          <a:blip r:embed="rId4"/>
          <a:stretch>
            <a:fillRect/>
          </a:stretch>
        </p:blipFill>
        <p:spPr>
          <a:xfrm>
            <a:off x="4632133" y="2708215"/>
            <a:ext cx="4109417" cy="2691668"/>
          </a:xfrm>
          <a:prstGeom prst="rect">
            <a:avLst/>
          </a:prstGeom>
        </p:spPr>
      </p:pic>
    </p:spTree>
    <p:extLst>
      <p:ext uri="{BB962C8B-B14F-4D97-AF65-F5344CB8AC3E}">
        <p14:creationId xmlns:p14="http://schemas.microsoft.com/office/powerpoint/2010/main" val="627229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Philosophical Positions in Psychology</a:t>
            </a:r>
          </a:p>
          <a:p>
            <a:r>
              <a:rPr lang="en-US" sz="2400">
                <a:latin typeface="Cambria"/>
                <a:cs typeface="Cambria"/>
              </a:rPr>
              <a:t>Wundt</a:t>
            </a:r>
          </a:p>
        </p:txBody>
      </p:sp>
      <p:sp>
        <p:nvSpPr>
          <p:cNvPr id="11" name="TextBox 10"/>
          <p:cNvSpPr txBox="1"/>
          <p:nvPr/>
        </p:nvSpPr>
        <p:spPr>
          <a:xfrm>
            <a:off x="134336" y="1025724"/>
            <a:ext cx="8805107" cy="646331"/>
          </a:xfrm>
          <a:prstGeom prst="rect">
            <a:avLst/>
          </a:prstGeom>
          <a:noFill/>
        </p:spPr>
        <p:txBody>
          <a:bodyPr wrap="square" rtlCol="0">
            <a:spAutoFit/>
          </a:bodyPr>
          <a:lstStyle/>
          <a:p>
            <a:r>
              <a:rPr lang="en-US"/>
              <a:t>Wundt’s laboratory in Leipzig,</a:t>
            </a:r>
          </a:p>
          <a:p>
            <a:r>
              <a:rPr lang="en-US"/>
              <a:t>opened in 1879</a:t>
            </a:r>
          </a:p>
        </p:txBody>
      </p:sp>
      <p:pic>
        <p:nvPicPr>
          <p:cNvPr id="2" name="Picture 1"/>
          <p:cNvPicPr>
            <a:picLocks noChangeAspect="1"/>
          </p:cNvPicPr>
          <p:nvPr/>
        </p:nvPicPr>
        <p:blipFill>
          <a:blip r:embed="rId4"/>
          <a:stretch>
            <a:fillRect/>
          </a:stretch>
        </p:blipFill>
        <p:spPr>
          <a:xfrm>
            <a:off x="3489549" y="1803400"/>
            <a:ext cx="4445000" cy="3251200"/>
          </a:xfrm>
          <a:prstGeom prst="rect">
            <a:avLst/>
          </a:prstGeom>
        </p:spPr>
      </p:pic>
    </p:spTree>
    <p:extLst>
      <p:ext uri="{BB962C8B-B14F-4D97-AF65-F5344CB8AC3E}">
        <p14:creationId xmlns:p14="http://schemas.microsoft.com/office/powerpoint/2010/main" val="2415368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Early psychology</a:t>
            </a:r>
          </a:p>
          <a:p>
            <a:r>
              <a:rPr lang="en-US" sz="2400">
                <a:latin typeface="Cambria"/>
                <a:cs typeface="Cambria"/>
              </a:rPr>
              <a:t>Experimental techniques</a:t>
            </a:r>
          </a:p>
        </p:txBody>
      </p:sp>
      <p:pic>
        <p:nvPicPr>
          <p:cNvPr id="2" name="Picture 1"/>
          <p:cNvPicPr>
            <a:picLocks noChangeAspect="1"/>
          </p:cNvPicPr>
          <p:nvPr/>
        </p:nvPicPr>
        <p:blipFill>
          <a:blip r:embed="rId4"/>
          <a:stretch>
            <a:fillRect/>
          </a:stretch>
        </p:blipFill>
        <p:spPr>
          <a:xfrm>
            <a:off x="5001237" y="830997"/>
            <a:ext cx="3293899" cy="5414970"/>
          </a:xfrm>
          <a:prstGeom prst="rect">
            <a:avLst/>
          </a:prstGeom>
        </p:spPr>
      </p:pic>
    </p:spTree>
    <p:extLst>
      <p:ext uri="{BB962C8B-B14F-4D97-AF65-F5344CB8AC3E}">
        <p14:creationId xmlns:p14="http://schemas.microsoft.com/office/powerpoint/2010/main" val="2755977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Early psychology</a:t>
            </a:r>
          </a:p>
          <a:p>
            <a:r>
              <a:rPr lang="en-US" sz="2400">
                <a:latin typeface="Cambria"/>
                <a:cs typeface="Cambria"/>
              </a:rPr>
              <a:t>Experimental techniques</a:t>
            </a:r>
          </a:p>
        </p:txBody>
      </p:sp>
      <p:pic>
        <p:nvPicPr>
          <p:cNvPr id="3" name="Picture 2"/>
          <p:cNvPicPr>
            <a:picLocks noChangeAspect="1"/>
          </p:cNvPicPr>
          <p:nvPr/>
        </p:nvPicPr>
        <p:blipFill>
          <a:blip r:embed="rId4"/>
          <a:stretch>
            <a:fillRect/>
          </a:stretch>
        </p:blipFill>
        <p:spPr>
          <a:xfrm>
            <a:off x="116589" y="0"/>
            <a:ext cx="8936742" cy="6857999"/>
          </a:xfrm>
          <a:prstGeom prst="rect">
            <a:avLst/>
          </a:prstGeom>
        </p:spPr>
      </p:pic>
    </p:spTree>
    <p:extLst>
      <p:ext uri="{BB962C8B-B14F-4D97-AF65-F5344CB8AC3E}">
        <p14:creationId xmlns:p14="http://schemas.microsoft.com/office/powerpoint/2010/main" val="544897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Early psychology</a:t>
            </a:r>
          </a:p>
          <a:p>
            <a:r>
              <a:rPr lang="en-US" sz="2400">
                <a:latin typeface="Cambria"/>
                <a:cs typeface="Cambria"/>
              </a:rPr>
              <a:t>Experimental techniques</a:t>
            </a:r>
          </a:p>
        </p:txBody>
      </p:sp>
      <p:sp>
        <p:nvSpPr>
          <p:cNvPr id="2" name="TextBox 1"/>
          <p:cNvSpPr txBox="1"/>
          <p:nvPr/>
        </p:nvSpPr>
        <p:spPr>
          <a:xfrm>
            <a:off x="880306" y="1544042"/>
            <a:ext cx="7129037" cy="2308324"/>
          </a:xfrm>
          <a:prstGeom prst="rect">
            <a:avLst/>
          </a:prstGeom>
          <a:noFill/>
        </p:spPr>
        <p:txBody>
          <a:bodyPr wrap="square" rtlCol="0">
            <a:spAutoFit/>
          </a:bodyPr>
          <a:lstStyle/>
          <a:p>
            <a:r>
              <a:rPr lang="en-US"/>
              <a:t>Weight</a:t>
            </a:r>
          </a:p>
          <a:p>
            <a:r>
              <a:rPr lang="en-US"/>
              <a:t>Galvanic element</a:t>
            </a:r>
          </a:p>
          <a:p>
            <a:r>
              <a:rPr lang="en-US"/>
              <a:t>Instrument for investigating the power of the eye to comapre lengths</a:t>
            </a:r>
          </a:p>
          <a:p>
            <a:r>
              <a:rPr lang="en-US"/>
              <a:t>Photograph of Wundt</a:t>
            </a:r>
          </a:p>
          <a:p>
            <a:r>
              <a:rPr lang="en-US"/>
              <a:t>Small distance apparatus</a:t>
            </a:r>
          </a:p>
          <a:p>
            <a:r>
              <a:rPr lang="en-US"/>
              <a:t>Apparatus for the investigation of the muscular sense</a:t>
            </a:r>
          </a:p>
          <a:p>
            <a:r>
              <a:rPr lang="en-US"/>
              <a:t>Hipp chronoscope</a:t>
            </a:r>
          </a:p>
          <a:p>
            <a:r>
              <a:rPr lang="en-US"/>
              <a:t>Starting pistol</a:t>
            </a:r>
          </a:p>
        </p:txBody>
      </p:sp>
    </p:spTree>
    <p:extLst>
      <p:ext uri="{BB962C8B-B14F-4D97-AF65-F5344CB8AC3E}">
        <p14:creationId xmlns:p14="http://schemas.microsoft.com/office/powerpoint/2010/main" val="3828024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Conclusions</a:t>
            </a:r>
          </a:p>
          <a:p>
            <a:r>
              <a:rPr lang="en-US" sz="2400">
                <a:latin typeface="Cambria"/>
                <a:cs typeface="Cambria"/>
              </a:rPr>
              <a:t>Paper structure</a:t>
            </a:r>
          </a:p>
        </p:txBody>
      </p:sp>
      <p:sp>
        <p:nvSpPr>
          <p:cNvPr id="2" name="TextBox 1"/>
          <p:cNvSpPr txBox="1"/>
          <p:nvPr/>
        </p:nvSpPr>
        <p:spPr>
          <a:xfrm>
            <a:off x="744964" y="1587429"/>
            <a:ext cx="7738148" cy="2031325"/>
          </a:xfrm>
          <a:prstGeom prst="rect">
            <a:avLst/>
          </a:prstGeom>
          <a:noFill/>
        </p:spPr>
        <p:txBody>
          <a:bodyPr wrap="square" rtlCol="0">
            <a:spAutoFit/>
          </a:bodyPr>
          <a:lstStyle/>
          <a:p>
            <a:pPr marL="285750" indent="-285750">
              <a:buFont typeface="Arial"/>
              <a:buChar char="•"/>
            </a:pPr>
            <a:r>
              <a:rPr lang="en-US"/>
              <a:t>Context</a:t>
            </a:r>
          </a:p>
          <a:p>
            <a:pPr marL="285750" indent="-285750">
              <a:buFont typeface="Arial"/>
              <a:buChar char="•"/>
            </a:pPr>
            <a:r>
              <a:rPr lang="en-US"/>
              <a:t>Methods</a:t>
            </a:r>
          </a:p>
          <a:p>
            <a:pPr marL="285750" indent="-285750">
              <a:buFont typeface="Arial"/>
              <a:buChar char="•"/>
            </a:pPr>
            <a:r>
              <a:rPr lang="en-US"/>
              <a:t>Results</a:t>
            </a:r>
          </a:p>
          <a:p>
            <a:pPr marL="285750" indent="-285750">
              <a:buFont typeface="Arial"/>
              <a:buChar char="•"/>
            </a:pPr>
            <a:r>
              <a:rPr lang="en-US"/>
              <a:t>Discussion</a:t>
            </a:r>
          </a:p>
          <a:p>
            <a:pPr marL="285750" indent="-285750">
              <a:buFont typeface="Arial"/>
              <a:buChar char="•"/>
            </a:pPr>
            <a:endParaRPr lang="en-US"/>
          </a:p>
          <a:p>
            <a:pPr marL="285750" indent="-285750">
              <a:buFont typeface="Arial"/>
              <a:buChar char="•"/>
            </a:pPr>
            <a:endParaRPr lang="en-US"/>
          </a:p>
          <a:p>
            <a:r>
              <a:rPr lang="en-US"/>
              <a:t>Every paper is a balance between storytelling and rationality.</a:t>
            </a:r>
          </a:p>
        </p:txBody>
      </p:sp>
    </p:spTree>
    <p:extLst>
      <p:ext uri="{BB962C8B-B14F-4D97-AF65-F5344CB8AC3E}">
        <p14:creationId xmlns:p14="http://schemas.microsoft.com/office/powerpoint/2010/main" val="152959823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Gestalt movement</a:t>
            </a:r>
          </a:p>
        </p:txBody>
      </p:sp>
      <p:sp>
        <p:nvSpPr>
          <p:cNvPr id="11" name="TextBox 10"/>
          <p:cNvSpPr txBox="1"/>
          <p:nvPr/>
        </p:nvSpPr>
        <p:spPr>
          <a:xfrm>
            <a:off x="134336" y="1025724"/>
            <a:ext cx="8805107" cy="3416320"/>
          </a:xfrm>
          <a:prstGeom prst="rect">
            <a:avLst/>
          </a:prstGeom>
          <a:noFill/>
        </p:spPr>
        <p:txBody>
          <a:bodyPr wrap="square" rtlCol="0">
            <a:spAutoFit/>
          </a:bodyPr>
          <a:lstStyle/>
          <a:p>
            <a:r>
              <a:rPr lang="en-US" i="1"/>
              <a:t>Gestalt</a:t>
            </a:r>
            <a:r>
              <a:rPr lang="en-US"/>
              <a:t>: shape, form, configuration (German)</a:t>
            </a:r>
          </a:p>
          <a:p>
            <a:endParaRPr lang="en-US"/>
          </a:p>
          <a:p>
            <a:r>
              <a:rPr lang="en-US"/>
              <a:t>Theory of mind of the Berlin school of experimental psychology.</a:t>
            </a:r>
          </a:p>
          <a:p>
            <a:endParaRPr lang="en-US"/>
          </a:p>
          <a:p>
            <a:r>
              <a:rPr lang="en-US"/>
              <a:t>The components of thought form a unified whole.</a:t>
            </a:r>
          </a:p>
          <a:p>
            <a:endParaRPr lang="en-US"/>
          </a:p>
          <a:p>
            <a:r>
              <a:rPr lang="en-US"/>
              <a:t>This whole is organised according to particular rules and tendencies.</a:t>
            </a:r>
          </a:p>
          <a:p>
            <a:endParaRPr lang="en-US"/>
          </a:p>
          <a:p>
            <a:r>
              <a:rPr lang="en-US" i="1"/>
              <a:t>Gestalt effect</a:t>
            </a:r>
            <a:r>
              <a:rPr lang="en-US"/>
              <a:t> – the capacity of the brain to generate whole forms.</a:t>
            </a:r>
          </a:p>
          <a:p>
            <a:endParaRPr lang="en-US" i="1"/>
          </a:p>
          <a:p>
            <a:r>
              <a:rPr lang="en-US" i="1"/>
              <a:t>“The whole is other than the sum of the parts.”</a:t>
            </a:r>
          </a:p>
          <a:p>
            <a:r>
              <a:rPr lang="en-US" i="1"/>
              <a:t>	</a:t>
            </a:r>
            <a:r>
              <a:rPr lang="en-US"/>
              <a:t>-Kurt Koffka</a:t>
            </a:r>
            <a:endParaRPr lang="en-US" i="1"/>
          </a:p>
        </p:txBody>
      </p:sp>
    </p:spTree>
    <p:extLst>
      <p:ext uri="{BB962C8B-B14F-4D97-AF65-F5344CB8AC3E}">
        <p14:creationId xmlns:p14="http://schemas.microsoft.com/office/powerpoint/2010/main" val="1913481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Gestalt movement</a:t>
            </a:r>
          </a:p>
        </p:txBody>
      </p:sp>
      <p:pic>
        <p:nvPicPr>
          <p:cNvPr id="2" name="Picture 1"/>
          <p:cNvPicPr>
            <a:picLocks noChangeAspect="1"/>
          </p:cNvPicPr>
          <p:nvPr/>
        </p:nvPicPr>
        <p:blipFill>
          <a:blip r:embed="rId4"/>
          <a:stretch>
            <a:fillRect/>
          </a:stretch>
        </p:blipFill>
        <p:spPr>
          <a:xfrm>
            <a:off x="744964" y="1094952"/>
            <a:ext cx="2720529" cy="2649636"/>
          </a:xfrm>
          <a:prstGeom prst="rect">
            <a:avLst/>
          </a:prstGeom>
        </p:spPr>
      </p:pic>
      <p:pic>
        <p:nvPicPr>
          <p:cNvPr id="3" name="Picture 2"/>
          <p:cNvPicPr>
            <a:picLocks noChangeAspect="1"/>
          </p:cNvPicPr>
          <p:nvPr/>
        </p:nvPicPr>
        <p:blipFill>
          <a:blip r:embed="rId5"/>
          <a:stretch>
            <a:fillRect/>
          </a:stretch>
        </p:blipFill>
        <p:spPr>
          <a:xfrm>
            <a:off x="5197156" y="836288"/>
            <a:ext cx="2882900" cy="2908300"/>
          </a:xfrm>
          <a:prstGeom prst="rect">
            <a:avLst/>
          </a:prstGeom>
        </p:spPr>
      </p:pic>
      <p:pic>
        <p:nvPicPr>
          <p:cNvPr id="4" name="Picture 3"/>
          <p:cNvPicPr>
            <a:picLocks noChangeAspect="1"/>
          </p:cNvPicPr>
          <p:nvPr/>
        </p:nvPicPr>
        <p:blipFill>
          <a:blip r:embed="rId6"/>
          <a:stretch>
            <a:fillRect/>
          </a:stretch>
        </p:blipFill>
        <p:spPr>
          <a:xfrm>
            <a:off x="2464985" y="4350577"/>
            <a:ext cx="4069584" cy="2107680"/>
          </a:xfrm>
          <a:prstGeom prst="rect">
            <a:avLst/>
          </a:prstGeom>
        </p:spPr>
      </p:pic>
    </p:spTree>
    <p:extLst>
      <p:ext uri="{BB962C8B-B14F-4D97-AF65-F5344CB8AC3E}">
        <p14:creationId xmlns:p14="http://schemas.microsoft.com/office/powerpoint/2010/main" val="3673149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Structuralism</a:t>
            </a:r>
          </a:p>
        </p:txBody>
      </p:sp>
      <p:sp>
        <p:nvSpPr>
          <p:cNvPr id="11" name="TextBox 10"/>
          <p:cNvSpPr txBox="1"/>
          <p:nvPr/>
        </p:nvSpPr>
        <p:spPr>
          <a:xfrm>
            <a:off x="134336" y="1025724"/>
            <a:ext cx="8805107" cy="5078314"/>
          </a:xfrm>
          <a:prstGeom prst="rect">
            <a:avLst/>
          </a:prstGeom>
          <a:noFill/>
        </p:spPr>
        <p:txBody>
          <a:bodyPr wrap="square" rtlCol="0">
            <a:spAutoFit/>
          </a:bodyPr>
          <a:lstStyle/>
          <a:p>
            <a:r>
              <a:rPr lang="en-US"/>
              <a:t>Theory of consciousness due to Wundt and his pupil Titchener.</a:t>
            </a:r>
          </a:p>
          <a:p>
            <a:endParaRPr lang="en-US"/>
          </a:p>
          <a:p>
            <a:endParaRPr lang="en-US"/>
          </a:p>
          <a:p>
            <a:r>
              <a:rPr lang="en-US"/>
              <a:t>Attempts to break the mind down into parts and study their interaction.</a:t>
            </a:r>
          </a:p>
          <a:p>
            <a:endParaRPr lang="en-US"/>
          </a:p>
          <a:p>
            <a:endParaRPr lang="en-US"/>
          </a:p>
          <a:p>
            <a:r>
              <a:rPr lang="en-US"/>
              <a:t>Titchener rejected the unobservable:</a:t>
            </a:r>
          </a:p>
          <a:p>
            <a:endParaRPr lang="en-US" i="1"/>
          </a:p>
          <a:p>
            <a:r>
              <a:rPr lang="en-US" i="1"/>
              <a:t>“It is true, nevertheless, that observation is the single and proprietary method of science, and that experiment, regarded as scientific method, is nothing else than observation safeguarded and assisted.”</a:t>
            </a:r>
          </a:p>
          <a:p>
            <a:endParaRPr lang="en-US" i="1"/>
          </a:p>
          <a:p>
            <a:r>
              <a:rPr lang="en-US"/>
              <a:t>But relied on introspection:</a:t>
            </a:r>
          </a:p>
          <a:p>
            <a:endParaRPr lang="en-US" i="1"/>
          </a:p>
          <a:p>
            <a:r>
              <a:rPr lang="en-US" i="1"/>
              <a:t>“The state of consciousness which is to be the matter of psychology ... can become an object of immediate knowledge only by way of introspection or self-awareness.”</a:t>
            </a:r>
          </a:p>
          <a:p>
            <a:endParaRPr lang="en-US" i="1"/>
          </a:p>
          <a:p>
            <a:r>
              <a:rPr lang="en-US"/>
              <a:t>What’s the difference between an introspective report and an experimental report?</a:t>
            </a:r>
          </a:p>
        </p:txBody>
      </p:sp>
    </p:spTree>
    <p:extLst>
      <p:ext uri="{BB962C8B-B14F-4D97-AF65-F5344CB8AC3E}">
        <p14:creationId xmlns:p14="http://schemas.microsoft.com/office/powerpoint/2010/main" val="3889013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Structuralism</a:t>
            </a:r>
          </a:p>
        </p:txBody>
      </p:sp>
      <p:pic>
        <p:nvPicPr>
          <p:cNvPr id="2" name="Picture 1"/>
          <p:cNvPicPr>
            <a:picLocks noChangeAspect="1"/>
          </p:cNvPicPr>
          <p:nvPr/>
        </p:nvPicPr>
        <p:blipFill>
          <a:blip r:embed="rId4"/>
          <a:stretch>
            <a:fillRect/>
          </a:stretch>
        </p:blipFill>
        <p:spPr>
          <a:xfrm>
            <a:off x="3403600" y="1486015"/>
            <a:ext cx="2324100" cy="3289300"/>
          </a:xfrm>
          <a:prstGeom prst="rect">
            <a:avLst/>
          </a:prstGeom>
        </p:spPr>
      </p:pic>
      <p:sp>
        <p:nvSpPr>
          <p:cNvPr id="7" name="TextBox 6"/>
          <p:cNvSpPr txBox="1"/>
          <p:nvPr/>
        </p:nvSpPr>
        <p:spPr>
          <a:xfrm>
            <a:off x="3403600" y="5131496"/>
            <a:ext cx="2511037" cy="646331"/>
          </a:xfrm>
          <a:prstGeom prst="rect">
            <a:avLst/>
          </a:prstGeom>
          <a:noFill/>
        </p:spPr>
        <p:txBody>
          <a:bodyPr wrap="square" rtlCol="0">
            <a:spAutoFit/>
          </a:bodyPr>
          <a:lstStyle/>
          <a:p>
            <a:pPr algn="ctr"/>
            <a:r>
              <a:rPr lang="en-US"/>
              <a:t>Edward B. Titchener</a:t>
            </a:r>
          </a:p>
          <a:p>
            <a:pPr algn="ctr"/>
            <a:r>
              <a:rPr lang="en-US"/>
              <a:t>1867 - 1927</a:t>
            </a:r>
          </a:p>
        </p:txBody>
      </p:sp>
    </p:spTree>
    <p:extLst>
      <p:ext uri="{BB962C8B-B14F-4D97-AF65-F5344CB8AC3E}">
        <p14:creationId xmlns:p14="http://schemas.microsoft.com/office/powerpoint/2010/main" val="1915459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Structuralism</a:t>
            </a:r>
          </a:p>
        </p:txBody>
      </p:sp>
      <p:sp>
        <p:nvSpPr>
          <p:cNvPr id="11" name="TextBox 10"/>
          <p:cNvSpPr txBox="1"/>
          <p:nvPr/>
        </p:nvSpPr>
        <p:spPr>
          <a:xfrm>
            <a:off x="134336" y="1025724"/>
            <a:ext cx="8805107" cy="5355313"/>
          </a:xfrm>
          <a:prstGeom prst="rect">
            <a:avLst/>
          </a:prstGeom>
          <a:noFill/>
        </p:spPr>
        <p:txBody>
          <a:bodyPr wrap="square" rtlCol="0">
            <a:spAutoFit/>
          </a:bodyPr>
          <a:lstStyle/>
          <a:p>
            <a:r>
              <a:rPr lang="en-US"/>
              <a:t>Theory of consciousness due to Wundt and his pupil Titchener.</a:t>
            </a:r>
          </a:p>
          <a:p>
            <a:endParaRPr lang="en-US"/>
          </a:p>
          <a:p>
            <a:r>
              <a:rPr lang="en-US"/>
              <a:t>Attempts to break the mind down into parts and study their interaction.</a:t>
            </a:r>
          </a:p>
          <a:p>
            <a:endParaRPr lang="en-US"/>
          </a:p>
          <a:p>
            <a:r>
              <a:rPr lang="en-US"/>
              <a:t>Titchener rejected the unobservable:</a:t>
            </a:r>
          </a:p>
          <a:p>
            <a:endParaRPr lang="en-US" i="1"/>
          </a:p>
          <a:p>
            <a:r>
              <a:rPr lang="en-US" i="1"/>
              <a:t>“It is true, nevertheless, that observation is the single and proprietary method of science, and that experiment, regarded as scientific method, is nothing else than observation safeguarded and assisted.”</a:t>
            </a:r>
          </a:p>
          <a:p>
            <a:endParaRPr lang="en-US" i="1"/>
          </a:p>
          <a:p>
            <a:r>
              <a:rPr lang="en-US"/>
              <a:t>But relied on introspection:</a:t>
            </a:r>
          </a:p>
          <a:p>
            <a:endParaRPr lang="en-US" i="1"/>
          </a:p>
          <a:p>
            <a:r>
              <a:rPr lang="en-US" i="1"/>
              <a:t>“The state of consciousness which is to be the matter of psychology ... can become an object of immediate knowledge only by way of introspection or self-awareness.”</a:t>
            </a:r>
          </a:p>
          <a:p>
            <a:endParaRPr lang="en-US" i="1"/>
          </a:p>
          <a:p>
            <a:r>
              <a:rPr lang="en-US"/>
              <a:t>What’s the difference between an introspective report and an experimental report?</a:t>
            </a:r>
          </a:p>
          <a:p>
            <a:r>
              <a:rPr lang="en-US"/>
              <a:t>	More than one person can perceive and agree upon the experimental report.</a:t>
            </a:r>
          </a:p>
          <a:p>
            <a:r>
              <a:rPr lang="en-US"/>
              <a:t>	But do they really agree?</a:t>
            </a:r>
          </a:p>
          <a:p>
            <a:r>
              <a:rPr lang="en-US"/>
              <a:t>	Is the divergence not simply higher-level?</a:t>
            </a:r>
          </a:p>
        </p:txBody>
      </p:sp>
    </p:spTree>
    <p:extLst>
      <p:ext uri="{BB962C8B-B14F-4D97-AF65-F5344CB8AC3E}">
        <p14:creationId xmlns:p14="http://schemas.microsoft.com/office/powerpoint/2010/main" val="36710580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The early psychologists</a:t>
            </a:r>
          </a:p>
          <a:p>
            <a:r>
              <a:rPr lang="en-US" sz="2400">
                <a:latin typeface="Cambria"/>
                <a:cs typeface="Cambria"/>
              </a:rPr>
              <a:t>William James</a:t>
            </a:r>
          </a:p>
        </p:txBody>
      </p:sp>
      <p:sp>
        <p:nvSpPr>
          <p:cNvPr id="11" name="TextBox 10"/>
          <p:cNvSpPr txBox="1"/>
          <p:nvPr/>
        </p:nvSpPr>
        <p:spPr>
          <a:xfrm>
            <a:off x="134337" y="1025724"/>
            <a:ext cx="5033456" cy="3416320"/>
          </a:xfrm>
          <a:prstGeom prst="rect">
            <a:avLst/>
          </a:prstGeom>
          <a:noFill/>
        </p:spPr>
        <p:txBody>
          <a:bodyPr wrap="square" rtlCol="0">
            <a:spAutoFit/>
          </a:bodyPr>
          <a:lstStyle/>
          <a:p>
            <a:r>
              <a:rPr lang="en-US" i="1"/>
              <a:t>Principles of Psychology </a:t>
            </a:r>
            <a:r>
              <a:rPr lang="en-US"/>
              <a:t>(1890)</a:t>
            </a:r>
          </a:p>
          <a:p>
            <a:r>
              <a:rPr lang="en-US"/>
              <a:t>A landmark early psychology textbook.</a:t>
            </a:r>
          </a:p>
          <a:p>
            <a:endParaRPr lang="en-US"/>
          </a:p>
          <a:p>
            <a:r>
              <a:rPr lang="en-US"/>
              <a:t>The first lecturer to teach a course on psychology in the US. </a:t>
            </a:r>
          </a:p>
          <a:p>
            <a:endParaRPr lang="en-US"/>
          </a:p>
          <a:p>
            <a:r>
              <a:rPr lang="en-US"/>
              <a:t>Philosophy:</a:t>
            </a:r>
          </a:p>
          <a:p>
            <a:r>
              <a:rPr lang="en-US"/>
              <a:t>	pragmatism (thought is a tool for prediction)</a:t>
            </a:r>
          </a:p>
          <a:p>
            <a:endParaRPr lang="en-US"/>
          </a:p>
          <a:p>
            <a:r>
              <a:rPr lang="en-US"/>
              <a:t>Psychology:</a:t>
            </a:r>
          </a:p>
          <a:p>
            <a:r>
              <a:rPr lang="en-US"/>
              <a:t>	functionalism</a:t>
            </a:r>
          </a:p>
          <a:p>
            <a:endParaRPr lang="en-US"/>
          </a:p>
        </p:txBody>
      </p:sp>
      <p:sp>
        <p:nvSpPr>
          <p:cNvPr id="4" name="TextBox 3"/>
          <p:cNvSpPr txBox="1"/>
          <p:nvPr/>
        </p:nvSpPr>
        <p:spPr>
          <a:xfrm>
            <a:off x="5313077" y="5507133"/>
            <a:ext cx="2721332" cy="646331"/>
          </a:xfrm>
          <a:prstGeom prst="rect">
            <a:avLst/>
          </a:prstGeom>
          <a:noFill/>
        </p:spPr>
        <p:txBody>
          <a:bodyPr wrap="square" rtlCol="0">
            <a:spAutoFit/>
          </a:bodyPr>
          <a:lstStyle/>
          <a:p>
            <a:pPr algn="ctr"/>
            <a:r>
              <a:rPr lang="en-US"/>
              <a:t>William James</a:t>
            </a:r>
          </a:p>
          <a:p>
            <a:pPr algn="ctr"/>
            <a:r>
              <a:rPr lang="en-US"/>
              <a:t>1842-1910</a:t>
            </a:r>
          </a:p>
        </p:txBody>
      </p:sp>
      <p:pic>
        <p:nvPicPr>
          <p:cNvPr id="3" name="Picture 2"/>
          <p:cNvPicPr>
            <a:picLocks noChangeAspect="1"/>
          </p:cNvPicPr>
          <p:nvPr/>
        </p:nvPicPr>
        <p:blipFill>
          <a:blip r:embed="rId4"/>
          <a:stretch>
            <a:fillRect/>
          </a:stretch>
        </p:blipFill>
        <p:spPr>
          <a:xfrm>
            <a:off x="5313077" y="1422400"/>
            <a:ext cx="2806700" cy="4000500"/>
          </a:xfrm>
          <a:prstGeom prst="rect">
            <a:avLst/>
          </a:prstGeom>
        </p:spPr>
      </p:pic>
    </p:spTree>
    <p:extLst>
      <p:ext uri="{BB962C8B-B14F-4D97-AF65-F5344CB8AC3E}">
        <p14:creationId xmlns:p14="http://schemas.microsoft.com/office/powerpoint/2010/main" val="3981036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Functionalism</a:t>
            </a:r>
          </a:p>
        </p:txBody>
      </p:sp>
      <p:sp>
        <p:nvSpPr>
          <p:cNvPr id="11" name="TextBox 10"/>
          <p:cNvSpPr txBox="1"/>
          <p:nvPr/>
        </p:nvSpPr>
        <p:spPr>
          <a:xfrm>
            <a:off x="134336" y="1054922"/>
            <a:ext cx="8805107" cy="3139321"/>
          </a:xfrm>
          <a:prstGeom prst="rect">
            <a:avLst/>
          </a:prstGeom>
          <a:noFill/>
        </p:spPr>
        <p:txBody>
          <a:bodyPr wrap="square" rtlCol="0">
            <a:spAutoFit/>
          </a:bodyPr>
          <a:lstStyle/>
          <a:p>
            <a:r>
              <a:rPr lang="en-US"/>
              <a:t>A philosophical viewpoint opposing structuralism.</a:t>
            </a:r>
          </a:p>
          <a:p>
            <a:r>
              <a:rPr lang="en-US"/>
              <a:t>Late 19</a:t>
            </a:r>
            <a:r>
              <a:rPr lang="en-US" baseline="30000"/>
              <a:t>th</a:t>
            </a:r>
            <a:r>
              <a:rPr lang="en-US"/>
              <a:t>/early 20</a:t>
            </a:r>
            <a:r>
              <a:rPr lang="en-US" baseline="30000"/>
              <a:t>th</a:t>
            </a:r>
            <a:r>
              <a:rPr lang="en-US"/>
              <a:t> century.</a:t>
            </a:r>
          </a:p>
          <a:p>
            <a:endParaRPr lang="en-US"/>
          </a:p>
          <a:p>
            <a:r>
              <a:rPr lang="en-US"/>
              <a:t>University of Chicago:</a:t>
            </a:r>
          </a:p>
          <a:p>
            <a:r>
              <a:rPr lang="en-US"/>
              <a:t>	Dewey – educational psychologist (levelling children)</a:t>
            </a:r>
          </a:p>
          <a:p>
            <a:r>
              <a:rPr lang="en-US"/>
              <a:t>	Herbert Mead</a:t>
            </a:r>
          </a:p>
          <a:p>
            <a:endParaRPr lang="en-US"/>
          </a:p>
          <a:p>
            <a:r>
              <a:rPr lang="en-US"/>
              <a:t>Sees the mind as a function adapted to the environment.</a:t>
            </a:r>
          </a:p>
          <a:p>
            <a:r>
              <a:rPr lang="en-US"/>
              <a:t>Focusses on the purpose (or function) of the mind rather than its elements.</a:t>
            </a:r>
          </a:p>
          <a:p>
            <a:endParaRPr lang="en-US"/>
          </a:p>
          <a:p>
            <a:r>
              <a:rPr lang="en-US"/>
              <a:t>Emphasised individual differences.</a:t>
            </a:r>
          </a:p>
        </p:txBody>
      </p:sp>
    </p:spTree>
    <p:extLst>
      <p:ext uri="{BB962C8B-B14F-4D97-AF65-F5344CB8AC3E}">
        <p14:creationId xmlns:p14="http://schemas.microsoft.com/office/powerpoint/2010/main" val="3626987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Early psychology</a:t>
            </a:r>
          </a:p>
          <a:p>
            <a:r>
              <a:rPr lang="en-US" sz="2400">
                <a:latin typeface="Cambria"/>
                <a:cs typeface="Cambria"/>
              </a:rPr>
              <a:t>Experimental techniques</a:t>
            </a:r>
          </a:p>
        </p:txBody>
      </p:sp>
      <p:pic>
        <p:nvPicPr>
          <p:cNvPr id="3" name="Picture 2"/>
          <p:cNvPicPr>
            <a:picLocks noChangeAspect="1"/>
          </p:cNvPicPr>
          <p:nvPr/>
        </p:nvPicPr>
        <p:blipFill>
          <a:blip r:embed="rId4"/>
          <a:stretch>
            <a:fillRect/>
          </a:stretch>
        </p:blipFill>
        <p:spPr>
          <a:xfrm>
            <a:off x="5587000" y="1139994"/>
            <a:ext cx="2986083" cy="4418658"/>
          </a:xfrm>
          <a:prstGeom prst="rect">
            <a:avLst/>
          </a:prstGeom>
        </p:spPr>
      </p:pic>
      <p:sp>
        <p:nvSpPr>
          <p:cNvPr id="7" name="TextBox 6"/>
          <p:cNvSpPr txBox="1"/>
          <p:nvPr/>
        </p:nvSpPr>
        <p:spPr>
          <a:xfrm>
            <a:off x="5704056" y="5709157"/>
            <a:ext cx="2721332" cy="646331"/>
          </a:xfrm>
          <a:prstGeom prst="rect">
            <a:avLst/>
          </a:prstGeom>
          <a:noFill/>
        </p:spPr>
        <p:txBody>
          <a:bodyPr wrap="square" rtlCol="0">
            <a:spAutoFit/>
          </a:bodyPr>
          <a:lstStyle/>
          <a:p>
            <a:pPr algn="ctr"/>
            <a:r>
              <a:rPr lang="en-US"/>
              <a:t>Hugo M</a:t>
            </a:r>
            <a:r>
              <a:rPr lang="de-DE"/>
              <a:t>ü</a:t>
            </a:r>
            <a:r>
              <a:rPr lang="en-US"/>
              <a:t>nsterberg</a:t>
            </a:r>
          </a:p>
          <a:p>
            <a:pPr algn="ctr"/>
            <a:r>
              <a:rPr lang="en-US"/>
              <a:t>1863-1916</a:t>
            </a:r>
          </a:p>
        </p:txBody>
      </p:sp>
      <p:sp>
        <p:nvSpPr>
          <p:cNvPr id="2" name="TextBox 1"/>
          <p:cNvSpPr txBox="1"/>
          <p:nvPr/>
        </p:nvSpPr>
        <p:spPr>
          <a:xfrm>
            <a:off x="744964" y="1445326"/>
            <a:ext cx="4466623" cy="923330"/>
          </a:xfrm>
          <a:prstGeom prst="rect">
            <a:avLst/>
          </a:prstGeom>
          <a:noFill/>
        </p:spPr>
        <p:txBody>
          <a:bodyPr wrap="square" rtlCol="0">
            <a:spAutoFit/>
          </a:bodyPr>
          <a:lstStyle/>
          <a:p>
            <a:r>
              <a:rPr lang="en-US"/>
              <a:t>German-American pioneer of applied psychology: translating psychological research to real-world settings.</a:t>
            </a:r>
          </a:p>
        </p:txBody>
      </p:sp>
    </p:spTree>
    <p:extLst>
      <p:ext uri="{BB962C8B-B14F-4D97-AF65-F5344CB8AC3E}">
        <p14:creationId xmlns:p14="http://schemas.microsoft.com/office/powerpoint/2010/main" val="3892175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Early psychology</a:t>
            </a:r>
          </a:p>
          <a:p>
            <a:r>
              <a:rPr lang="en-US" sz="2400">
                <a:latin typeface="Cambria"/>
                <a:cs typeface="Cambria"/>
              </a:rPr>
              <a:t>Experimental techniques</a:t>
            </a:r>
          </a:p>
        </p:txBody>
      </p:sp>
      <p:sp>
        <p:nvSpPr>
          <p:cNvPr id="3" name="TextBox 2"/>
          <p:cNvSpPr txBox="1"/>
          <p:nvPr/>
        </p:nvSpPr>
        <p:spPr>
          <a:xfrm>
            <a:off x="744964" y="1356448"/>
            <a:ext cx="7828119" cy="2031325"/>
          </a:xfrm>
          <a:prstGeom prst="rect">
            <a:avLst/>
          </a:prstGeom>
          <a:noFill/>
        </p:spPr>
        <p:txBody>
          <a:bodyPr wrap="square" rtlCol="0">
            <a:spAutoFit/>
          </a:bodyPr>
          <a:lstStyle/>
          <a:p>
            <a:r>
              <a:rPr lang="en-US"/>
              <a:t>"The lawyer alone is obdurate. The lawyer and the judge and the juryman are sure that they do not need the experimental psychologist . . . They go on thinking that their legal instinct and their common sense supplies them with all that is needed and somewhat more . . . Just in the line of the law it therefore seems necessary not to rely simply on the technical statements of scholarly treatises, but to carry the discussion in the most popular form possible before the wider tribunal of the general reader"</a:t>
            </a:r>
          </a:p>
        </p:txBody>
      </p:sp>
    </p:spTree>
    <p:extLst>
      <p:ext uri="{BB962C8B-B14F-4D97-AF65-F5344CB8AC3E}">
        <p14:creationId xmlns:p14="http://schemas.microsoft.com/office/powerpoint/2010/main" val="3050700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Philosophical Positions in Psychology</a:t>
            </a:r>
          </a:p>
          <a:p>
            <a:r>
              <a:rPr lang="en-US" sz="2400">
                <a:latin typeface="Cambria"/>
                <a:cs typeface="Cambria"/>
              </a:rPr>
              <a:t>Freud</a:t>
            </a:r>
          </a:p>
        </p:txBody>
      </p:sp>
      <p:pic>
        <p:nvPicPr>
          <p:cNvPr id="2" name="Picture 1"/>
          <p:cNvPicPr>
            <a:picLocks noChangeAspect="1"/>
          </p:cNvPicPr>
          <p:nvPr/>
        </p:nvPicPr>
        <p:blipFill>
          <a:blip r:embed="rId4"/>
          <a:stretch>
            <a:fillRect/>
          </a:stretch>
        </p:blipFill>
        <p:spPr>
          <a:xfrm>
            <a:off x="4763083" y="1841500"/>
            <a:ext cx="3810000" cy="3175000"/>
          </a:xfrm>
          <a:prstGeom prst="rect">
            <a:avLst/>
          </a:prstGeom>
        </p:spPr>
      </p:pic>
      <p:sp>
        <p:nvSpPr>
          <p:cNvPr id="4" name="TextBox 3"/>
          <p:cNvSpPr txBox="1"/>
          <p:nvPr/>
        </p:nvSpPr>
        <p:spPr>
          <a:xfrm>
            <a:off x="5313077" y="5507133"/>
            <a:ext cx="2721332" cy="646331"/>
          </a:xfrm>
          <a:prstGeom prst="rect">
            <a:avLst/>
          </a:prstGeom>
          <a:noFill/>
        </p:spPr>
        <p:txBody>
          <a:bodyPr wrap="square" rtlCol="0">
            <a:spAutoFit/>
          </a:bodyPr>
          <a:lstStyle/>
          <a:p>
            <a:pPr algn="ctr"/>
            <a:r>
              <a:rPr lang="en-US"/>
              <a:t>Sigmund Freud</a:t>
            </a:r>
          </a:p>
          <a:p>
            <a:pPr algn="ctr"/>
            <a:r>
              <a:rPr lang="en-US"/>
              <a:t>1856-1939</a:t>
            </a:r>
          </a:p>
        </p:txBody>
      </p:sp>
    </p:spTree>
    <p:extLst>
      <p:ext uri="{BB962C8B-B14F-4D97-AF65-F5344CB8AC3E}">
        <p14:creationId xmlns:p14="http://schemas.microsoft.com/office/powerpoint/2010/main" val="3823267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Conclusions</a:t>
            </a:r>
          </a:p>
          <a:p>
            <a:r>
              <a:rPr lang="en-US" sz="2400">
                <a:latin typeface="Cambria"/>
                <a:cs typeface="Cambria"/>
              </a:rPr>
              <a:t>The scope of psychology</a:t>
            </a:r>
          </a:p>
        </p:txBody>
      </p:sp>
      <p:sp>
        <p:nvSpPr>
          <p:cNvPr id="2" name="TextBox 1"/>
          <p:cNvSpPr txBox="1"/>
          <p:nvPr/>
        </p:nvSpPr>
        <p:spPr>
          <a:xfrm>
            <a:off x="744964" y="1587429"/>
            <a:ext cx="7738148" cy="4524316"/>
          </a:xfrm>
          <a:prstGeom prst="rect">
            <a:avLst/>
          </a:prstGeom>
          <a:noFill/>
        </p:spPr>
        <p:txBody>
          <a:bodyPr wrap="square" rtlCol="0">
            <a:spAutoFit/>
          </a:bodyPr>
          <a:lstStyle/>
          <a:p>
            <a:r>
              <a:rPr lang="en-US"/>
              <a:t>Psychology uses experiments to ask questions about mind and behaviour.</a:t>
            </a:r>
          </a:p>
          <a:p>
            <a:endParaRPr lang="en-US"/>
          </a:p>
          <a:p>
            <a:r>
              <a:rPr lang="en-US"/>
              <a:t>It studies diverse areas of interpersonal behaviour:</a:t>
            </a:r>
          </a:p>
          <a:p>
            <a:r>
              <a:rPr lang="en-US"/>
              <a:t>	Obedience</a:t>
            </a:r>
          </a:p>
          <a:p>
            <a:r>
              <a:rPr lang="en-US"/>
              <a:t>	Exclusion</a:t>
            </a:r>
          </a:p>
          <a:p>
            <a:r>
              <a:rPr lang="en-US"/>
              <a:t>	</a:t>
            </a:r>
          </a:p>
          <a:p>
            <a:r>
              <a:rPr lang="en-US"/>
              <a:t>as well as intrapersonal behaviour:</a:t>
            </a:r>
          </a:p>
          <a:p>
            <a:r>
              <a:rPr lang="en-US"/>
              <a:t>	Vision</a:t>
            </a:r>
          </a:p>
          <a:p>
            <a:r>
              <a:rPr lang="en-US"/>
              <a:t>	Abnormal cognitive function</a:t>
            </a:r>
          </a:p>
          <a:p>
            <a:endParaRPr lang="en-US"/>
          </a:p>
          <a:p>
            <a:r>
              <a:rPr lang="en-US"/>
              <a:t>using diverse experimental paradigms:</a:t>
            </a:r>
          </a:p>
          <a:p>
            <a:r>
              <a:rPr lang="en-US"/>
              <a:t>	PET and fMRI scanning</a:t>
            </a:r>
          </a:p>
          <a:p>
            <a:r>
              <a:rPr lang="en-US"/>
              <a:t>	EEG</a:t>
            </a:r>
          </a:p>
          <a:p>
            <a:r>
              <a:rPr lang="en-US"/>
              <a:t>	Behavioural experiments:	accuracy</a:t>
            </a:r>
          </a:p>
          <a:p>
            <a:r>
              <a:rPr lang="en-US"/>
              <a:t>							reaction time</a:t>
            </a:r>
          </a:p>
          <a:p>
            <a:r>
              <a:rPr lang="en-US"/>
              <a:t>							general observations</a:t>
            </a:r>
          </a:p>
        </p:txBody>
      </p:sp>
    </p:spTree>
    <p:extLst>
      <p:ext uri="{BB962C8B-B14F-4D97-AF65-F5344CB8AC3E}">
        <p14:creationId xmlns:p14="http://schemas.microsoft.com/office/powerpoint/2010/main" val="371106960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Philosophical Positions in Psychology</a:t>
            </a:r>
          </a:p>
          <a:p>
            <a:r>
              <a:rPr lang="en-US" sz="2400">
                <a:latin typeface="Cambria"/>
                <a:cs typeface="Cambria"/>
              </a:rPr>
              <a:t>Freud</a:t>
            </a:r>
          </a:p>
        </p:txBody>
      </p:sp>
      <p:pic>
        <p:nvPicPr>
          <p:cNvPr id="2" name="Picture 1"/>
          <p:cNvPicPr>
            <a:picLocks noChangeAspect="1"/>
          </p:cNvPicPr>
          <p:nvPr/>
        </p:nvPicPr>
        <p:blipFill>
          <a:blip r:embed="rId4"/>
          <a:stretch>
            <a:fillRect/>
          </a:stretch>
        </p:blipFill>
        <p:spPr>
          <a:xfrm>
            <a:off x="4763083" y="1841500"/>
            <a:ext cx="3810000" cy="3175000"/>
          </a:xfrm>
          <a:prstGeom prst="rect">
            <a:avLst/>
          </a:prstGeom>
        </p:spPr>
      </p:pic>
      <p:sp>
        <p:nvSpPr>
          <p:cNvPr id="4" name="TextBox 3"/>
          <p:cNvSpPr txBox="1"/>
          <p:nvPr/>
        </p:nvSpPr>
        <p:spPr>
          <a:xfrm>
            <a:off x="5313077" y="5507133"/>
            <a:ext cx="2721332" cy="646331"/>
          </a:xfrm>
          <a:prstGeom prst="rect">
            <a:avLst/>
          </a:prstGeom>
          <a:noFill/>
        </p:spPr>
        <p:txBody>
          <a:bodyPr wrap="square" rtlCol="0">
            <a:spAutoFit/>
          </a:bodyPr>
          <a:lstStyle/>
          <a:p>
            <a:pPr algn="ctr"/>
            <a:r>
              <a:rPr lang="en-US"/>
              <a:t>Sigmund Freud</a:t>
            </a:r>
          </a:p>
          <a:p>
            <a:pPr algn="ctr"/>
            <a:r>
              <a:rPr lang="en-US"/>
              <a:t>1856-1939</a:t>
            </a:r>
          </a:p>
        </p:txBody>
      </p:sp>
      <p:sp>
        <p:nvSpPr>
          <p:cNvPr id="3" name="TextBox 2"/>
          <p:cNvSpPr txBox="1"/>
          <p:nvPr/>
        </p:nvSpPr>
        <p:spPr>
          <a:xfrm>
            <a:off x="323737" y="1494253"/>
            <a:ext cx="4221026" cy="923330"/>
          </a:xfrm>
          <a:prstGeom prst="rect">
            <a:avLst/>
          </a:prstGeom>
          <a:noFill/>
        </p:spPr>
        <p:txBody>
          <a:bodyPr wrap="square" rtlCol="0">
            <a:spAutoFit/>
          </a:bodyPr>
          <a:lstStyle/>
          <a:p>
            <a:r>
              <a:rPr lang="en-US"/>
              <a:t>Originally a doctor of medicine (Vienna 1881) investigating cerebral palsy and aphasia.</a:t>
            </a:r>
          </a:p>
        </p:txBody>
      </p:sp>
    </p:spTree>
    <p:extLst>
      <p:ext uri="{BB962C8B-B14F-4D97-AF65-F5344CB8AC3E}">
        <p14:creationId xmlns:p14="http://schemas.microsoft.com/office/powerpoint/2010/main" val="20191755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Freud</a:t>
            </a:r>
          </a:p>
          <a:p>
            <a:r>
              <a:rPr lang="en-US" sz="2400">
                <a:latin typeface="Cambria"/>
                <a:cs typeface="Cambria"/>
              </a:rPr>
              <a:t>Psychoanalysis</a:t>
            </a:r>
          </a:p>
        </p:txBody>
      </p:sp>
      <p:sp>
        <p:nvSpPr>
          <p:cNvPr id="3" name="TextBox 2"/>
          <p:cNvSpPr txBox="1"/>
          <p:nvPr/>
        </p:nvSpPr>
        <p:spPr>
          <a:xfrm>
            <a:off x="323737" y="1494253"/>
            <a:ext cx="6256912" cy="3139321"/>
          </a:xfrm>
          <a:prstGeom prst="rect">
            <a:avLst/>
          </a:prstGeom>
          <a:noFill/>
        </p:spPr>
        <p:txBody>
          <a:bodyPr wrap="square" rtlCol="0">
            <a:spAutoFit/>
          </a:bodyPr>
          <a:lstStyle/>
          <a:p>
            <a:r>
              <a:rPr lang="en-US"/>
              <a:t>1885: Freud took a fellowship to Paris with Charcot, working on hypnosis. In 1886 Freud set up a private practice and began using hypnosis clinically.</a:t>
            </a:r>
          </a:p>
          <a:p>
            <a:endParaRPr lang="en-US"/>
          </a:p>
          <a:p>
            <a:r>
              <a:rPr lang="en-US"/>
              <a:t>One patient, Anna O (paralysis, hallucinations), was invited to talk about her symptoms.</a:t>
            </a:r>
          </a:p>
          <a:p>
            <a:endParaRPr lang="en-US"/>
          </a:p>
          <a:p>
            <a:r>
              <a:rPr lang="en-US"/>
              <a:t>Patient of Josef Breuer, a mentor to Freud.</a:t>
            </a:r>
          </a:p>
          <a:p>
            <a:endParaRPr lang="en-US"/>
          </a:p>
          <a:p>
            <a:r>
              <a:rPr lang="en-US"/>
              <a:t>It is currently thought that she suffered from complex partial seizures worsened by drug dependence, or epilepsy.</a:t>
            </a:r>
          </a:p>
        </p:txBody>
      </p:sp>
    </p:spTree>
    <p:extLst>
      <p:ext uri="{BB962C8B-B14F-4D97-AF65-F5344CB8AC3E}">
        <p14:creationId xmlns:p14="http://schemas.microsoft.com/office/powerpoint/2010/main" val="2122509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Freud</a:t>
            </a:r>
          </a:p>
          <a:p>
            <a:r>
              <a:rPr lang="en-US" sz="2400">
                <a:latin typeface="Cambria"/>
                <a:cs typeface="Cambria"/>
              </a:rPr>
              <a:t>Psychoanalysis</a:t>
            </a:r>
          </a:p>
        </p:txBody>
      </p:sp>
      <p:sp>
        <p:nvSpPr>
          <p:cNvPr id="3" name="TextBox 2"/>
          <p:cNvSpPr txBox="1"/>
          <p:nvPr/>
        </p:nvSpPr>
        <p:spPr>
          <a:xfrm>
            <a:off x="323737" y="1494253"/>
            <a:ext cx="6256912" cy="4524316"/>
          </a:xfrm>
          <a:prstGeom prst="rect">
            <a:avLst/>
          </a:prstGeom>
          <a:noFill/>
        </p:spPr>
        <p:txBody>
          <a:bodyPr wrap="square" rtlCol="0">
            <a:spAutoFit/>
          </a:bodyPr>
          <a:lstStyle/>
          <a:p>
            <a:pPr marL="285750" indent="-285750">
              <a:buFont typeface="Arial"/>
              <a:buChar char="•"/>
            </a:pPr>
            <a:r>
              <a:rPr lang="en-US"/>
              <a:t>Childhood has a great influence on adult personality.</a:t>
            </a:r>
          </a:p>
          <a:p>
            <a:pPr marL="285750" indent="-285750">
              <a:buFont typeface="Arial"/>
              <a:buChar char="•"/>
            </a:pPr>
            <a:r>
              <a:rPr lang="en-US"/>
              <a:t>Thought is largely influenced by irrational drives, which are unconscious.</a:t>
            </a:r>
          </a:p>
          <a:p>
            <a:pPr marL="285750" indent="-285750">
              <a:buFont typeface="Arial"/>
              <a:buChar char="•"/>
            </a:pPr>
            <a:r>
              <a:rPr lang="en-US"/>
              <a:t>Attempts to inspect or become aware of these drives find resistance: defence mechanisms.</a:t>
            </a:r>
          </a:p>
          <a:p>
            <a:pPr marL="285750" indent="-285750">
              <a:buFont typeface="Arial"/>
              <a:buChar char="•"/>
            </a:pPr>
            <a:r>
              <a:rPr lang="en-US"/>
              <a:t>Conflicts between the conscious and the unconscious cause mental and emotional disturbances.</a:t>
            </a:r>
          </a:p>
          <a:p>
            <a:pPr marL="285750" indent="-285750">
              <a:buFont typeface="Arial"/>
              <a:buChar char="•"/>
            </a:pPr>
            <a:r>
              <a:rPr lang="en-US"/>
              <a:t>Through skilled guidance, unconscious material can be made conscious and its negative effects mitigated.</a:t>
            </a:r>
          </a:p>
          <a:p>
            <a:pPr marL="285750" indent="-285750">
              <a:buFont typeface="Arial"/>
              <a:buChar char="•"/>
            </a:pPr>
            <a:endParaRPr lang="en-US"/>
          </a:p>
          <a:p>
            <a:pPr marL="285750" indent="-285750">
              <a:buFont typeface="Arial"/>
              <a:buChar char="•"/>
            </a:pPr>
            <a:endParaRPr lang="en-US"/>
          </a:p>
          <a:p>
            <a:r>
              <a:rPr lang="en-US"/>
              <a:t>Metaphorically, a battle between the patient’s unconscious and the analyst.</a:t>
            </a:r>
          </a:p>
          <a:p>
            <a:endParaRPr lang="en-US"/>
          </a:p>
          <a:p>
            <a:r>
              <a:rPr lang="en-US"/>
              <a:t>Heavily criticised in modern times, but remains a strong influence in psychiatry.</a:t>
            </a:r>
          </a:p>
        </p:txBody>
      </p:sp>
    </p:spTree>
    <p:extLst>
      <p:ext uri="{BB962C8B-B14F-4D97-AF65-F5344CB8AC3E}">
        <p14:creationId xmlns:p14="http://schemas.microsoft.com/office/powerpoint/2010/main" val="8455181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Freud</a:t>
            </a:r>
          </a:p>
          <a:p>
            <a:r>
              <a:rPr lang="en-US" sz="2400">
                <a:latin typeface="Cambria"/>
                <a:cs typeface="Cambria"/>
              </a:rPr>
              <a:t>Personal life</a:t>
            </a:r>
          </a:p>
        </p:txBody>
      </p:sp>
      <p:sp>
        <p:nvSpPr>
          <p:cNvPr id="3" name="TextBox 2"/>
          <p:cNvSpPr txBox="1"/>
          <p:nvPr/>
        </p:nvSpPr>
        <p:spPr>
          <a:xfrm>
            <a:off x="323737" y="1494253"/>
            <a:ext cx="6256912" cy="2308324"/>
          </a:xfrm>
          <a:prstGeom prst="rect">
            <a:avLst/>
          </a:prstGeom>
          <a:noFill/>
        </p:spPr>
        <p:txBody>
          <a:bodyPr wrap="square" rtlCol="0">
            <a:spAutoFit/>
          </a:bodyPr>
          <a:lstStyle/>
          <a:p>
            <a:r>
              <a:rPr lang="en-US"/>
              <a:t>Freud suffered from</a:t>
            </a:r>
          </a:p>
          <a:p>
            <a:r>
              <a:rPr lang="en-US"/>
              <a:t>	heart irregularities</a:t>
            </a:r>
          </a:p>
          <a:p>
            <a:r>
              <a:rPr lang="en-US"/>
              <a:t>	depression</a:t>
            </a:r>
          </a:p>
          <a:p>
            <a:r>
              <a:rPr lang="en-US"/>
              <a:t>	addiction</a:t>
            </a:r>
          </a:p>
          <a:p>
            <a:endParaRPr lang="en-US"/>
          </a:p>
          <a:p>
            <a:endParaRPr lang="en-US"/>
          </a:p>
          <a:p>
            <a:r>
              <a:rPr lang="en-US"/>
              <a:t>which prompted much self-analysis. He attributed his symptoms to the death of his father in 1896.</a:t>
            </a:r>
          </a:p>
        </p:txBody>
      </p:sp>
    </p:spTree>
    <p:extLst>
      <p:ext uri="{BB962C8B-B14F-4D97-AF65-F5344CB8AC3E}">
        <p14:creationId xmlns:p14="http://schemas.microsoft.com/office/powerpoint/2010/main" val="36998352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Philosophical Positions in Psychology</a:t>
            </a:r>
          </a:p>
          <a:p>
            <a:r>
              <a:rPr lang="en-US" sz="2400">
                <a:latin typeface="Cambria"/>
                <a:cs typeface="Cambria"/>
              </a:rPr>
              <a:t>Freud’s psychoanalysis</a:t>
            </a:r>
          </a:p>
        </p:txBody>
      </p:sp>
      <p:sp>
        <p:nvSpPr>
          <p:cNvPr id="3" name="TextBox 2"/>
          <p:cNvSpPr txBox="1"/>
          <p:nvPr/>
        </p:nvSpPr>
        <p:spPr>
          <a:xfrm>
            <a:off x="323737" y="1494253"/>
            <a:ext cx="4221026" cy="4524316"/>
          </a:xfrm>
          <a:prstGeom prst="rect">
            <a:avLst/>
          </a:prstGeom>
          <a:noFill/>
        </p:spPr>
        <p:txBody>
          <a:bodyPr wrap="square" rtlCol="0">
            <a:spAutoFit/>
          </a:bodyPr>
          <a:lstStyle/>
          <a:p>
            <a:r>
              <a:rPr lang="en-US"/>
              <a:t>A clinical method for treating psychopathology through dialogue between patient and psychoanalyst.</a:t>
            </a:r>
          </a:p>
          <a:p>
            <a:endParaRPr lang="en-US"/>
          </a:p>
          <a:p>
            <a:r>
              <a:rPr lang="en-US"/>
              <a:t>Defined techniques:</a:t>
            </a:r>
          </a:p>
          <a:p>
            <a:r>
              <a:rPr lang="en-US"/>
              <a:t>	free association</a:t>
            </a:r>
          </a:p>
          <a:p>
            <a:endParaRPr lang="en-US"/>
          </a:p>
          <a:p>
            <a:r>
              <a:rPr lang="en-US"/>
              <a:t>And mental processes:</a:t>
            </a:r>
          </a:p>
          <a:p>
            <a:r>
              <a:rPr lang="en-US"/>
              <a:t>	transference</a:t>
            </a:r>
          </a:p>
          <a:p>
            <a:r>
              <a:rPr lang="en-US"/>
              <a:t>	Oedipus complex</a:t>
            </a:r>
          </a:p>
          <a:p>
            <a:r>
              <a:rPr lang="en-US"/>
              <a:t>	libido</a:t>
            </a:r>
          </a:p>
          <a:p>
            <a:r>
              <a:rPr lang="en-US"/>
              <a:t>	death drive</a:t>
            </a:r>
          </a:p>
          <a:p>
            <a:r>
              <a:rPr lang="en-US"/>
              <a:t>	repression</a:t>
            </a:r>
          </a:p>
          <a:p>
            <a:endParaRPr lang="en-US"/>
          </a:p>
          <a:p>
            <a:r>
              <a:rPr lang="en-US"/>
              <a:t>Much debate about the utility of psychoanalysis.</a:t>
            </a:r>
          </a:p>
        </p:txBody>
      </p:sp>
    </p:spTree>
    <p:extLst>
      <p:ext uri="{BB962C8B-B14F-4D97-AF65-F5344CB8AC3E}">
        <p14:creationId xmlns:p14="http://schemas.microsoft.com/office/powerpoint/2010/main" val="128674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Freud</a:t>
            </a:r>
          </a:p>
          <a:p>
            <a:r>
              <a:rPr lang="en-US" sz="2400">
                <a:latin typeface="Cambria"/>
                <a:cs typeface="Cambria"/>
              </a:rPr>
              <a:t>The unconscious</a:t>
            </a:r>
          </a:p>
        </p:txBody>
      </p:sp>
      <p:sp>
        <p:nvSpPr>
          <p:cNvPr id="3" name="TextBox 2"/>
          <p:cNvSpPr txBox="1"/>
          <p:nvPr/>
        </p:nvSpPr>
        <p:spPr>
          <a:xfrm>
            <a:off x="323737" y="1494253"/>
            <a:ext cx="7339256" cy="646331"/>
          </a:xfrm>
          <a:prstGeom prst="rect">
            <a:avLst/>
          </a:prstGeom>
          <a:noFill/>
        </p:spPr>
        <p:txBody>
          <a:bodyPr wrap="square" rtlCol="0">
            <a:spAutoFit/>
          </a:bodyPr>
          <a:lstStyle/>
          <a:p>
            <a:r>
              <a:rPr lang="en-US"/>
              <a:t>The philosophers Brentano (Freud’s tutor) and Lipps discussed perception, introspection, the unconscious, and empathy.</a:t>
            </a:r>
          </a:p>
        </p:txBody>
      </p:sp>
    </p:spTree>
    <p:extLst>
      <p:ext uri="{BB962C8B-B14F-4D97-AF65-F5344CB8AC3E}">
        <p14:creationId xmlns:p14="http://schemas.microsoft.com/office/powerpoint/2010/main" val="36764665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Freud</a:t>
            </a:r>
          </a:p>
          <a:p>
            <a:r>
              <a:rPr lang="en-US" sz="2400">
                <a:latin typeface="Cambria"/>
                <a:cs typeface="Cambria"/>
              </a:rPr>
              <a:t>The unconscious</a:t>
            </a:r>
          </a:p>
        </p:txBody>
      </p:sp>
      <p:sp>
        <p:nvSpPr>
          <p:cNvPr id="3" name="TextBox 2"/>
          <p:cNvSpPr txBox="1"/>
          <p:nvPr/>
        </p:nvSpPr>
        <p:spPr>
          <a:xfrm>
            <a:off x="323737" y="1494253"/>
            <a:ext cx="5145706" cy="3693319"/>
          </a:xfrm>
          <a:prstGeom prst="rect">
            <a:avLst/>
          </a:prstGeom>
          <a:noFill/>
        </p:spPr>
        <p:txBody>
          <a:bodyPr wrap="square" rtlCol="0">
            <a:spAutoFit/>
          </a:bodyPr>
          <a:lstStyle/>
          <a:p>
            <a:r>
              <a:rPr lang="en-US"/>
              <a:t>Conscious</a:t>
            </a:r>
          </a:p>
          <a:p>
            <a:r>
              <a:rPr lang="en-US"/>
              <a:t>Preconscious</a:t>
            </a:r>
          </a:p>
          <a:p>
            <a:r>
              <a:rPr lang="en-US"/>
              <a:t>Unconscious</a:t>
            </a:r>
          </a:p>
          <a:p>
            <a:endParaRPr lang="en-US"/>
          </a:p>
          <a:p>
            <a:r>
              <a:rPr lang="en-US"/>
              <a:t>Ego: conscious mind. Latin for “I.”</a:t>
            </a:r>
          </a:p>
          <a:p>
            <a:endParaRPr lang="en-US"/>
          </a:p>
          <a:p>
            <a:r>
              <a:rPr lang="en-US"/>
              <a:t>Superego: internalisation of cultural rules. Conscience. Aims for perfection.</a:t>
            </a:r>
          </a:p>
          <a:p>
            <a:endParaRPr lang="en-US"/>
          </a:p>
          <a:p>
            <a:r>
              <a:rPr lang="en-US"/>
              <a:t>Id: contains a person’s basic, instinctual drives. Latin for “it.” Unconscious by definition.</a:t>
            </a:r>
          </a:p>
          <a:p>
            <a:endParaRPr lang="en-US"/>
          </a:p>
          <a:p>
            <a:r>
              <a:rPr lang="en-US"/>
              <a:t>	</a:t>
            </a:r>
          </a:p>
        </p:txBody>
      </p:sp>
      <p:pic>
        <p:nvPicPr>
          <p:cNvPr id="2" name="Picture 1"/>
          <p:cNvPicPr>
            <a:picLocks noChangeAspect="1"/>
          </p:cNvPicPr>
          <p:nvPr/>
        </p:nvPicPr>
        <p:blipFill>
          <a:blip r:embed="rId4"/>
          <a:stretch>
            <a:fillRect/>
          </a:stretch>
        </p:blipFill>
        <p:spPr>
          <a:xfrm>
            <a:off x="5635406" y="1520094"/>
            <a:ext cx="3177093" cy="3842066"/>
          </a:xfrm>
          <a:prstGeom prst="rect">
            <a:avLst/>
          </a:prstGeom>
        </p:spPr>
      </p:pic>
    </p:spTree>
    <p:extLst>
      <p:ext uri="{BB962C8B-B14F-4D97-AF65-F5344CB8AC3E}">
        <p14:creationId xmlns:p14="http://schemas.microsoft.com/office/powerpoint/2010/main" val="41751468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Freud</a:t>
            </a:r>
          </a:p>
          <a:p>
            <a:r>
              <a:rPr lang="en-US" sz="2400">
                <a:latin typeface="Cambria"/>
                <a:cs typeface="Cambria"/>
              </a:rPr>
              <a:t>The unconscious</a:t>
            </a:r>
          </a:p>
        </p:txBody>
      </p:sp>
      <p:sp>
        <p:nvSpPr>
          <p:cNvPr id="3" name="TextBox 2"/>
          <p:cNvSpPr txBox="1"/>
          <p:nvPr/>
        </p:nvSpPr>
        <p:spPr>
          <a:xfrm>
            <a:off x="323736" y="1494253"/>
            <a:ext cx="8580343" cy="5355313"/>
          </a:xfrm>
          <a:prstGeom prst="rect">
            <a:avLst/>
          </a:prstGeom>
          <a:noFill/>
        </p:spPr>
        <p:txBody>
          <a:bodyPr wrap="square" rtlCol="0">
            <a:spAutoFit/>
          </a:bodyPr>
          <a:lstStyle/>
          <a:p>
            <a:r>
              <a:rPr lang="en-US"/>
              <a:t>In Freud’s view, the ego seeks to “mediate between id and reality,” to control and channel the id in ways that will benefit in the long term.</a:t>
            </a:r>
          </a:p>
          <a:p>
            <a:endParaRPr lang="en-US"/>
          </a:p>
          <a:p>
            <a:r>
              <a:rPr lang="en-US"/>
              <a:t>Freud contrasts the </a:t>
            </a:r>
            <a:r>
              <a:rPr lang="en-US" i="1"/>
              <a:t>reality principle</a:t>
            </a:r>
            <a:r>
              <a:rPr lang="en-US"/>
              <a:t> and the </a:t>
            </a:r>
            <a:r>
              <a:rPr lang="en-US" i="1"/>
              <a:t>pleasure principle</a:t>
            </a:r>
            <a:r>
              <a:rPr lang="en-US"/>
              <a:t>.</a:t>
            </a:r>
          </a:p>
          <a:p>
            <a:endParaRPr lang="en-US"/>
          </a:p>
          <a:p>
            <a:r>
              <a:rPr lang="en-US"/>
              <a:t>The super-ego, constantly monitoring, rewards or punishes the behaviour of the ego.</a:t>
            </a:r>
          </a:p>
          <a:p>
            <a:endParaRPr lang="en-US"/>
          </a:p>
          <a:p>
            <a:r>
              <a:rPr lang="en-US"/>
              <a:t>Freud: "The ego is that part of the id which has been modified by the direct influence of the external world. ... The ego represents what may be called reason and common sense, in contrast to the id, which contains the passions ... in its relation to the id it is like a man on horseback, who has to hold in check the superior strength of the horse; with this difference, that the rider tries to do so with his own strength, while the ego uses borrowed forces."</a:t>
            </a:r>
          </a:p>
          <a:p>
            <a:endParaRPr lang="en-US"/>
          </a:p>
          <a:p>
            <a:r>
              <a:rPr lang="en-US" i="1"/>
              <a:t>Defense mechanisms:</a:t>
            </a:r>
            <a:r>
              <a:rPr lang="en-US"/>
              <a:t> coping mechanisms which reduce anxiety generated by unacceptable or negative impulses.</a:t>
            </a:r>
          </a:p>
          <a:p>
            <a:endParaRPr lang="en-US" i="1"/>
          </a:p>
          <a:p>
            <a:r>
              <a:rPr lang="en-US"/>
              <a:t>Repression, rationalisation, regression, projection, reaction formation (reacting oppositely to the unconscious drive), sublimation (acceptable expression).</a:t>
            </a:r>
          </a:p>
        </p:txBody>
      </p:sp>
    </p:spTree>
    <p:extLst>
      <p:ext uri="{BB962C8B-B14F-4D97-AF65-F5344CB8AC3E}">
        <p14:creationId xmlns:p14="http://schemas.microsoft.com/office/powerpoint/2010/main" val="208809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Freud</a:t>
            </a:r>
          </a:p>
          <a:p>
            <a:r>
              <a:rPr lang="en-US" sz="2400">
                <a:latin typeface="Cambria"/>
                <a:cs typeface="Cambria"/>
              </a:rPr>
              <a:t>The unconscious</a:t>
            </a:r>
          </a:p>
        </p:txBody>
      </p:sp>
      <p:sp>
        <p:nvSpPr>
          <p:cNvPr id="3" name="TextBox 2"/>
          <p:cNvSpPr txBox="1"/>
          <p:nvPr/>
        </p:nvSpPr>
        <p:spPr>
          <a:xfrm>
            <a:off x="323737" y="1494253"/>
            <a:ext cx="5145706" cy="1754327"/>
          </a:xfrm>
          <a:prstGeom prst="rect">
            <a:avLst/>
          </a:prstGeom>
          <a:noFill/>
        </p:spPr>
        <p:txBody>
          <a:bodyPr wrap="square" rtlCol="0">
            <a:spAutoFit/>
          </a:bodyPr>
          <a:lstStyle/>
          <a:p>
            <a:r>
              <a:rPr lang="en-US"/>
              <a:t>What are these parts?</a:t>
            </a:r>
          </a:p>
          <a:p>
            <a:r>
              <a:rPr lang="en-US"/>
              <a:t>Do they really exist?</a:t>
            </a:r>
          </a:p>
          <a:p>
            <a:r>
              <a:rPr lang="en-US"/>
              <a:t>Do they have physical meaning?</a:t>
            </a:r>
          </a:p>
          <a:p>
            <a:endParaRPr lang="en-US"/>
          </a:p>
          <a:p>
            <a:r>
              <a:rPr lang="en-US"/>
              <a:t>Do any of the other concepts we use in everyday life have physical meaning?</a:t>
            </a:r>
          </a:p>
        </p:txBody>
      </p:sp>
      <p:pic>
        <p:nvPicPr>
          <p:cNvPr id="2" name="Picture 1"/>
          <p:cNvPicPr>
            <a:picLocks noChangeAspect="1"/>
          </p:cNvPicPr>
          <p:nvPr/>
        </p:nvPicPr>
        <p:blipFill>
          <a:blip r:embed="rId4"/>
          <a:stretch>
            <a:fillRect/>
          </a:stretch>
        </p:blipFill>
        <p:spPr>
          <a:xfrm>
            <a:off x="5635406" y="1520094"/>
            <a:ext cx="3177093" cy="3842066"/>
          </a:xfrm>
          <a:prstGeom prst="rect">
            <a:avLst/>
          </a:prstGeom>
        </p:spPr>
      </p:pic>
    </p:spTree>
    <p:extLst>
      <p:ext uri="{BB962C8B-B14F-4D97-AF65-F5344CB8AC3E}">
        <p14:creationId xmlns:p14="http://schemas.microsoft.com/office/powerpoint/2010/main" val="12508443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Freud</a:t>
            </a:r>
          </a:p>
          <a:p>
            <a:r>
              <a:rPr lang="en-US" sz="2400">
                <a:latin typeface="Cambria"/>
                <a:cs typeface="Cambria"/>
              </a:rPr>
              <a:t>Criticism</a:t>
            </a:r>
          </a:p>
        </p:txBody>
      </p:sp>
      <p:sp>
        <p:nvSpPr>
          <p:cNvPr id="3" name="TextBox 2"/>
          <p:cNvSpPr txBox="1"/>
          <p:nvPr/>
        </p:nvSpPr>
        <p:spPr>
          <a:xfrm>
            <a:off x="323737" y="1494253"/>
            <a:ext cx="7339256" cy="646331"/>
          </a:xfrm>
          <a:prstGeom prst="rect">
            <a:avLst/>
          </a:prstGeom>
          <a:noFill/>
        </p:spPr>
        <p:txBody>
          <a:bodyPr wrap="square" rtlCol="0">
            <a:spAutoFit/>
          </a:bodyPr>
          <a:lstStyle/>
          <a:p>
            <a:r>
              <a:rPr lang="en-US"/>
              <a:t>The mechanisms Freud proposed seem to involve situations similar to those he experienced in early life. Was he himself projecting?</a:t>
            </a:r>
          </a:p>
        </p:txBody>
      </p:sp>
    </p:spTree>
    <p:extLst>
      <p:ext uri="{BB962C8B-B14F-4D97-AF65-F5344CB8AC3E}">
        <p14:creationId xmlns:p14="http://schemas.microsoft.com/office/powerpoint/2010/main" val="365889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Conclusions</a:t>
            </a:r>
          </a:p>
          <a:p>
            <a:r>
              <a:rPr lang="en-US" sz="2400">
                <a:latin typeface="Cambria"/>
                <a:cs typeface="Cambria"/>
              </a:rPr>
              <a:t>Psychology and society</a:t>
            </a:r>
          </a:p>
        </p:txBody>
      </p:sp>
      <p:sp>
        <p:nvSpPr>
          <p:cNvPr id="2" name="TextBox 1"/>
          <p:cNvSpPr txBox="1"/>
          <p:nvPr/>
        </p:nvSpPr>
        <p:spPr>
          <a:xfrm>
            <a:off x="744964" y="1587429"/>
            <a:ext cx="7738148" cy="4801315"/>
          </a:xfrm>
          <a:prstGeom prst="rect">
            <a:avLst/>
          </a:prstGeom>
          <a:noFill/>
        </p:spPr>
        <p:txBody>
          <a:bodyPr wrap="square" rtlCol="0">
            <a:spAutoFit/>
          </a:bodyPr>
          <a:lstStyle/>
          <a:p>
            <a:r>
              <a:rPr lang="en-US"/>
              <a:t>Psychology has a great effect on society, as well as on our conception of the self (the internal life).</a:t>
            </a:r>
          </a:p>
          <a:p>
            <a:endParaRPr lang="en-US"/>
          </a:p>
          <a:p>
            <a:r>
              <a:rPr lang="en-US"/>
              <a:t>Many of the constructs we use to describe and understand ourselves come from psychology:</a:t>
            </a:r>
          </a:p>
          <a:p>
            <a:r>
              <a:rPr lang="en-US"/>
              <a:t>	nervous breakdown</a:t>
            </a:r>
          </a:p>
          <a:p>
            <a:r>
              <a:rPr lang="en-US"/>
              <a:t>	paranoid</a:t>
            </a:r>
          </a:p>
          <a:p>
            <a:r>
              <a:rPr lang="en-US"/>
              <a:t>	the subsconscious</a:t>
            </a:r>
          </a:p>
          <a:p>
            <a:r>
              <a:rPr lang="en-US"/>
              <a:t>	identity crisis</a:t>
            </a:r>
          </a:p>
          <a:p>
            <a:r>
              <a:rPr lang="en-US"/>
              <a:t>	reverse psychology</a:t>
            </a:r>
          </a:p>
          <a:p>
            <a:r>
              <a:rPr lang="en-US"/>
              <a:t>	inner child</a:t>
            </a:r>
          </a:p>
          <a:p>
            <a:r>
              <a:rPr lang="en-US"/>
              <a:t>	left/right brain</a:t>
            </a:r>
          </a:p>
          <a:p>
            <a:r>
              <a:rPr lang="en-US"/>
              <a:t>	emotional intelligence</a:t>
            </a:r>
          </a:p>
          <a:p>
            <a:r>
              <a:rPr lang="en-US"/>
              <a:t>	Freudian slip</a:t>
            </a:r>
          </a:p>
          <a:p>
            <a:r>
              <a:rPr lang="en-US"/>
              <a:t>	dysfunctional</a:t>
            </a:r>
          </a:p>
          <a:p>
            <a:r>
              <a:rPr lang="en-US"/>
              <a:t>	</a:t>
            </a:r>
          </a:p>
          <a:p>
            <a:endParaRPr lang="en-US"/>
          </a:p>
        </p:txBody>
      </p:sp>
    </p:spTree>
    <p:extLst>
      <p:ext uri="{BB962C8B-B14F-4D97-AF65-F5344CB8AC3E}">
        <p14:creationId xmlns:p14="http://schemas.microsoft.com/office/powerpoint/2010/main" val="398615197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Freud</a:t>
            </a:r>
          </a:p>
          <a:p>
            <a:r>
              <a:rPr lang="en-US" sz="2400">
                <a:latin typeface="Cambria"/>
                <a:cs typeface="Cambria"/>
              </a:rPr>
              <a:t>W. H. Auden’s tribute</a:t>
            </a:r>
          </a:p>
        </p:txBody>
      </p:sp>
      <p:sp>
        <p:nvSpPr>
          <p:cNvPr id="3" name="TextBox 2"/>
          <p:cNvSpPr txBox="1"/>
          <p:nvPr/>
        </p:nvSpPr>
        <p:spPr>
          <a:xfrm>
            <a:off x="323736" y="1494253"/>
            <a:ext cx="5549781" cy="3693319"/>
          </a:xfrm>
          <a:prstGeom prst="rect">
            <a:avLst/>
          </a:prstGeom>
          <a:noFill/>
        </p:spPr>
        <p:txBody>
          <a:bodyPr wrap="square" rtlCol="0">
            <a:spAutoFit/>
          </a:bodyPr>
          <a:lstStyle/>
          <a:p>
            <a:r>
              <a:rPr lang="en-US"/>
              <a:t>“In Memory of Sigmund Freud”</a:t>
            </a:r>
          </a:p>
          <a:p>
            <a:endParaRPr lang="en-US"/>
          </a:p>
          <a:p>
            <a:r>
              <a:rPr lang="en-US"/>
              <a:t>He wasn’t clever at all: he merely told </a:t>
            </a:r>
          </a:p>
          <a:p>
            <a:r>
              <a:rPr lang="en-US"/>
              <a:t>the unhappy Present to recite the Past </a:t>
            </a:r>
          </a:p>
          <a:p>
            <a:r>
              <a:rPr lang="en-US"/>
              <a:t>like a poetry lesson till sooner </a:t>
            </a:r>
          </a:p>
          <a:p>
            <a:r>
              <a:rPr lang="en-US"/>
              <a:t>or later it faltered at the line where </a:t>
            </a:r>
          </a:p>
          <a:p>
            <a:r>
              <a:rPr lang="en-US"/>
              <a:t>long ago the accusations had begun</a:t>
            </a:r>
          </a:p>
          <a:p>
            <a:endParaRPr lang="en-US"/>
          </a:p>
          <a:p>
            <a:r>
              <a:rPr lang="en-US"/>
              <a:t>...</a:t>
            </a:r>
          </a:p>
          <a:p>
            <a:endParaRPr lang="en-US"/>
          </a:p>
          <a:p>
            <a:r>
              <a:rPr lang="en-US"/>
              <a:t>to us he is no more a person </a:t>
            </a:r>
          </a:p>
          <a:p>
            <a:r>
              <a:rPr lang="en-US"/>
              <a:t>now but a whole climate of opinion </a:t>
            </a:r>
          </a:p>
          <a:p>
            <a:r>
              <a:rPr lang="en-US"/>
              <a:t>under whom we conduct our different lives:</a:t>
            </a:r>
          </a:p>
        </p:txBody>
      </p:sp>
    </p:spTree>
    <p:extLst>
      <p:ext uri="{BB962C8B-B14F-4D97-AF65-F5344CB8AC3E}">
        <p14:creationId xmlns:p14="http://schemas.microsoft.com/office/powerpoint/2010/main" val="19758331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Philosophical Positions in Psychology</a:t>
            </a:r>
          </a:p>
          <a:p>
            <a:r>
              <a:rPr lang="en-US" sz="2400">
                <a:latin typeface="Cambria"/>
                <a:cs typeface="Cambria"/>
              </a:rPr>
              <a:t>Jung</a:t>
            </a:r>
          </a:p>
        </p:txBody>
      </p:sp>
      <p:sp>
        <p:nvSpPr>
          <p:cNvPr id="4" name="TextBox 3"/>
          <p:cNvSpPr txBox="1"/>
          <p:nvPr/>
        </p:nvSpPr>
        <p:spPr>
          <a:xfrm>
            <a:off x="5313077" y="5507133"/>
            <a:ext cx="2721332" cy="646331"/>
          </a:xfrm>
          <a:prstGeom prst="rect">
            <a:avLst/>
          </a:prstGeom>
          <a:noFill/>
        </p:spPr>
        <p:txBody>
          <a:bodyPr wrap="square" rtlCol="0">
            <a:spAutoFit/>
          </a:bodyPr>
          <a:lstStyle/>
          <a:p>
            <a:pPr algn="ctr"/>
            <a:r>
              <a:rPr lang="en-US"/>
              <a:t>Carl Gustav Jung</a:t>
            </a:r>
          </a:p>
          <a:p>
            <a:pPr algn="ctr"/>
            <a:r>
              <a:rPr lang="en-US"/>
              <a:t>1875-1961</a:t>
            </a:r>
          </a:p>
        </p:txBody>
      </p:sp>
      <p:pic>
        <p:nvPicPr>
          <p:cNvPr id="3" name="Picture 2"/>
          <p:cNvPicPr>
            <a:picLocks noChangeAspect="1"/>
          </p:cNvPicPr>
          <p:nvPr/>
        </p:nvPicPr>
        <p:blipFill>
          <a:blip r:embed="rId4"/>
          <a:stretch>
            <a:fillRect/>
          </a:stretch>
        </p:blipFill>
        <p:spPr>
          <a:xfrm>
            <a:off x="5313077" y="1775240"/>
            <a:ext cx="2827423" cy="3475973"/>
          </a:xfrm>
          <a:prstGeom prst="rect">
            <a:avLst/>
          </a:prstGeom>
        </p:spPr>
      </p:pic>
      <p:pic>
        <p:nvPicPr>
          <p:cNvPr id="2" name="Picture 1"/>
          <p:cNvPicPr>
            <a:picLocks noChangeAspect="1"/>
          </p:cNvPicPr>
          <p:nvPr/>
        </p:nvPicPr>
        <p:blipFill>
          <a:blip r:embed="rId5"/>
          <a:stretch>
            <a:fillRect/>
          </a:stretch>
        </p:blipFill>
        <p:spPr>
          <a:xfrm>
            <a:off x="142720" y="830997"/>
            <a:ext cx="4290520" cy="5819018"/>
          </a:xfrm>
          <a:prstGeom prst="rect">
            <a:avLst/>
          </a:prstGeom>
        </p:spPr>
      </p:pic>
    </p:spTree>
    <p:extLst>
      <p:ext uri="{BB962C8B-B14F-4D97-AF65-F5344CB8AC3E}">
        <p14:creationId xmlns:p14="http://schemas.microsoft.com/office/powerpoint/2010/main" val="367514096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Jung</a:t>
            </a:r>
          </a:p>
        </p:txBody>
      </p:sp>
      <p:sp>
        <p:nvSpPr>
          <p:cNvPr id="4" name="TextBox 3"/>
          <p:cNvSpPr txBox="1"/>
          <p:nvPr/>
        </p:nvSpPr>
        <p:spPr>
          <a:xfrm>
            <a:off x="744964" y="1414169"/>
            <a:ext cx="7289445" cy="4801315"/>
          </a:xfrm>
          <a:prstGeom prst="rect">
            <a:avLst/>
          </a:prstGeom>
          <a:noFill/>
        </p:spPr>
        <p:txBody>
          <a:bodyPr wrap="square" rtlCol="0">
            <a:spAutoFit/>
          </a:bodyPr>
          <a:lstStyle/>
          <a:p>
            <a:r>
              <a:rPr lang="en-US"/>
              <a:t>Born 1875 in Switzerland.</a:t>
            </a:r>
          </a:p>
          <a:p>
            <a:r>
              <a:rPr lang="en-US"/>
              <a:t>A solitary and introverted child; saw himself as possessing two personalities.</a:t>
            </a:r>
          </a:p>
          <a:p>
            <a:endParaRPr lang="en-US"/>
          </a:p>
          <a:p>
            <a:r>
              <a:rPr lang="en-US"/>
              <a:t>Following an incident in which he was pushed to the ground by another boy, Jung fainted whenever he applied himself to schoolwork. Upon overhearing his father discussing his future inability to support himself, he realised the need for academic excellence.</a:t>
            </a:r>
          </a:p>
          <a:p>
            <a:endParaRPr lang="en-US"/>
          </a:p>
          <a:p>
            <a:r>
              <a:rPr lang="en-US"/>
              <a:t>1895: studied medicine at the University of Basel. Dissertation: “On the Psychology and Pathology of So-Called Occult Phenomena.”</a:t>
            </a:r>
          </a:p>
          <a:p>
            <a:endParaRPr lang="en-US"/>
          </a:p>
          <a:p>
            <a:r>
              <a:rPr lang="en-US"/>
              <a:t>1906: Met Freud; they talked unceasingly for 13 hours. Freud sent Jung a collection of essays. Freud: “my adopted eldest son, my crown prince and successor.”</a:t>
            </a:r>
          </a:p>
          <a:p>
            <a:endParaRPr lang="en-US"/>
          </a:p>
          <a:p>
            <a:r>
              <a:rPr lang="en-US"/>
              <a:t>1909: Travelled with Freud to the United States, attended an important conference publicising psychoanalysis.</a:t>
            </a:r>
          </a:p>
        </p:txBody>
      </p:sp>
    </p:spTree>
    <p:extLst>
      <p:ext uri="{BB962C8B-B14F-4D97-AF65-F5344CB8AC3E}">
        <p14:creationId xmlns:p14="http://schemas.microsoft.com/office/powerpoint/2010/main" val="400764602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Jung</a:t>
            </a:r>
          </a:p>
        </p:txBody>
      </p:sp>
      <p:pic>
        <p:nvPicPr>
          <p:cNvPr id="2" name="Picture 1"/>
          <p:cNvPicPr>
            <a:picLocks noChangeAspect="1"/>
          </p:cNvPicPr>
          <p:nvPr/>
        </p:nvPicPr>
        <p:blipFill>
          <a:blip r:embed="rId4"/>
          <a:stretch>
            <a:fillRect/>
          </a:stretch>
        </p:blipFill>
        <p:spPr>
          <a:xfrm>
            <a:off x="1201968" y="663794"/>
            <a:ext cx="6895458" cy="5501552"/>
          </a:xfrm>
          <a:prstGeom prst="rect">
            <a:avLst/>
          </a:prstGeom>
        </p:spPr>
      </p:pic>
      <p:sp>
        <p:nvSpPr>
          <p:cNvPr id="3" name="TextBox 2"/>
          <p:cNvSpPr txBox="1"/>
          <p:nvPr/>
        </p:nvSpPr>
        <p:spPr>
          <a:xfrm>
            <a:off x="3391343" y="6363765"/>
            <a:ext cx="2554331" cy="369332"/>
          </a:xfrm>
          <a:prstGeom prst="rect">
            <a:avLst/>
          </a:prstGeom>
          <a:noFill/>
        </p:spPr>
        <p:txBody>
          <a:bodyPr wrap="square" rtlCol="0">
            <a:spAutoFit/>
          </a:bodyPr>
          <a:lstStyle/>
          <a:p>
            <a:r>
              <a:rPr lang="en-US"/>
              <a:t>Clark University, 1909</a:t>
            </a:r>
          </a:p>
        </p:txBody>
      </p:sp>
    </p:spTree>
    <p:extLst>
      <p:ext uri="{BB962C8B-B14F-4D97-AF65-F5344CB8AC3E}">
        <p14:creationId xmlns:p14="http://schemas.microsoft.com/office/powerpoint/2010/main" val="171168394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Jung</a:t>
            </a:r>
          </a:p>
        </p:txBody>
      </p:sp>
      <p:sp>
        <p:nvSpPr>
          <p:cNvPr id="4" name="TextBox 3"/>
          <p:cNvSpPr txBox="1"/>
          <p:nvPr/>
        </p:nvSpPr>
        <p:spPr>
          <a:xfrm>
            <a:off x="245331" y="1370879"/>
            <a:ext cx="7789078" cy="3416320"/>
          </a:xfrm>
          <a:prstGeom prst="rect">
            <a:avLst/>
          </a:prstGeom>
          <a:noFill/>
        </p:spPr>
        <p:txBody>
          <a:bodyPr wrap="square" rtlCol="0">
            <a:spAutoFit/>
          </a:bodyPr>
          <a:lstStyle/>
          <a:p>
            <a:r>
              <a:rPr lang="en-US"/>
              <a:t>Developed </a:t>
            </a:r>
            <a:r>
              <a:rPr lang="en-US" i="1"/>
              <a:t>analytical psychology</a:t>
            </a:r>
            <a:r>
              <a:rPr lang="en-US"/>
              <a:t> and the concepts of</a:t>
            </a:r>
          </a:p>
          <a:p>
            <a:r>
              <a:rPr lang="en-US"/>
              <a:t>	extraversion &amp; intraversion</a:t>
            </a:r>
          </a:p>
          <a:p>
            <a:r>
              <a:rPr lang="en-US"/>
              <a:t>	archetypes</a:t>
            </a:r>
          </a:p>
          <a:p>
            <a:r>
              <a:rPr lang="en-US"/>
              <a:t>	the collective unconscious</a:t>
            </a:r>
          </a:p>
          <a:p>
            <a:r>
              <a:rPr lang="en-US"/>
              <a:t>	the complex</a:t>
            </a:r>
          </a:p>
          <a:p>
            <a:r>
              <a:rPr lang="en-US"/>
              <a:t>	synchronicity</a:t>
            </a:r>
          </a:p>
          <a:p>
            <a:r>
              <a:rPr lang="en-US"/>
              <a:t>	psychological types; Myers-Briggs Type Indicator (MBTI)</a:t>
            </a:r>
          </a:p>
          <a:p>
            <a:endParaRPr lang="en-US"/>
          </a:p>
          <a:p>
            <a:endParaRPr lang="en-US"/>
          </a:p>
          <a:p>
            <a:r>
              <a:rPr lang="en-US"/>
              <a:t>Published extensively on alchemy in his later years.</a:t>
            </a:r>
          </a:p>
          <a:p>
            <a:r>
              <a:rPr lang="en-US"/>
              <a:t>Recommended spirituality as a cure for addiction. Seen as a major influence of Alcoholics Anonymous.</a:t>
            </a:r>
          </a:p>
        </p:txBody>
      </p:sp>
    </p:spTree>
    <p:extLst>
      <p:ext uri="{BB962C8B-B14F-4D97-AF65-F5344CB8AC3E}">
        <p14:creationId xmlns:p14="http://schemas.microsoft.com/office/powerpoint/2010/main" val="169530572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Jung</a:t>
            </a:r>
          </a:p>
        </p:txBody>
      </p:sp>
      <p:pic>
        <p:nvPicPr>
          <p:cNvPr id="2" name="Picture 1"/>
          <p:cNvPicPr>
            <a:picLocks noChangeAspect="1"/>
          </p:cNvPicPr>
          <p:nvPr/>
        </p:nvPicPr>
        <p:blipFill>
          <a:blip r:embed="rId4"/>
          <a:stretch>
            <a:fillRect/>
          </a:stretch>
        </p:blipFill>
        <p:spPr>
          <a:xfrm>
            <a:off x="0" y="850900"/>
            <a:ext cx="9144000" cy="5143500"/>
          </a:xfrm>
          <a:prstGeom prst="rect">
            <a:avLst/>
          </a:prstGeom>
        </p:spPr>
      </p:pic>
    </p:spTree>
    <p:extLst>
      <p:ext uri="{BB962C8B-B14F-4D97-AF65-F5344CB8AC3E}">
        <p14:creationId xmlns:p14="http://schemas.microsoft.com/office/powerpoint/2010/main" val="34307951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Behaviourism</a:t>
            </a:r>
          </a:p>
        </p:txBody>
      </p:sp>
      <p:pic>
        <p:nvPicPr>
          <p:cNvPr id="2" name="Picture 1"/>
          <p:cNvPicPr>
            <a:picLocks noChangeAspect="1"/>
          </p:cNvPicPr>
          <p:nvPr/>
        </p:nvPicPr>
        <p:blipFill>
          <a:blip r:embed="rId4"/>
          <a:stretch>
            <a:fillRect/>
          </a:stretch>
        </p:blipFill>
        <p:spPr>
          <a:xfrm>
            <a:off x="4978781" y="787400"/>
            <a:ext cx="3397950" cy="4452869"/>
          </a:xfrm>
          <a:prstGeom prst="rect">
            <a:avLst/>
          </a:prstGeom>
        </p:spPr>
      </p:pic>
      <p:sp>
        <p:nvSpPr>
          <p:cNvPr id="3" name="TextBox 2"/>
          <p:cNvSpPr txBox="1"/>
          <p:nvPr/>
        </p:nvSpPr>
        <p:spPr>
          <a:xfrm>
            <a:off x="5440580" y="5454662"/>
            <a:ext cx="2511037" cy="646331"/>
          </a:xfrm>
          <a:prstGeom prst="rect">
            <a:avLst/>
          </a:prstGeom>
          <a:noFill/>
        </p:spPr>
        <p:txBody>
          <a:bodyPr wrap="square" rtlCol="0">
            <a:spAutoFit/>
          </a:bodyPr>
          <a:lstStyle/>
          <a:p>
            <a:pPr algn="ctr"/>
            <a:r>
              <a:rPr lang="en-US"/>
              <a:t>Burrhus Frederic Skinner</a:t>
            </a:r>
          </a:p>
          <a:p>
            <a:pPr algn="ctr"/>
            <a:r>
              <a:rPr lang="en-US"/>
              <a:t>1904 - 1990</a:t>
            </a:r>
          </a:p>
        </p:txBody>
      </p:sp>
    </p:spTree>
    <p:extLst>
      <p:ext uri="{BB962C8B-B14F-4D97-AF65-F5344CB8AC3E}">
        <p14:creationId xmlns:p14="http://schemas.microsoft.com/office/powerpoint/2010/main" val="21016665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Behaviourism</a:t>
            </a:r>
          </a:p>
        </p:txBody>
      </p:sp>
      <p:sp>
        <p:nvSpPr>
          <p:cNvPr id="4" name="TextBox 3"/>
          <p:cNvSpPr txBox="1"/>
          <p:nvPr/>
        </p:nvSpPr>
        <p:spPr>
          <a:xfrm>
            <a:off x="744964" y="1241006"/>
            <a:ext cx="7610729" cy="4247317"/>
          </a:xfrm>
          <a:prstGeom prst="rect">
            <a:avLst/>
          </a:prstGeom>
          <a:noFill/>
        </p:spPr>
        <p:txBody>
          <a:bodyPr wrap="square" rtlCol="0">
            <a:spAutoFit/>
          </a:bodyPr>
          <a:lstStyle/>
          <a:p>
            <a:r>
              <a:rPr lang="en-US"/>
              <a:t>A reaction to introspective, mentalistic psychology, full of untestable predictions.</a:t>
            </a:r>
          </a:p>
          <a:p>
            <a:endParaRPr lang="en-US"/>
          </a:p>
          <a:p>
            <a:r>
              <a:rPr lang="en-US"/>
              <a:t>Concerns itself with </a:t>
            </a:r>
            <a:r>
              <a:rPr lang="en-US" i="1"/>
              <a:t>stimuli</a:t>
            </a:r>
            <a:r>
              <a:rPr lang="en-US"/>
              <a:t> and </a:t>
            </a:r>
            <a:r>
              <a:rPr lang="en-US" i="1"/>
              <a:t>responses</a:t>
            </a:r>
            <a:r>
              <a:rPr lang="en-US"/>
              <a:t>.</a:t>
            </a:r>
          </a:p>
          <a:p>
            <a:endParaRPr lang="en-US"/>
          </a:p>
          <a:p>
            <a:r>
              <a:rPr lang="en-US"/>
              <a:t>Behaviourists regarded the mind as a unmeasurable construct that should not be treated. Experiments and theories should treat behaviours: stimuli and responses.</a:t>
            </a:r>
          </a:p>
          <a:p>
            <a:endParaRPr lang="en-US"/>
          </a:p>
          <a:p>
            <a:r>
              <a:rPr lang="en-US"/>
              <a:t>A rejection of “the study of mental events.”</a:t>
            </a:r>
          </a:p>
          <a:p>
            <a:endParaRPr lang="en-US"/>
          </a:p>
          <a:p>
            <a:r>
              <a:rPr lang="en-US"/>
              <a:t>Ivan Pavlov</a:t>
            </a:r>
          </a:p>
          <a:p>
            <a:r>
              <a:rPr lang="en-US"/>
              <a:t>B.F. Skinner</a:t>
            </a:r>
          </a:p>
          <a:p>
            <a:r>
              <a:rPr lang="en-US"/>
              <a:t>John B. Watson</a:t>
            </a:r>
          </a:p>
          <a:p>
            <a:r>
              <a:rPr lang="en-US"/>
              <a:t>Edward Thorndike</a:t>
            </a:r>
          </a:p>
        </p:txBody>
      </p:sp>
    </p:spTree>
    <p:extLst>
      <p:ext uri="{BB962C8B-B14F-4D97-AF65-F5344CB8AC3E}">
        <p14:creationId xmlns:p14="http://schemas.microsoft.com/office/powerpoint/2010/main" val="399321198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Behaviourism</a:t>
            </a:r>
          </a:p>
        </p:txBody>
      </p:sp>
      <p:sp>
        <p:nvSpPr>
          <p:cNvPr id="4" name="TextBox 3"/>
          <p:cNvSpPr txBox="1"/>
          <p:nvPr/>
        </p:nvSpPr>
        <p:spPr>
          <a:xfrm>
            <a:off x="744964" y="1241006"/>
            <a:ext cx="7610729" cy="2308324"/>
          </a:xfrm>
          <a:prstGeom prst="rect">
            <a:avLst/>
          </a:prstGeom>
          <a:noFill/>
        </p:spPr>
        <p:txBody>
          <a:bodyPr wrap="square" rtlCol="0">
            <a:spAutoFit/>
          </a:bodyPr>
          <a:lstStyle/>
          <a:p>
            <a:r>
              <a:rPr lang="en-US"/>
              <a:t>Operant response: a response programmed by a pattern of reward.</a:t>
            </a:r>
          </a:p>
          <a:p>
            <a:endParaRPr lang="en-US"/>
          </a:p>
          <a:p>
            <a:r>
              <a:rPr lang="en-US"/>
              <a:t>Operant conditioning: training by reward or punishment.</a:t>
            </a:r>
          </a:p>
          <a:p>
            <a:endParaRPr lang="en-US"/>
          </a:p>
          <a:p>
            <a:r>
              <a:rPr lang="en-US"/>
              <a:t>Behaviourism explains how to reward random actions – but not how to creatively generate new actions which are likely to work.</a:t>
            </a:r>
          </a:p>
          <a:p>
            <a:endParaRPr lang="en-US"/>
          </a:p>
          <a:p>
            <a:r>
              <a:rPr lang="en-US"/>
              <a:t>Skinner’s </a:t>
            </a:r>
            <a:r>
              <a:rPr lang="en-US" i="1"/>
              <a:t>Verbal Behaviour</a:t>
            </a:r>
            <a:r>
              <a:rPr lang="en-US"/>
              <a:t> attempted a stimulus-response view of language.</a:t>
            </a:r>
          </a:p>
        </p:txBody>
      </p:sp>
    </p:spTree>
    <p:extLst>
      <p:ext uri="{BB962C8B-B14F-4D97-AF65-F5344CB8AC3E}">
        <p14:creationId xmlns:p14="http://schemas.microsoft.com/office/powerpoint/2010/main" val="195670019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Behaviourism</a:t>
            </a:r>
          </a:p>
        </p:txBody>
      </p:sp>
      <p:sp>
        <p:nvSpPr>
          <p:cNvPr id="4" name="TextBox 3"/>
          <p:cNvSpPr txBox="1"/>
          <p:nvPr/>
        </p:nvSpPr>
        <p:spPr>
          <a:xfrm>
            <a:off x="744964" y="1241006"/>
            <a:ext cx="7610729" cy="369332"/>
          </a:xfrm>
          <a:prstGeom prst="rect">
            <a:avLst/>
          </a:prstGeom>
          <a:noFill/>
        </p:spPr>
        <p:txBody>
          <a:bodyPr wrap="square" rtlCol="0">
            <a:spAutoFit/>
          </a:bodyPr>
          <a:lstStyle/>
          <a:p>
            <a:r>
              <a:rPr lang="en-US"/>
              <a:t>The operant conditioning chamber, or Skinner box:</a:t>
            </a:r>
          </a:p>
        </p:txBody>
      </p:sp>
      <p:pic>
        <p:nvPicPr>
          <p:cNvPr id="3" name="Picture 2"/>
          <p:cNvPicPr>
            <a:picLocks noChangeAspect="1"/>
          </p:cNvPicPr>
          <p:nvPr/>
        </p:nvPicPr>
        <p:blipFill>
          <a:blip r:embed="rId4"/>
          <a:stretch>
            <a:fillRect/>
          </a:stretch>
        </p:blipFill>
        <p:spPr>
          <a:xfrm>
            <a:off x="2527300" y="2400220"/>
            <a:ext cx="4089400" cy="3327400"/>
          </a:xfrm>
          <a:prstGeom prst="rect">
            <a:avLst/>
          </a:prstGeom>
        </p:spPr>
      </p:pic>
    </p:spTree>
    <p:extLst>
      <p:ext uri="{BB962C8B-B14F-4D97-AF65-F5344CB8AC3E}">
        <p14:creationId xmlns:p14="http://schemas.microsoft.com/office/powerpoint/2010/main" val="1591640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Conclusions</a:t>
            </a:r>
          </a:p>
          <a:p>
            <a:r>
              <a:rPr lang="en-US" sz="2400">
                <a:latin typeface="Cambria"/>
                <a:cs typeface="Cambria"/>
              </a:rPr>
              <a:t>A network of sciences</a:t>
            </a:r>
          </a:p>
        </p:txBody>
      </p:sp>
      <p:sp>
        <p:nvSpPr>
          <p:cNvPr id="2" name="TextBox 1"/>
          <p:cNvSpPr txBox="1"/>
          <p:nvPr/>
        </p:nvSpPr>
        <p:spPr>
          <a:xfrm>
            <a:off x="744964" y="1587429"/>
            <a:ext cx="7738148" cy="3693319"/>
          </a:xfrm>
          <a:prstGeom prst="rect">
            <a:avLst/>
          </a:prstGeom>
          <a:noFill/>
        </p:spPr>
        <p:txBody>
          <a:bodyPr wrap="square" rtlCol="0">
            <a:spAutoFit/>
          </a:bodyPr>
          <a:lstStyle/>
          <a:p>
            <a:r>
              <a:rPr lang="en-US"/>
              <a:t>Psychology is closely related to</a:t>
            </a:r>
          </a:p>
          <a:p>
            <a:r>
              <a:rPr lang="en-US"/>
              <a:t>	psychiatry</a:t>
            </a:r>
          </a:p>
          <a:p>
            <a:r>
              <a:rPr lang="en-US"/>
              <a:t>	neuroscience</a:t>
            </a:r>
          </a:p>
          <a:p>
            <a:r>
              <a:rPr lang="en-US"/>
              <a:t>	neurology</a:t>
            </a:r>
          </a:p>
          <a:p>
            <a:r>
              <a:rPr lang="en-US"/>
              <a:t>	cognitive science</a:t>
            </a:r>
          </a:p>
          <a:p>
            <a:r>
              <a:rPr lang="en-US"/>
              <a:t>	cognitive neuroscience</a:t>
            </a:r>
          </a:p>
          <a:p>
            <a:r>
              <a:rPr lang="en-US"/>
              <a:t>	vision science</a:t>
            </a:r>
          </a:p>
          <a:p>
            <a:endParaRPr lang="en-US"/>
          </a:p>
          <a:p>
            <a:r>
              <a:rPr lang="en-US"/>
              <a:t>	generally: brain science</a:t>
            </a:r>
          </a:p>
          <a:p>
            <a:r>
              <a:rPr lang="en-US"/>
              <a:t>	</a:t>
            </a:r>
          </a:p>
          <a:p>
            <a:r>
              <a:rPr lang="en-US"/>
              <a:t>	biology</a:t>
            </a:r>
          </a:p>
          <a:p>
            <a:r>
              <a:rPr lang="en-US"/>
              <a:t>	sociology</a:t>
            </a:r>
          </a:p>
          <a:p>
            <a:r>
              <a:rPr lang="en-US"/>
              <a:t>	philosophy</a:t>
            </a:r>
          </a:p>
        </p:txBody>
      </p:sp>
    </p:spTree>
    <p:extLst>
      <p:ext uri="{BB962C8B-B14F-4D97-AF65-F5344CB8AC3E}">
        <p14:creationId xmlns:p14="http://schemas.microsoft.com/office/powerpoint/2010/main" val="302552622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Humanistic psychology</a:t>
            </a:r>
          </a:p>
        </p:txBody>
      </p:sp>
      <p:sp>
        <p:nvSpPr>
          <p:cNvPr id="4" name="TextBox 3"/>
          <p:cNvSpPr txBox="1"/>
          <p:nvPr/>
        </p:nvSpPr>
        <p:spPr>
          <a:xfrm>
            <a:off x="744964" y="1241006"/>
            <a:ext cx="7610729" cy="3139321"/>
          </a:xfrm>
          <a:prstGeom prst="rect">
            <a:avLst/>
          </a:prstGeom>
          <a:noFill/>
        </p:spPr>
        <p:txBody>
          <a:bodyPr wrap="square" rtlCol="0">
            <a:spAutoFit/>
          </a:bodyPr>
          <a:lstStyle/>
          <a:p>
            <a:r>
              <a:rPr lang="en-US"/>
              <a:t>Response to behaviourism and psychoanalytic theory.</a:t>
            </a:r>
          </a:p>
          <a:p>
            <a:endParaRPr lang="en-US"/>
          </a:p>
          <a:p>
            <a:r>
              <a:rPr lang="en-US"/>
              <a:t>Emphasis on therapy and the rehabilitation/integration of the individual, rather than on mechanical descriptions of brain function.</a:t>
            </a:r>
          </a:p>
          <a:p>
            <a:endParaRPr lang="en-US"/>
          </a:p>
          <a:p>
            <a:r>
              <a:rPr lang="en-US"/>
              <a:t>A holistic approach to life which embraces internal phenomena:</a:t>
            </a:r>
          </a:p>
          <a:p>
            <a:r>
              <a:rPr lang="en-US"/>
              <a:t>	free will</a:t>
            </a:r>
          </a:p>
          <a:p>
            <a:r>
              <a:rPr lang="en-US"/>
              <a:t>	creativity</a:t>
            </a:r>
          </a:p>
          <a:p>
            <a:r>
              <a:rPr lang="en-US"/>
              <a:t>	potential</a:t>
            </a:r>
          </a:p>
          <a:p>
            <a:endParaRPr lang="en-US"/>
          </a:p>
          <a:p>
            <a:endParaRPr lang="en-US"/>
          </a:p>
        </p:txBody>
      </p:sp>
    </p:spTree>
    <p:extLst>
      <p:ext uri="{BB962C8B-B14F-4D97-AF65-F5344CB8AC3E}">
        <p14:creationId xmlns:p14="http://schemas.microsoft.com/office/powerpoint/2010/main" val="236807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Humanistic psychology</a:t>
            </a:r>
          </a:p>
        </p:txBody>
      </p:sp>
      <p:sp>
        <p:nvSpPr>
          <p:cNvPr id="4" name="TextBox 3"/>
          <p:cNvSpPr txBox="1"/>
          <p:nvPr/>
        </p:nvSpPr>
        <p:spPr>
          <a:xfrm>
            <a:off x="744965" y="1241006"/>
            <a:ext cx="4486752" cy="4801315"/>
          </a:xfrm>
          <a:prstGeom prst="rect">
            <a:avLst/>
          </a:prstGeom>
          <a:noFill/>
        </p:spPr>
        <p:txBody>
          <a:bodyPr wrap="square" rtlCol="0">
            <a:spAutoFit/>
          </a:bodyPr>
          <a:lstStyle/>
          <a:p>
            <a:r>
              <a:rPr lang="en-US"/>
              <a:t>Sixth most cited/recognised psychologist of the 20</a:t>
            </a:r>
            <a:r>
              <a:rPr lang="en-US" baseline="30000"/>
              <a:t>th</a:t>
            </a:r>
            <a:r>
              <a:rPr lang="en-US"/>
              <a:t> century. Clinically, second only to Freud.</a:t>
            </a:r>
          </a:p>
          <a:p>
            <a:endParaRPr lang="en-US"/>
          </a:p>
          <a:p>
            <a:r>
              <a:rPr lang="en-US"/>
              <a:t>Studied Agriculture at Wisconsin-Madison; nearly entered religious ministry.</a:t>
            </a:r>
          </a:p>
          <a:p>
            <a:endParaRPr lang="en-US"/>
          </a:p>
          <a:p>
            <a:r>
              <a:rPr lang="en-US"/>
              <a:t>Completed doctoral work in child psychology.</a:t>
            </a:r>
          </a:p>
          <a:p>
            <a:endParaRPr lang="en-US"/>
          </a:p>
          <a:p>
            <a:r>
              <a:rPr lang="en-US"/>
              <a:t>Counselling centre at the University of Chicago.</a:t>
            </a:r>
          </a:p>
          <a:p>
            <a:endParaRPr lang="en-US"/>
          </a:p>
          <a:p>
            <a:r>
              <a:rPr lang="en-US"/>
              <a:t>In late life: travelled and mediated social conflicts</a:t>
            </a:r>
          </a:p>
          <a:p>
            <a:r>
              <a:rPr lang="en-US"/>
              <a:t>	Protestant/Catholic</a:t>
            </a:r>
          </a:p>
          <a:p>
            <a:r>
              <a:rPr lang="en-US"/>
              <a:t>	black/white</a:t>
            </a:r>
          </a:p>
          <a:p>
            <a:r>
              <a:rPr lang="en-US"/>
              <a:t>	healthcare consumers/providers</a:t>
            </a:r>
          </a:p>
        </p:txBody>
      </p:sp>
      <p:pic>
        <p:nvPicPr>
          <p:cNvPr id="2" name="Picture 1"/>
          <p:cNvPicPr>
            <a:picLocks noChangeAspect="1"/>
          </p:cNvPicPr>
          <p:nvPr/>
        </p:nvPicPr>
        <p:blipFill>
          <a:blip r:embed="rId4"/>
          <a:stretch>
            <a:fillRect/>
          </a:stretch>
        </p:blipFill>
        <p:spPr>
          <a:xfrm>
            <a:off x="5465284" y="1007348"/>
            <a:ext cx="3123977" cy="4434524"/>
          </a:xfrm>
          <a:prstGeom prst="rect">
            <a:avLst/>
          </a:prstGeom>
        </p:spPr>
      </p:pic>
      <p:sp>
        <p:nvSpPr>
          <p:cNvPr id="7" name="TextBox 6"/>
          <p:cNvSpPr txBox="1"/>
          <p:nvPr/>
        </p:nvSpPr>
        <p:spPr>
          <a:xfrm>
            <a:off x="5776334" y="5483860"/>
            <a:ext cx="2511037" cy="646331"/>
          </a:xfrm>
          <a:prstGeom prst="rect">
            <a:avLst/>
          </a:prstGeom>
          <a:noFill/>
        </p:spPr>
        <p:txBody>
          <a:bodyPr wrap="square" rtlCol="0">
            <a:spAutoFit/>
          </a:bodyPr>
          <a:lstStyle/>
          <a:p>
            <a:pPr algn="ctr"/>
            <a:r>
              <a:rPr lang="en-US"/>
              <a:t>Carl Rogers</a:t>
            </a:r>
          </a:p>
          <a:p>
            <a:pPr algn="ctr"/>
            <a:r>
              <a:rPr lang="en-US"/>
              <a:t>1902 - 1987</a:t>
            </a:r>
          </a:p>
        </p:txBody>
      </p:sp>
    </p:spTree>
    <p:extLst>
      <p:ext uri="{BB962C8B-B14F-4D97-AF65-F5344CB8AC3E}">
        <p14:creationId xmlns:p14="http://schemas.microsoft.com/office/powerpoint/2010/main" val="21622166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Humanistic psychology</a:t>
            </a:r>
          </a:p>
        </p:txBody>
      </p:sp>
      <p:sp>
        <p:nvSpPr>
          <p:cNvPr id="4" name="TextBox 3"/>
          <p:cNvSpPr txBox="1"/>
          <p:nvPr/>
        </p:nvSpPr>
        <p:spPr>
          <a:xfrm>
            <a:off x="744965" y="1241006"/>
            <a:ext cx="4486752" cy="5078314"/>
          </a:xfrm>
          <a:prstGeom prst="rect">
            <a:avLst/>
          </a:prstGeom>
          <a:noFill/>
        </p:spPr>
        <p:txBody>
          <a:bodyPr wrap="square" rtlCol="0">
            <a:spAutoFit/>
          </a:bodyPr>
          <a:lstStyle/>
          <a:p>
            <a:r>
              <a:rPr lang="en-US"/>
              <a:t>Rogers’ theories describe the development of an individual from an undifferentiated self to a fully functioning person.</a:t>
            </a:r>
          </a:p>
          <a:p>
            <a:endParaRPr lang="en-US" b="1"/>
          </a:p>
          <a:p>
            <a:r>
              <a:rPr lang="en-US"/>
              <a:t>Self Concept:</a:t>
            </a:r>
          </a:p>
          <a:p>
            <a:endParaRPr lang="en-US"/>
          </a:p>
          <a:p>
            <a:r>
              <a:rPr lang="en-US" i="1"/>
              <a:t>“the organized consistent conceptual gestalt composed of perceptions of the characteristics of 'I' or 'me' and the perceptions of the relationships of the 'I' or 'me' to others and to various aspects of life, together with the values attached to these perceptions. It is a gestalt which is available to awareness though not necessarily in awareness. It is a fluid and changing gestalt, a process, but at any given moment it is a specific entity.”</a:t>
            </a:r>
          </a:p>
          <a:p>
            <a:endParaRPr lang="en-US" i="1"/>
          </a:p>
          <a:p>
            <a:r>
              <a:rPr lang="en-US"/>
              <a:t>(Rogers, 1959)</a:t>
            </a:r>
          </a:p>
        </p:txBody>
      </p:sp>
      <p:pic>
        <p:nvPicPr>
          <p:cNvPr id="2" name="Picture 1"/>
          <p:cNvPicPr>
            <a:picLocks noChangeAspect="1"/>
          </p:cNvPicPr>
          <p:nvPr/>
        </p:nvPicPr>
        <p:blipFill>
          <a:blip r:embed="rId4"/>
          <a:stretch>
            <a:fillRect/>
          </a:stretch>
        </p:blipFill>
        <p:spPr>
          <a:xfrm>
            <a:off x="5465284" y="1007348"/>
            <a:ext cx="3123977" cy="4434524"/>
          </a:xfrm>
          <a:prstGeom prst="rect">
            <a:avLst/>
          </a:prstGeom>
        </p:spPr>
      </p:pic>
      <p:sp>
        <p:nvSpPr>
          <p:cNvPr id="7" name="TextBox 6"/>
          <p:cNvSpPr txBox="1"/>
          <p:nvPr/>
        </p:nvSpPr>
        <p:spPr>
          <a:xfrm>
            <a:off x="5776334" y="5483860"/>
            <a:ext cx="2511037" cy="646331"/>
          </a:xfrm>
          <a:prstGeom prst="rect">
            <a:avLst/>
          </a:prstGeom>
          <a:noFill/>
        </p:spPr>
        <p:txBody>
          <a:bodyPr wrap="square" rtlCol="0">
            <a:spAutoFit/>
          </a:bodyPr>
          <a:lstStyle/>
          <a:p>
            <a:pPr algn="ctr"/>
            <a:r>
              <a:rPr lang="en-US"/>
              <a:t>Carl Rogers</a:t>
            </a:r>
          </a:p>
          <a:p>
            <a:pPr algn="ctr"/>
            <a:r>
              <a:rPr lang="en-US"/>
              <a:t>1902 - 1987</a:t>
            </a:r>
          </a:p>
        </p:txBody>
      </p:sp>
    </p:spTree>
    <p:extLst>
      <p:ext uri="{BB962C8B-B14F-4D97-AF65-F5344CB8AC3E}">
        <p14:creationId xmlns:p14="http://schemas.microsoft.com/office/powerpoint/2010/main" val="24762853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Humanistic psychology</a:t>
            </a:r>
          </a:p>
        </p:txBody>
      </p:sp>
      <p:sp>
        <p:nvSpPr>
          <p:cNvPr id="4" name="TextBox 3"/>
          <p:cNvSpPr txBox="1"/>
          <p:nvPr/>
        </p:nvSpPr>
        <p:spPr>
          <a:xfrm>
            <a:off x="744965" y="845866"/>
            <a:ext cx="8159988" cy="5632312"/>
          </a:xfrm>
          <a:prstGeom prst="rect">
            <a:avLst/>
          </a:prstGeom>
          <a:noFill/>
        </p:spPr>
        <p:txBody>
          <a:bodyPr wrap="square" rtlCol="0">
            <a:spAutoFit/>
          </a:bodyPr>
          <a:lstStyle/>
          <a:p>
            <a:r>
              <a:rPr lang="en-US"/>
              <a:t>Rogers’ processes of “the good life”:</a:t>
            </a:r>
          </a:p>
          <a:p>
            <a:endParaRPr lang="en-US"/>
          </a:p>
          <a:p>
            <a:pPr marL="342900" indent="-342900">
              <a:buFont typeface="+mj-lt"/>
              <a:buAutoNum type="arabicPeriod"/>
            </a:pPr>
            <a:r>
              <a:rPr lang="en-US"/>
              <a:t>A growing openness to experience</a:t>
            </a:r>
          </a:p>
          <a:p>
            <a:pPr marL="342900" indent="-342900">
              <a:buFont typeface="+mj-lt"/>
              <a:buAutoNum type="arabicPeriod"/>
            </a:pPr>
            <a:r>
              <a:rPr lang="en-US"/>
              <a:t>An increasingly existential lifestyle (“living each moment fully” and not distorting it)</a:t>
            </a:r>
          </a:p>
          <a:p>
            <a:pPr marL="342900" indent="-342900">
              <a:buFont typeface="+mj-lt"/>
              <a:buAutoNum type="arabicPeriod"/>
            </a:pPr>
            <a:r>
              <a:rPr lang="en-US"/>
              <a:t>Increasing trust in own judgement to choose appropriate behaviour</a:t>
            </a:r>
          </a:p>
          <a:p>
            <a:pPr marL="342900" indent="-342900">
              <a:buFont typeface="+mj-lt"/>
              <a:buAutoNum type="arabicPeriod"/>
            </a:pPr>
            <a:r>
              <a:rPr lang="en-US"/>
              <a:t>Freedom of choice</a:t>
            </a:r>
          </a:p>
          <a:p>
            <a:pPr marL="342900" indent="-342900">
              <a:buFont typeface="+mj-lt"/>
              <a:buAutoNum type="arabicPeriod"/>
            </a:pPr>
            <a:r>
              <a:rPr lang="en-US"/>
              <a:t>Creativity</a:t>
            </a:r>
          </a:p>
          <a:p>
            <a:pPr marL="342900" indent="-342900">
              <a:buFont typeface="+mj-lt"/>
              <a:buAutoNum type="arabicPeriod"/>
            </a:pPr>
            <a:r>
              <a:rPr lang="en-US"/>
              <a:t>Reliability and constructiveness</a:t>
            </a:r>
          </a:p>
          <a:p>
            <a:pPr marL="342900" indent="-342900">
              <a:buFont typeface="+mj-lt"/>
              <a:buAutoNum type="arabicPeriod"/>
            </a:pPr>
            <a:r>
              <a:rPr lang="en-US"/>
              <a:t>A full rich life</a:t>
            </a:r>
          </a:p>
          <a:p>
            <a:pPr marL="342900" indent="-342900">
              <a:buFont typeface="+mj-lt"/>
              <a:buAutoNum type="arabicPeriod"/>
            </a:pPr>
            <a:endParaRPr lang="en-US"/>
          </a:p>
          <a:p>
            <a:r>
              <a:rPr lang="en-US" i="1"/>
              <a:t>“This process of the good life is not, I am convinced, a life for the faint-hearted. It involves the stretching and growing of becoming more and more of one's potentialities. It involves the courage to be. It means launching oneself fully into the stream of life.”</a:t>
            </a:r>
            <a:r>
              <a:rPr lang="en-US"/>
              <a:t> </a:t>
            </a:r>
          </a:p>
          <a:p>
            <a:endParaRPr lang="en-US"/>
          </a:p>
          <a:p>
            <a:r>
              <a:rPr lang="en-US"/>
              <a:t>(Rogers 1961)</a:t>
            </a:r>
          </a:p>
          <a:p>
            <a:endParaRPr lang="en-US"/>
          </a:p>
          <a:p>
            <a:r>
              <a:rPr lang="en-US"/>
              <a:t>How evidence-based?</a:t>
            </a:r>
          </a:p>
          <a:p>
            <a:r>
              <a:rPr lang="en-US"/>
              <a:t>How do we measure quality of life?</a:t>
            </a:r>
          </a:p>
        </p:txBody>
      </p:sp>
    </p:spTree>
    <p:extLst>
      <p:ext uri="{BB962C8B-B14F-4D97-AF65-F5344CB8AC3E}">
        <p14:creationId xmlns:p14="http://schemas.microsoft.com/office/powerpoint/2010/main" val="5499007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Humanistic psychology</a:t>
            </a:r>
          </a:p>
        </p:txBody>
      </p:sp>
      <p:pic>
        <p:nvPicPr>
          <p:cNvPr id="2" name="Picture 1"/>
          <p:cNvPicPr>
            <a:picLocks noChangeAspect="1"/>
          </p:cNvPicPr>
          <p:nvPr/>
        </p:nvPicPr>
        <p:blipFill>
          <a:blip r:embed="rId4"/>
          <a:stretch>
            <a:fillRect/>
          </a:stretch>
        </p:blipFill>
        <p:spPr>
          <a:xfrm>
            <a:off x="335754" y="864217"/>
            <a:ext cx="8483112" cy="5550474"/>
          </a:xfrm>
          <a:prstGeom prst="rect">
            <a:avLst/>
          </a:prstGeom>
        </p:spPr>
      </p:pic>
    </p:spTree>
    <p:extLst>
      <p:ext uri="{BB962C8B-B14F-4D97-AF65-F5344CB8AC3E}">
        <p14:creationId xmlns:p14="http://schemas.microsoft.com/office/powerpoint/2010/main" val="39617847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Humanistic psychology</a:t>
            </a:r>
          </a:p>
        </p:txBody>
      </p:sp>
      <p:sp>
        <p:nvSpPr>
          <p:cNvPr id="4" name="TextBox 3"/>
          <p:cNvSpPr txBox="1"/>
          <p:nvPr/>
        </p:nvSpPr>
        <p:spPr>
          <a:xfrm>
            <a:off x="744964" y="1241006"/>
            <a:ext cx="7610729" cy="1477328"/>
          </a:xfrm>
          <a:prstGeom prst="rect">
            <a:avLst/>
          </a:prstGeom>
          <a:noFill/>
        </p:spPr>
        <p:txBody>
          <a:bodyPr wrap="square" rtlCol="0">
            <a:spAutoFit/>
          </a:bodyPr>
          <a:lstStyle/>
          <a:p>
            <a:r>
              <a:rPr lang="en-US"/>
              <a:t>The three “main forces” in 20</a:t>
            </a:r>
            <a:r>
              <a:rPr lang="en-US" baseline="30000"/>
              <a:t>th</a:t>
            </a:r>
            <a:r>
              <a:rPr lang="en-US"/>
              <a:t> century psychology:</a:t>
            </a:r>
          </a:p>
          <a:p>
            <a:r>
              <a:rPr lang="en-US"/>
              <a:t>	</a:t>
            </a:r>
            <a:r>
              <a:rPr lang="en-US" sz="2400"/>
              <a:t>psychoanalysis</a:t>
            </a:r>
          </a:p>
          <a:p>
            <a:r>
              <a:rPr lang="en-US" sz="2400"/>
              <a:t>	behaviourism</a:t>
            </a:r>
          </a:p>
          <a:p>
            <a:r>
              <a:rPr lang="en-US" sz="2400"/>
              <a:t>	humanistic psychology</a:t>
            </a:r>
            <a:endParaRPr lang="en-US"/>
          </a:p>
        </p:txBody>
      </p:sp>
    </p:spTree>
    <p:extLst>
      <p:ext uri="{BB962C8B-B14F-4D97-AF65-F5344CB8AC3E}">
        <p14:creationId xmlns:p14="http://schemas.microsoft.com/office/powerpoint/2010/main" val="36286570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Mental events</a:t>
            </a:r>
          </a:p>
        </p:txBody>
      </p:sp>
      <p:sp>
        <p:nvSpPr>
          <p:cNvPr id="4" name="TextBox 3"/>
          <p:cNvSpPr txBox="1"/>
          <p:nvPr/>
        </p:nvSpPr>
        <p:spPr>
          <a:xfrm>
            <a:off x="744964" y="1241006"/>
            <a:ext cx="7610729" cy="3970318"/>
          </a:xfrm>
          <a:prstGeom prst="rect">
            <a:avLst/>
          </a:prstGeom>
          <a:noFill/>
        </p:spPr>
        <p:txBody>
          <a:bodyPr wrap="square" rtlCol="0">
            <a:spAutoFit/>
          </a:bodyPr>
          <a:lstStyle/>
          <a:p>
            <a:r>
              <a:rPr lang="en-US"/>
              <a:t>Mental events differ from physical events.</a:t>
            </a:r>
          </a:p>
          <a:p>
            <a:endParaRPr lang="en-US"/>
          </a:p>
          <a:p>
            <a:pPr marL="285750" indent="-285750">
              <a:buFont typeface="Arial"/>
              <a:buChar char="•"/>
            </a:pPr>
            <a:r>
              <a:rPr lang="en-US"/>
              <a:t>They cannot be directly seen or touched</a:t>
            </a:r>
          </a:p>
          <a:p>
            <a:endParaRPr lang="en-US"/>
          </a:p>
          <a:p>
            <a:endParaRPr lang="en-US"/>
          </a:p>
          <a:p>
            <a:r>
              <a:rPr lang="en-US"/>
              <a:t>Mental entities or “mental objects” differ from real objects:</a:t>
            </a:r>
          </a:p>
          <a:p>
            <a:endParaRPr lang="en-US"/>
          </a:p>
          <a:p>
            <a:pPr marL="285750" indent="-285750">
              <a:buFont typeface="Arial"/>
              <a:buChar char="•"/>
            </a:pPr>
            <a:r>
              <a:rPr lang="en-US"/>
              <a:t>They are not separate and self-contained (spatially disjoint)</a:t>
            </a:r>
          </a:p>
          <a:p>
            <a:pPr marL="285750" indent="-285750">
              <a:buFont typeface="Arial"/>
              <a:buChar char="•"/>
            </a:pPr>
            <a:r>
              <a:rPr lang="en-US"/>
              <a:t>They do not have a particular shape</a:t>
            </a:r>
          </a:p>
          <a:p>
            <a:pPr marL="285750" indent="-285750">
              <a:buFont typeface="Arial"/>
              <a:buChar char="•"/>
            </a:pPr>
            <a:r>
              <a:rPr lang="en-US"/>
              <a:t>We do not interact with them by moving them around or moving their components, as we interact with most objects</a:t>
            </a:r>
          </a:p>
          <a:p>
            <a:pPr marL="285750" indent="-285750">
              <a:buFont typeface="Arial"/>
              <a:buChar char="•"/>
            </a:pPr>
            <a:endParaRPr lang="en-US"/>
          </a:p>
          <a:p>
            <a:pPr marL="285750" indent="-285750">
              <a:buFont typeface="Arial"/>
              <a:buChar char="•"/>
            </a:pPr>
            <a:endParaRPr lang="en-US"/>
          </a:p>
          <a:p>
            <a:r>
              <a:rPr lang="en-US"/>
              <a:t>Are mental processes different from physical processes?</a:t>
            </a:r>
          </a:p>
        </p:txBody>
      </p:sp>
    </p:spTree>
    <p:extLst>
      <p:ext uri="{BB962C8B-B14F-4D97-AF65-F5344CB8AC3E}">
        <p14:creationId xmlns:p14="http://schemas.microsoft.com/office/powerpoint/2010/main" val="42037176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The cognitive revolution</a:t>
            </a:r>
          </a:p>
        </p:txBody>
      </p:sp>
      <p:sp>
        <p:nvSpPr>
          <p:cNvPr id="4" name="TextBox 3"/>
          <p:cNvSpPr txBox="1"/>
          <p:nvPr/>
        </p:nvSpPr>
        <p:spPr>
          <a:xfrm>
            <a:off x="744964" y="1241006"/>
            <a:ext cx="7610729" cy="4801315"/>
          </a:xfrm>
          <a:prstGeom prst="rect">
            <a:avLst/>
          </a:prstGeom>
          <a:noFill/>
        </p:spPr>
        <p:txBody>
          <a:bodyPr wrap="square" rtlCol="0">
            <a:spAutoFit/>
          </a:bodyPr>
          <a:lstStyle/>
          <a:p>
            <a:r>
              <a:rPr lang="en-US"/>
              <a:t>The 1950s saw the </a:t>
            </a:r>
            <a:r>
              <a:rPr lang="en-US" i="1"/>
              <a:t>cognitive revolution</a:t>
            </a:r>
            <a:r>
              <a:rPr lang="en-US"/>
              <a:t> in psychology</a:t>
            </a:r>
          </a:p>
          <a:p>
            <a:endParaRPr lang="en-US"/>
          </a:p>
          <a:p>
            <a:endParaRPr lang="en-US"/>
          </a:p>
          <a:p>
            <a:r>
              <a:rPr lang="en-US"/>
              <a:t>Psychology began to benefit from and link with other sciences.</a:t>
            </a:r>
          </a:p>
          <a:p>
            <a:endParaRPr lang="en-US"/>
          </a:p>
          <a:p>
            <a:r>
              <a:rPr lang="en-US"/>
              <a:t>Anthropology</a:t>
            </a:r>
          </a:p>
          <a:p>
            <a:r>
              <a:rPr lang="en-US"/>
              <a:t>Linguistics</a:t>
            </a:r>
          </a:p>
          <a:p>
            <a:endParaRPr lang="en-US"/>
          </a:p>
          <a:p>
            <a:r>
              <a:rPr lang="en-US"/>
              <a:t>Computer science</a:t>
            </a:r>
          </a:p>
          <a:p>
            <a:r>
              <a:rPr lang="en-US"/>
              <a:t>Neuroscience</a:t>
            </a:r>
          </a:p>
          <a:p>
            <a:r>
              <a:rPr lang="en-US"/>
              <a:t>Artificial intelligence</a:t>
            </a:r>
          </a:p>
          <a:p>
            <a:endParaRPr lang="en-US"/>
          </a:p>
          <a:p>
            <a:r>
              <a:rPr lang="en-US"/>
              <a:t>The reverse engineering approach.</a:t>
            </a:r>
          </a:p>
          <a:p>
            <a:endParaRPr lang="en-US"/>
          </a:p>
          <a:p>
            <a:r>
              <a:rPr lang="en-US"/>
              <a:t>By the 1970s, behaviourism was an obsolete paradigm.</a:t>
            </a:r>
          </a:p>
          <a:p>
            <a:r>
              <a:rPr lang="en-US"/>
              <a:t>By the 1980s, the cognitive approach was dominant.</a:t>
            </a:r>
          </a:p>
          <a:p>
            <a:endParaRPr lang="en-US"/>
          </a:p>
        </p:txBody>
      </p:sp>
    </p:spTree>
    <p:extLst>
      <p:ext uri="{BB962C8B-B14F-4D97-AF65-F5344CB8AC3E}">
        <p14:creationId xmlns:p14="http://schemas.microsoft.com/office/powerpoint/2010/main" val="817607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The cognitive revolution</a:t>
            </a:r>
          </a:p>
        </p:txBody>
      </p:sp>
      <p:sp>
        <p:nvSpPr>
          <p:cNvPr id="4" name="TextBox 3"/>
          <p:cNvSpPr txBox="1"/>
          <p:nvPr/>
        </p:nvSpPr>
        <p:spPr>
          <a:xfrm>
            <a:off x="744964" y="1241006"/>
            <a:ext cx="7610729" cy="3139321"/>
          </a:xfrm>
          <a:prstGeom prst="rect">
            <a:avLst/>
          </a:prstGeom>
          <a:noFill/>
        </p:spPr>
        <p:txBody>
          <a:bodyPr wrap="square" rtlCol="0">
            <a:spAutoFit/>
          </a:bodyPr>
          <a:lstStyle/>
          <a:p>
            <a:r>
              <a:rPr lang="en-US"/>
              <a:t>Steven Pinker (The Blank Slate, 2002) proposed 5 key ideas of the cognitive revolution:</a:t>
            </a:r>
          </a:p>
          <a:p>
            <a:pPr marL="285750" indent="-285750">
              <a:buFont typeface="Arial"/>
              <a:buChar char="•"/>
            </a:pPr>
            <a:endParaRPr lang="en-US"/>
          </a:p>
          <a:p>
            <a:pPr marL="285750" indent="-285750">
              <a:buFont typeface="Arial"/>
              <a:buChar char="•"/>
            </a:pPr>
            <a:r>
              <a:rPr lang="en-US"/>
              <a:t>The mental world can be grounded in the physical world by the concepts of information, computation, and feedback.</a:t>
            </a:r>
          </a:p>
          <a:p>
            <a:pPr marL="285750" indent="-285750">
              <a:buFont typeface="Arial"/>
              <a:buChar char="•"/>
            </a:pPr>
            <a:r>
              <a:rPr lang="en-US"/>
              <a:t>The mind cannot be a blank slate because blank slates don't do anything.</a:t>
            </a:r>
          </a:p>
          <a:p>
            <a:pPr marL="285750" indent="-285750">
              <a:buFont typeface="Arial"/>
              <a:buChar char="•"/>
            </a:pPr>
            <a:r>
              <a:rPr lang="en-US"/>
              <a:t>An infinite range of behavior can be generated by finite combinatorial programs in the mind.</a:t>
            </a:r>
          </a:p>
          <a:p>
            <a:pPr marL="285750" indent="-285750">
              <a:buFont typeface="Arial"/>
              <a:buChar char="•"/>
            </a:pPr>
            <a:r>
              <a:rPr lang="en-US"/>
              <a:t>Universal mental mechanisms can underlie superficial variation across cultures.</a:t>
            </a:r>
          </a:p>
          <a:p>
            <a:pPr marL="285750" indent="-285750">
              <a:buFont typeface="Arial"/>
              <a:buChar char="•"/>
            </a:pPr>
            <a:r>
              <a:rPr lang="en-US"/>
              <a:t>The mind is a complex system composed of many interacting parts.</a:t>
            </a:r>
          </a:p>
        </p:txBody>
      </p:sp>
    </p:spTree>
    <p:extLst>
      <p:ext uri="{BB962C8B-B14F-4D97-AF65-F5344CB8AC3E}">
        <p14:creationId xmlns:p14="http://schemas.microsoft.com/office/powerpoint/2010/main" val="27332766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Cognitivism</a:t>
            </a:r>
          </a:p>
          <a:p>
            <a:r>
              <a:rPr lang="en-US" sz="2400">
                <a:latin typeface="Cambria"/>
                <a:cs typeface="Cambria"/>
              </a:rPr>
              <a:t>Noam Chomsky</a:t>
            </a:r>
          </a:p>
        </p:txBody>
      </p:sp>
      <p:pic>
        <p:nvPicPr>
          <p:cNvPr id="2" name="Picture 1"/>
          <p:cNvPicPr>
            <a:picLocks noChangeAspect="1"/>
          </p:cNvPicPr>
          <p:nvPr/>
        </p:nvPicPr>
        <p:blipFill>
          <a:blip r:embed="rId4"/>
          <a:stretch>
            <a:fillRect/>
          </a:stretch>
        </p:blipFill>
        <p:spPr>
          <a:xfrm>
            <a:off x="1651000" y="1600200"/>
            <a:ext cx="5842000" cy="3657600"/>
          </a:xfrm>
          <a:prstGeom prst="rect">
            <a:avLst/>
          </a:prstGeom>
        </p:spPr>
      </p:pic>
      <p:sp>
        <p:nvSpPr>
          <p:cNvPr id="7" name="TextBox 6"/>
          <p:cNvSpPr txBox="1"/>
          <p:nvPr/>
        </p:nvSpPr>
        <p:spPr>
          <a:xfrm>
            <a:off x="3203775" y="5454662"/>
            <a:ext cx="2511037" cy="646331"/>
          </a:xfrm>
          <a:prstGeom prst="rect">
            <a:avLst/>
          </a:prstGeom>
          <a:noFill/>
        </p:spPr>
        <p:txBody>
          <a:bodyPr wrap="square" rtlCol="0">
            <a:spAutoFit/>
          </a:bodyPr>
          <a:lstStyle/>
          <a:p>
            <a:pPr algn="ctr"/>
            <a:r>
              <a:rPr lang="en-US"/>
              <a:t>Noam Chomsky</a:t>
            </a:r>
          </a:p>
          <a:p>
            <a:pPr algn="ctr"/>
            <a:r>
              <a:rPr lang="en-US"/>
              <a:t>1928 - present</a:t>
            </a:r>
          </a:p>
        </p:txBody>
      </p:sp>
    </p:spTree>
    <p:extLst>
      <p:ext uri="{BB962C8B-B14F-4D97-AF65-F5344CB8AC3E}">
        <p14:creationId xmlns:p14="http://schemas.microsoft.com/office/powerpoint/2010/main" val="2063301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Conclusions</a:t>
            </a:r>
          </a:p>
          <a:p>
            <a:r>
              <a:rPr lang="en-US" sz="2400">
                <a:latin typeface="Cambria"/>
                <a:cs typeface="Cambria"/>
              </a:rPr>
              <a:t>Lectures</a:t>
            </a:r>
          </a:p>
        </p:txBody>
      </p:sp>
      <p:sp>
        <p:nvSpPr>
          <p:cNvPr id="2" name="TextBox 1"/>
          <p:cNvSpPr txBox="1"/>
          <p:nvPr/>
        </p:nvSpPr>
        <p:spPr>
          <a:xfrm>
            <a:off x="744964" y="1587429"/>
            <a:ext cx="7738148" cy="5078314"/>
          </a:xfrm>
          <a:prstGeom prst="rect">
            <a:avLst/>
          </a:prstGeom>
          <a:noFill/>
        </p:spPr>
        <p:txBody>
          <a:bodyPr wrap="square" rtlCol="0">
            <a:spAutoFit/>
          </a:bodyPr>
          <a:lstStyle/>
          <a:p>
            <a:endParaRPr lang="en-US"/>
          </a:p>
          <a:p>
            <a:r>
              <a:rPr lang="en-US"/>
              <a:t>2: History of psychology</a:t>
            </a:r>
          </a:p>
          <a:p>
            <a:r>
              <a:rPr lang="en-US"/>
              <a:t>3: Seeing, feeling and remembering</a:t>
            </a:r>
          </a:p>
          <a:p>
            <a:r>
              <a:rPr lang="en-US"/>
              <a:t>4: Awareness and consciousness</a:t>
            </a:r>
          </a:p>
          <a:p>
            <a:r>
              <a:rPr lang="en-US"/>
              <a:t>5: Development and lifelong change</a:t>
            </a:r>
          </a:p>
          <a:p>
            <a:r>
              <a:rPr lang="en-US"/>
              <a:t>6: Individual differences</a:t>
            </a:r>
          </a:p>
          <a:p>
            <a:endParaRPr lang="en-US"/>
          </a:p>
          <a:p>
            <a:r>
              <a:rPr lang="en-US"/>
              <a:t>(reading week)</a:t>
            </a:r>
          </a:p>
          <a:p>
            <a:endParaRPr lang="en-US"/>
          </a:p>
          <a:p>
            <a:r>
              <a:rPr lang="en-US"/>
              <a:t>7: The individual in society</a:t>
            </a:r>
          </a:p>
          <a:p>
            <a:r>
              <a:rPr lang="en-US"/>
              <a:t>8: Research techniques and challenges</a:t>
            </a:r>
          </a:p>
          <a:p>
            <a:r>
              <a:rPr lang="en-US"/>
              <a:t>9: Abnormal psychology</a:t>
            </a:r>
          </a:p>
          <a:p>
            <a:r>
              <a:rPr lang="en-US"/>
              <a:t>10: How psychology influences society</a:t>
            </a:r>
          </a:p>
          <a:p>
            <a:endParaRPr lang="en-US"/>
          </a:p>
          <a:p>
            <a:r>
              <a:rPr lang="en-US"/>
              <a:t>Seminars</a:t>
            </a:r>
          </a:p>
          <a:p>
            <a:r>
              <a:rPr lang="en-US"/>
              <a:t>Essay</a:t>
            </a:r>
          </a:p>
          <a:p>
            <a:endParaRPr lang="en-US"/>
          </a:p>
          <a:p>
            <a:endParaRPr lang="en-US"/>
          </a:p>
        </p:txBody>
      </p:sp>
    </p:spTree>
    <p:extLst>
      <p:ext uri="{BB962C8B-B14F-4D97-AF65-F5344CB8AC3E}">
        <p14:creationId xmlns:p14="http://schemas.microsoft.com/office/powerpoint/2010/main" val="253598718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Cognitivism</a:t>
            </a:r>
          </a:p>
          <a:p>
            <a:r>
              <a:rPr lang="en-US" sz="2400">
                <a:latin typeface="Cambria"/>
                <a:cs typeface="Cambria"/>
              </a:rPr>
              <a:t>Noam Chomsky</a:t>
            </a:r>
          </a:p>
        </p:txBody>
      </p:sp>
      <p:sp>
        <p:nvSpPr>
          <p:cNvPr id="7" name="TextBox 6"/>
          <p:cNvSpPr txBox="1"/>
          <p:nvPr/>
        </p:nvSpPr>
        <p:spPr>
          <a:xfrm>
            <a:off x="3203775" y="5454662"/>
            <a:ext cx="2511037" cy="646331"/>
          </a:xfrm>
          <a:prstGeom prst="rect">
            <a:avLst/>
          </a:prstGeom>
          <a:noFill/>
        </p:spPr>
        <p:txBody>
          <a:bodyPr wrap="square" rtlCol="0">
            <a:spAutoFit/>
          </a:bodyPr>
          <a:lstStyle/>
          <a:p>
            <a:pPr algn="ctr"/>
            <a:r>
              <a:rPr lang="en-US"/>
              <a:t>Noam Chomsky</a:t>
            </a:r>
          </a:p>
          <a:p>
            <a:pPr algn="ctr"/>
            <a:r>
              <a:rPr lang="en-US"/>
              <a:t>1928 - present</a:t>
            </a:r>
          </a:p>
        </p:txBody>
      </p:sp>
      <p:pic>
        <p:nvPicPr>
          <p:cNvPr id="3" name="Picture 2"/>
          <p:cNvPicPr>
            <a:picLocks noChangeAspect="1"/>
          </p:cNvPicPr>
          <p:nvPr/>
        </p:nvPicPr>
        <p:blipFill>
          <a:blip r:embed="rId4"/>
          <a:stretch>
            <a:fillRect/>
          </a:stretch>
        </p:blipFill>
        <p:spPr>
          <a:xfrm>
            <a:off x="1714500" y="1196120"/>
            <a:ext cx="5715000" cy="4292600"/>
          </a:xfrm>
          <a:prstGeom prst="rect">
            <a:avLst/>
          </a:prstGeom>
        </p:spPr>
      </p:pic>
    </p:spTree>
    <p:extLst>
      <p:ext uri="{BB962C8B-B14F-4D97-AF65-F5344CB8AC3E}">
        <p14:creationId xmlns:p14="http://schemas.microsoft.com/office/powerpoint/2010/main" val="26376688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Cognitivism</a:t>
            </a:r>
          </a:p>
          <a:p>
            <a:r>
              <a:rPr lang="en-US" sz="2400">
                <a:latin typeface="Cambria"/>
                <a:cs typeface="Cambria"/>
              </a:rPr>
              <a:t>Noam Chomsky</a:t>
            </a:r>
          </a:p>
        </p:txBody>
      </p:sp>
      <p:sp>
        <p:nvSpPr>
          <p:cNvPr id="3" name="TextBox 2"/>
          <p:cNvSpPr txBox="1"/>
          <p:nvPr/>
        </p:nvSpPr>
        <p:spPr>
          <a:xfrm>
            <a:off x="673588" y="1443030"/>
            <a:ext cx="7624380" cy="5078314"/>
          </a:xfrm>
          <a:prstGeom prst="rect">
            <a:avLst/>
          </a:prstGeom>
          <a:noFill/>
        </p:spPr>
        <p:txBody>
          <a:bodyPr wrap="square" rtlCol="0">
            <a:spAutoFit/>
          </a:bodyPr>
          <a:lstStyle/>
          <a:p>
            <a:r>
              <a:rPr lang="en-US"/>
              <a:t>Between 1980 and 1992 in arts and humanities, Chomsky was cited more often than any other living scholar.</a:t>
            </a:r>
          </a:p>
          <a:p>
            <a:endParaRPr lang="en-US"/>
          </a:p>
          <a:p>
            <a:r>
              <a:rPr lang="en-US"/>
              <a:t>Linguist, philosopher and cognitive scientist.</a:t>
            </a:r>
          </a:p>
          <a:p>
            <a:endParaRPr lang="en-US"/>
          </a:p>
          <a:p>
            <a:r>
              <a:rPr lang="en-US"/>
              <a:t>Has influenced</a:t>
            </a:r>
          </a:p>
          <a:p>
            <a:r>
              <a:rPr lang="en-US"/>
              <a:t>	artificial intelligence</a:t>
            </a:r>
          </a:p>
          <a:p>
            <a:r>
              <a:rPr lang="en-US"/>
              <a:t>	mathematics</a:t>
            </a:r>
          </a:p>
          <a:p>
            <a:r>
              <a:rPr lang="en-US"/>
              <a:t>	music theory</a:t>
            </a:r>
          </a:p>
          <a:p>
            <a:r>
              <a:rPr lang="en-US"/>
              <a:t>	political science</a:t>
            </a:r>
          </a:p>
          <a:p>
            <a:r>
              <a:rPr lang="en-US"/>
              <a:t>	as well as psychology and cognitive science</a:t>
            </a:r>
          </a:p>
          <a:p>
            <a:endParaRPr lang="en-US"/>
          </a:p>
          <a:p>
            <a:r>
              <a:rPr lang="en-US"/>
              <a:t>Enrolled at the University of Pennsylvania in 1945 aged 16; got his PhD in 1655 aged 26.</a:t>
            </a:r>
          </a:p>
          <a:p>
            <a:endParaRPr lang="en-US"/>
          </a:p>
          <a:p>
            <a:r>
              <a:rPr lang="en-US"/>
              <a:t>Politically anarcho-syndicalist and libertarian socialist.</a:t>
            </a:r>
          </a:p>
          <a:p>
            <a:endParaRPr lang="en-US"/>
          </a:p>
          <a:p>
            <a:endParaRPr lang="en-US"/>
          </a:p>
        </p:txBody>
      </p:sp>
    </p:spTree>
    <p:extLst>
      <p:ext uri="{BB962C8B-B14F-4D97-AF65-F5344CB8AC3E}">
        <p14:creationId xmlns:p14="http://schemas.microsoft.com/office/powerpoint/2010/main" val="19154928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Cognitivism</a:t>
            </a:r>
          </a:p>
          <a:p>
            <a:r>
              <a:rPr lang="en-US" sz="2400">
                <a:latin typeface="Cambria"/>
                <a:cs typeface="Cambria"/>
              </a:rPr>
              <a:t>Noam Chomsky</a:t>
            </a:r>
          </a:p>
        </p:txBody>
      </p:sp>
      <p:sp>
        <p:nvSpPr>
          <p:cNvPr id="3" name="TextBox 2"/>
          <p:cNvSpPr txBox="1"/>
          <p:nvPr/>
        </p:nvSpPr>
        <p:spPr>
          <a:xfrm>
            <a:off x="673588" y="1443030"/>
            <a:ext cx="7624380" cy="3416320"/>
          </a:xfrm>
          <a:prstGeom prst="rect">
            <a:avLst/>
          </a:prstGeom>
          <a:noFill/>
        </p:spPr>
        <p:txBody>
          <a:bodyPr wrap="square" rtlCol="0">
            <a:spAutoFit/>
          </a:bodyPr>
          <a:lstStyle/>
          <a:p>
            <a:r>
              <a:rPr lang="en-US"/>
              <a:t>Chomsky’s views on language:</a:t>
            </a:r>
          </a:p>
          <a:p>
            <a:endParaRPr lang="en-US"/>
          </a:p>
          <a:p>
            <a:r>
              <a:rPr lang="en-US"/>
              <a:t>Across cultures, children attain competence in widely diverse languages</a:t>
            </a:r>
          </a:p>
          <a:p>
            <a:r>
              <a:rPr lang="en-US"/>
              <a:t>	in very short periods of time</a:t>
            </a:r>
          </a:p>
          <a:p>
            <a:r>
              <a:rPr lang="en-US"/>
              <a:t>	with very little evidence</a:t>
            </a:r>
          </a:p>
          <a:p>
            <a:endParaRPr lang="en-US"/>
          </a:p>
          <a:p>
            <a:r>
              <a:rPr lang="en-US"/>
              <a:t>They accomplish this with a Universal Grammar: a common, innate linguistic apparatus, which only needs to be trained.</a:t>
            </a:r>
          </a:p>
          <a:p>
            <a:endParaRPr lang="en-US"/>
          </a:p>
          <a:p>
            <a:endParaRPr lang="en-US"/>
          </a:p>
          <a:p>
            <a:r>
              <a:rPr lang="en-US"/>
              <a:t>Where is the Universal Grammar? Is it in our minds, or in the culture which surrounds us?</a:t>
            </a:r>
          </a:p>
        </p:txBody>
      </p:sp>
    </p:spTree>
    <p:extLst>
      <p:ext uri="{BB962C8B-B14F-4D97-AF65-F5344CB8AC3E}">
        <p14:creationId xmlns:p14="http://schemas.microsoft.com/office/powerpoint/2010/main" val="17700461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Cognitivism</a:t>
            </a:r>
          </a:p>
          <a:p>
            <a:r>
              <a:rPr lang="en-US" sz="2400">
                <a:latin typeface="Cambria"/>
                <a:cs typeface="Cambria"/>
              </a:rPr>
              <a:t>Noam Chomsky</a:t>
            </a:r>
          </a:p>
        </p:txBody>
      </p:sp>
      <p:sp>
        <p:nvSpPr>
          <p:cNvPr id="3" name="TextBox 2"/>
          <p:cNvSpPr txBox="1"/>
          <p:nvPr/>
        </p:nvSpPr>
        <p:spPr>
          <a:xfrm>
            <a:off x="673588" y="1443030"/>
            <a:ext cx="7624380" cy="2862323"/>
          </a:xfrm>
          <a:prstGeom prst="rect">
            <a:avLst/>
          </a:prstGeom>
          <a:noFill/>
        </p:spPr>
        <p:txBody>
          <a:bodyPr wrap="square" rtlCol="0">
            <a:spAutoFit/>
          </a:bodyPr>
          <a:lstStyle/>
          <a:p>
            <a:r>
              <a:rPr lang="en-US"/>
              <a:t>Chomsky’s views on politics:</a:t>
            </a:r>
          </a:p>
          <a:p>
            <a:endParaRPr lang="en-US"/>
          </a:p>
          <a:p>
            <a:r>
              <a:rPr lang="en-US"/>
              <a:t>Unjustified authority is illegitimate.</a:t>
            </a:r>
          </a:p>
          <a:p>
            <a:r>
              <a:rPr lang="en-US"/>
              <a:t>A modern industrial society should be based on libertarian socialism.</a:t>
            </a:r>
          </a:p>
          <a:p>
            <a:endParaRPr lang="en-US"/>
          </a:p>
          <a:p>
            <a:r>
              <a:rPr lang="en-US"/>
              <a:t>Strong criticism of US foreign policy.</a:t>
            </a:r>
          </a:p>
          <a:p>
            <a:endParaRPr lang="en-US"/>
          </a:p>
          <a:p>
            <a:endParaRPr lang="en-US"/>
          </a:p>
          <a:p>
            <a:endParaRPr lang="en-US"/>
          </a:p>
          <a:p>
            <a:endParaRPr lang="en-US"/>
          </a:p>
        </p:txBody>
      </p:sp>
    </p:spTree>
    <p:extLst>
      <p:ext uri="{BB962C8B-B14F-4D97-AF65-F5344CB8AC3E}">
        <p14:creationId xmlns:p14="http://schemas.microsoft.com/office/powerpoint/2010/main" val="23804440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Philosophical Positions in Psychology</a:t>
            </a:r>
          </a:p>
          <a:p>
            <a:r>
              <a:rPr lang="en-US" sz="2400">
                <a:latin typeface="Cambria"/>
                <a:cs typeface="Cambria"/>
              </a:rPr>
              <a:t>Psychology and society</a:t>
            </a:r>
          </a:p>
        </p:txBody>
      </p:sp>
      <p:sp>
        <p:nvSpPr>
          <p:cNvPr id="11" name="TextBox 10"/>
          <p:cNvSpPr txBox="1"/>
          <p:nvPr/>
        </p:nvSpPr>
        <p:spPr>
          <a:xfrm>
            <a:off x="134336" y="1025724"/>
            <a:ext cx="8805107" cy="646331"/>
          </a:xfrm>
          <a:prstGeom prst="rect">
            <a:avLst/>
          </a:prstGeom>
          <a:noFill/>
        </p:spPr>
        <p:txBody>
          <a:bodyPr wrap="square" rtlCol="0">
            <a:spAutoFit/>
          </a:bodyPr>
          <a:lstStyle/>
          <a:p>
            <a:r>
              <a:rPr lang="en-US"/>
              <a:t>The effect of psychology changes: it becomes less a niche science, the preserve of philosophers, and more an experimental science with medical and ethical applications</a:t>
            </a:r>
          </a:p>
        </p:txBody>
      </p:sp>
    </p:spTree>
    <p:extLst>
      <p:ext uri="{BB962C8B-B14F-4D97-AF65-F5344CB8AC3E}">
        <p14:creationId xmlns:p14="http://schemas.microsoft.com/office/powerpoint/2010/main" val="109922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Modern psychology</a:t>
            </a:r>
          </a:p>
          <a:p>
            <a:r>
              <a:rPr lang="en-US" sz="2400">
                <a:latin typeface="Cambria"/>
                <a:cs typeface="Cambria"/>
              </a:rPr>
              <a:t>A network of sciences</a:t>
            </a:r>
          </a:p>
        </p:txBody>
      </p:sp>
      <p:sp>
        <p:nvSpPr>
          <p:cNvPr id="2" name="TextBox 1"/>
          <p:cNvSpPr txBox="1"/>
          <p:nvPr/>
        </p:nvSpPr>
        <p:spPr>
          <a:xfrm>
            <a:off x="744964" y="1587429"/>
            <a:ext cx="7738148" cy="4247317"/>
          </a:xfrm>
          <a:prstGeom prst="rect">
            <a:avLst/>
          </a:prstGeom>
          <a:noFill/>
        </p:spPr>
        <p:txBody>
          <a:bodyPr wrap="square" rtlCol="0">
            <a:spAutoFit/>
          </a:bodyPr>
          <a:lstStyle/>
          <a:p>
            <a:r>
              <a:rPr lang="en-US"/>
              <a:t>Fields within psychology:</a:t>
            </a:r>
          </a:p>
          <a:p>
            <a:r>
              <a:rPr lang="en-US"/>
              <a:t>	abnormal psychology</a:t>
            </a:r>
          </a:p>
          <a:p>
            <a:r>
              <a:rPr lang="en-US"/>
              <a:t>	biopsychology</a:t>
            </a:r>
          </a:p>
          <a:p>
            <a:r>
              <a:rPr lang="en-US"/>
              <a:t>	clinical psychology</a:t>
            </a:r>
          </a:p>
          <a:p>
            <a:r>
              <a:rPr lang="en-US"/>
              <a:t>	cognitive psychology</a:t>
            </a:r>
          </a:p>
          <a:p>
            <a:r>
              <a:rPr lang="en-US"/>
              <a:t>	comparative psychology</a:t>
            </a:r>
          </a:p>
          <a:p>
            <a:r>
              <a:rPr lang="en-US"/>
              <a:t>	developmental psychology</a:t>
            </a:r>
          </a:p>
          <a:p>
            <a:r>
              <a:rPr lang="en-US"/>
              <a:t>	educational psychology</a:t>
            </a:r>
          </a:p>
          <a:p>
            <a:r>
              <a:rPr lang="en-US"/>
              <a:t>	experimental psychology</a:t>
            </a:r>
          </a:p>
          <a:p>
            <a:r>
              <a:rPr lang="en-US"/>
              <a:t>	forensic psychology</a:t>
            </a:r>
          </a:p>
          <a:p>
            <a:r>
              <a:rPr lang="en-US"/>
              <a:t>	social psychology</a:t>
            </a:r>
          </a:p>
          <a:p>
            <a:r>
              <a:rPr lang="en-US"/>
              <a:t>	sports psychology</a:t>
            </a:r>
          </a:p>
          <a:p>
            <a:r>
              <a:rPr lang="en-US"/>
              <a:t>	economic psychology</a:t>
            </a:r>
          </a:p>
          <a:p>
            <a:r>
              <a:rPr lang="en-US"/>
              <a:t>	legal psychology</a:t>
            </a:r>
          </a:p>
          <a:p>
            <a:r>
              <a:rPr lang="en-US"/>
              <a:t>	psychotherapy</a:t>
            </a:r>
          </a:p>
        </p:txBody>
      </p:sp>
    </p:spTree>
    <p:extLst>
      <p:ext uri="{BB962C8B-B14F-4D97-AF65-F5344CB8AC3E}">
        <p14:creationId xmlns:p14="http://schemas.microsoft.com/office/powerpoint/2010/main" val="51291771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Modern psychology</a:t>
            </a:r>
          </a:p>
        </p:txBody>
      </p:sp>
      <p:sp>
        <p:nvSpPr>
          <p:cNvPr id="11" name="TextBox 10"/>
          <p:cNvSpPr txBox="1"/>
          <p:nvPr/>
        </p:nvSpPr>
        <p:spPr>
          <a:xfrm>
            <a:off x="134336" y="1025724"/>
            <a:ext cx="8805107" cy="2308324"/>
          </a:xfrm>
          <a:prstGeom prst="rect">
            <a:avLst/>
          </a:prstGeom>
          <a:noFill/>
        </p:spPr>
        <p:txBody>
          <a:bodyPr wrap="square" rtlCol="0">
            <a:spAutoFit/>
          </a:bodyPr>
          <a:lstStyle/>
          <a:p>
            <a:r>
              <a:rPr lang="en-US"/>
              <a:t>A sea of different disciplines, often seen as lacking unification, diverging in different directions.</a:t>
            </a:r>
          </a:p>
          <a:p>
            <a:endParaRPr lang="en-US"/>
          </a:p>
          <a:p>
            <a:r>
              <a:rPr lang="en-US"/>
              <a:t>Concepts cannot be thrown out or done away with as easily as in other sciences, because they are more imaginary and less concrete.</a:t>
            </a:r>
          </a:p>
          <a:p>
            <a:endParaRPr lang="en-US"/>
          </a:p>
          <a:p>
            <a:r>
              <a:rPr lang="en-US"/>
              <a:t>It is thus important to know the history of psychology in order to avoid re-inventing old ideas.</a:t>
            </a:r>
          </a:p>
        </p:txBody>
      </p:sp>
    </p:spTree>
    <p:extLst>
      <p:ext uri="{BB962C8B-B14F-4D97-AF65-F5344CB8AC3E}">
        <p14:creationId xmlns:p14="http://schemas.microsoft.com/office/powerpoint/2010/main" val="221435171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Modern psychology</a:t>
            </a:r>
          </a:p>
        </p:txBody>
      </p:sp>
      <p:pic>
        <p:nvPicPr>
          <p:cNvPr id="2" name="Picture 1"/>
          <p:cNvPicPr>
            <a:picLocks noChangeAspect="1"/>
          </p:cNvPicPr>
          <p:nvPr/>
        </p:nvPicPr>
        <p:blipFill>
          <a:blip r:embed="rId4"/>
          <a:stretch>
            <a:fillRect/>
          </a:stretch>
        </p:blipFill>
        <p:spPr>
          <a:xfrm>
            <a:off x="0" y="1600200"/>
            <a:ext cx="9144000" cy="3645367"/>
          </a:xfrm>
          <a:prstGeom prst="rect">
            <a:avLst/>
          </a:prstGeom>
        </p:spPr>
      </p:pic>
    </p:spTree>
    <p:extLst>
      <p:ext uri="{BB962C8B-B14F-4D97-AF65-F5344CB8AC3E}">
        <p14:creationId xmlns:p14="http://schemas.microsoft.com/office/powerpoint/2010/main" val="129675847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Philosophical Positions in Psychology</a:t>
            </a:r>
          </a:p>
          <a:p>
            <a:r>
              <a:rPr lang="en-US" sz="2400">
                <a:latin typeface="Cambria"/>
                <a:cs typeface="Cambria"/>
              </a:rPr>
              <a:t>Empiricism</a:t>
            </a:r>
          </a:p>
        </p:txBody>
      </p:sp>
      <p:sp>
        <p:nvSpPr>
          <p:cNvPr id="11" name="TextBox 10"/>
          <p:cNvSpPr txBox="1"/>
          <p:nvPr/>
        </p:nvSpPr>
        <p:spPr>
          <a:xfrm>
            <a:off x="134336" y="1025724"/>
            <a:ext cx="8805107" cy="2308324"/>
          </a:xfrm>
          <a:prstGeom prst="rect">
            <a:avLst/>
          </a:prstGeom>
          <a:noFill/>
        </p:spPr>
        <p:txBody>
          <a:bodyPr wrap="square" rtlCol="0">
            <a:spAutoFit/>
          </a:bodyPr>
          <a:lstStyle/>
          <a:p>
            <a:r>
              <a:rPr lang="en-US"/>
              <a:t>Philosophy</a:t>
            </a:r>
          </a:p>
          <a:p>
            <a:r>
              <a:rPr lang="en-US"/>
              <a:t>	</a:t>
            </a:r>
            <a:r>
              <a:rPr lang="en-US" i="1"/>
              <a:t>philo-sophia</a:t>
            </a:r>
            <a:r>
              <a:rPr lang="en-US"/>
              <a:t>, love of wisdom</a:t>
            </a:r>
          </a:p>
          <a:p>
            <a:endParaRPr lang="en-US"/>
          </a:p>
          <a:p>
            <a:r>
              <a:rPr lang="en-US"/>
              <a:t>Epistemology</a:t>
            </a:r>
          </a:p>
          <a:p>
            <a:r>
              <a:rPr lang="en-US"/>
              <a:t>	How we know what we know</a:t>
            </a:r>
          </a:p>
          <a:p>
            <a:endParaRPr lang="en-US"/>
          </a:p>
          <a:p>
            <a:r>
              <a:rPr lang="en-US"/>
              <a:t>Ontology</a:t>
            </a:r>
          </a:p>
          <a:p>
            <a:r>
              <a:rPr lang="en-US"/>
              <a:t>	The structure of what we do know</a:t>
            </a:r>
          </a:p>
        </p:txBody>
      </p:sp>
    </p:spTree>
    <p:extLst>
      <p:ext uri="{BB962C8B-B14F-4D97-AF65-F5344CB8AC3E}">
        <p14:creationId xmlns:p14="http://schemas.microsoft.com/office/powerpoint/2010/main" val="217298354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Philosophical Positions in Psychology</a:t>
            </a:r>
          </a:p>
          <a:p>
            <a:r>
              <a:rPr lang="en-US" sz="2400">
                <a:latin typeface="Cambria"/>
                <a:cs typeface="Cambria"/>
              </a:rPr>
              <a:t>Introspection</a:t>
            </a:r>
          </a:p>
        </p:txBody>
      </p:sp>
      <p:sp>
        <p:nvSpPr>
          <p:cNvPr id="11" name="TextBox 10"/>
          <p:cNvSpPr txBox="1"/>
          <p:nvPr/>
        </p:nvSpPr>
        <p:spPr>
          <a:xfrm>
            <a:off x="134336" y="1025724"/>
            <a:ext cx="8805107" cy="2031325"/>
          </a:xfrm>
          <a:prstGeom prst="rect">
            <a:avLst/>
          </a:prstGeom>
          <a:noFill/>
        </p:spPr>
        <p:txBody>
          <a:bodyPr wrap="square" rtlCol="0">
            <a:spAutoFit/>
          </a:bodyPr>
          <a:lstStyle/>
          <a:p>
            <a:r>
              <a:rPr lang="en-US"/>
              <a:t>The idea that useful information concerning the function of the mind can be observed or deduced by looking at one’s own thoughts.</a:t>
            </a:r>
          </a:p>
          <a:p>
            <a:endParaRPr lang="en-US"/>
          </a:p>
          <a:p>
            <a:r>
              <a:rPr lang="en-US"/>
              <a:t>What can we introspect?</a:t>
            </a:r>
          </a:p>
          <a:p>
            <a:r>
              <a:rPr lang="en-US"/>
              <a:t>	Causality?</a:t>
            </a:r>
          </a:p>
          <a:p>
            <a:r>
              <a:rPr lang="en-US"/>
              <a:t>	Memory of the past?</a:t>
            </a:r>
          </a:p>
          <a:p>
            <a:r>
              <a:rPr lang="en-US"/>
              <a:t>	Intentions</a:t>
            </a:r>
          </a:p>
        </p:txBody>
      </p:sp>
    </p:spTree>
    <p:extLst>
      <p:ext uri="{BB962C8B-B14F-4D97-AF65-F5344CB8AC3E}">
        <p14:creationId xmlns:p14="http://schemas.microsoft.com/office/powerpoint/2010/main" val="193336132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3200">
                <a:latin typeface="Cambria"/>
                <a:cs typeface="Cambria"/>
              </a:rPr>
              <a:t>Lecture 2</a:t>
            </a:r>
            <a:br>
              <a:rPr lang="en-US" sz="3200">
                <a:latin typeface="Cambria"/>
                <a:cs typeface="Cambria"/>
              </a:rPr>
            </a:br>
            <a:r>
              <a:rPr lang="en-US" sz="4000">
                <a:latin typeface="Cambria"/>
                <a:cs typeface="Cambria"/>
              </a:rPr>
              <a:t> The History</a:t>
            </a:r>
            <a:br>
              <a:rPr lang="en-US" sz="4000">
                <a:latin typeface="Cambria"/>
                <a:cs typeface="Cambria"/>
              </a:rPr>
            </a:br>
            <a:r>
              <a:rPr lang="en-US" sz="4000">
                <a:latin typeface="Cambria"/>
                <a:cs typeface="Cambria"/>
              </a:rPr>
              <a:t>of Psychology</a:t>
            </a:r>
          </a:p>
        </p:txBody>
      </p:sp>
      <p:pic>
        <p:nvPicPr>
          <p:cNvPr id="3" name="Picture 2"/>
          <p:cNvPicPr>
            <a:picLocks noChangeAspect="1"/>
          </p:cNvPicPr>
          <p:nvPr/>
        </p:nvPicPr>
        <p:blipFill>
          <a:blip r:embed="rId2"/>
          <a:stretch>
            <a:fillRect/>
          </a:stretch>
        </p:blipFill>
        <p:spPr>
          <a:xfrm>
            <a:off x="4282062" y="6603511"/>
            <a:ext cx="673100" cy="266700"/>
          </a:xfrm>
          <a:prstGeom prst="rect">
            <a:avLst/>
          </a:prstGeom>
        </p:spPr>
      </p:pic>
    </p:spTree>
    <p:extLst>
      <p:ext uri="{BB962C8B-B14F-4D97-AF65-F5344CB8AC3E}">
        <p14:creationId xmlns:p14="http://schemas.microsoft.com/office/powerpoint/2010/main" val="12156638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Philosophical Positions in Psychology</a:t>
            </a:r>
          </a:p>
          <a:p>
            <a:r>
              <a:rPr lang="en-US" sz="2400">
                <a:latin typeface="Cambria"/>
                <a:cs typeface="Cambria"/>
              </a:rPr>
              <a:t>Rationalism</a:t>
            </a:r>
          </a:p>
        </p:txBody>
      </p:sp>
      <p:sp>
        <p:nvSpPr>
          <p:cNvPr id="11" name="TextBox 10"/>
          <p:cNvSpPr txBox="1"/>
          <p:nvPr/>
        </p:nvSpPr>
        <p:spPr>
          <a:xfrm>
            <a:off x="134336" y="1025724"/>
            <a:ext cx="5568833" cy="2308324"/>
          </a:xfrm>
          <a:prstGeom prst="rect">
            <a:avLst/>
          </a:prstGeom>
          <a:noFill/>
        </p:spPr>
        <p:txBody>
          <a:bodyPr wrap="square" rtlCol="0">
            <a:spAutoFit/>
          </a:bodyPr>
          <a:lstStyle/>
          <a:p>
            <a:r>
              <a:rPr lang="en-US"/>
              <a:t>The view that all knowledge can be deduced from observations.</a:t>
            </a:r>
          </a:p>
          <a:p>
            <a:endParaRPr lang="en-US"/>
          </a:p>
          <a:p>
            <a:r>
              <a:rPr lang="en-US"/>
              <a:t>Contrasted with empiricism (experience versus deduction) but not mutually exclusive.</a:t>
            </a:r>
          </a:p>
          <a:p>
            <a:endParaRPr lang="en-US"/>
          </a:p>
          <a:p>
            <a:r>
              <a:rPr lang="en-US"/>
              <a:t>Proponents: Descartes, Leibniz, Spinoza</a:t>
            </a:r>
          </a:p>
          <a:p>
            <a:endParaRPr lang="en-US"/>
          </a:p>
        </p:txBody>
      </p:sp>
    </p:spTree>
    <p:extLst>
      <p:ext uri="{BB962C8B-B14F-4D97-AF65-F5344CB8AC3E}">
        <p14:creationId xmlns:p14="http://schemas.microsoft.com/office/powerpoint/2010/main" val="336552616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Philosophical Positions in Psychology</a:t>
            </a:r>
          </a:p>
          <a:p>
            <a:r>
              <a:rPr lang="en-US" sz="2400">
                <a:latin typeface="Cambria"/>
                <a:cs typeface="Cambria"/>
              </a:rPr>
              <a:t>Realism</a:t>
            </a:r>
          </a:p>
        </p:txBody>
      </p:sp>
      <p:sp>
        <p:nvSpPr>
          <p:cNvPr id="11" name="TextBox 10"/>
          <p:cNvSpPr txBox="1"/>
          <p:nvPr/>
        </p:nvSpPr>
        <p:spPr>
          <a:xfrm>
            <a:off x="134336" y="1025724"/>
            <a:ext cx="4115563" cy="4247317"/>
          </a:xfrm>
          <a:prstGeom prst="rect">
            <a:avLst/>
          </a:prstGeom>
          <a:noFill/>
        </p:spPr>
        <p:txBody>
          <a:bodyPr wrap="square" rtlCol="0">
            <a:spAutoFit/>
          </a:bodyPr>
          <a:lstStyle/>
          <a:p>
            <a:r>
              <a:rPr lang="en-US"/>
              <a:t>There exists a conception of the world outside our representations and interpretations, and we perceive this.</a:t>
            </a:r>
          </a:p>
          <a:p>
            <a:endParaRPr lang="en-US"/>
          </a:p>
          <a:p>
            <a:r>
              <a:rPr lang="en-US"/>
              <a:t>Direct (naive) realism): we perceive objects as they really are.</a:t>
            </a:r>
          </a:p>
          <a:p>
            <a:endParaRPr lang="en-US"/>
          </a:p>
          <a:p>
            <a:r>
              <a:rPr lang="en-US"/>
              <a:t>Illusions form a persuasive counter-example.</a:t>
            </a:r>
          </a:p>
          <a:p>
            <a:endParaRPr lang="en-US"/>
          </a:p>
          <a:p>
            <a:r>
              <a:rPr lang="en-US"/>
              <a:t>Indirect realism: we perceive only our representations of the world (similar to dualism).</a:t>
            </a:r>
          </a:p>
          <a:p>
            <a:endParaRPr lang="en-US"/>
          </a:p>
          <a:p>
            <a:endParaRPr lang="en-US"/>
          </a:p>
        </p:txBody>
      </p:sp>
      <p:pic>
        <p:nvPicPr>
          <p:cNvPr id="2" name="Picture 1"/>
          <p:cNvPicPr>
            <a:picLocks noChangeAspect="1"/>
          </p:cNvPicPr>
          <p:nvPr/>
        </p:nvPicPr>
        <p:blipFill>
          <a:blip r:embed="rId4"/>
          <a:stretch>
            <a:fillRect/>
          </a:stretch>
        </p:blipFill>
        <p:spPr>
          <a:xfrm>
            <a:off x="4396030" y="1244917"/>
            <a:ext cx="4450359" cy="4028124"/>
          </a:xfrm>
          <a:prstGeom prst="rect">
            <a:avLst/>
          </a:prstGeom>
        </p:spPr>
      </p:pic>
    </p:spTree>
    <p:extLst>
      <p:ext uri="{BB962C8B-B14F-4D97-AF65-F5344CB8AC3E}">
        <p14:creationId xmlns:p14="http://schemas.microsoft.com/office/powerpoint/2010/main" val="16434430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Philosophical Positions in Psychology</a:t>
            </a:r>
          </a:p>
          <a:p>
            <a:r>
              <a:rPr lang="en-US" sz="2400">
                <a:latin typeface="Cambria"/>
                <a:cs typeface="Cambria"/>
              </a:rPr>
              <a:t>Materialism</a:t>
            </a:r>
          </a:p>
        </p:txBody>
      </p:sp>
      <p:sp>
        <p:nvSpPr>
          <p:cNvPr id="11" name="TextBox 10"/>
          <p:cNvSpPr txBox="1"/>
          <p:nvPr/>
        </p:nvSpPr>
        <p:spPr>
          <a:xfrm>
            <a:off x="134336" y="1025724"/>
            <a:ext cx="4115563" cy="646331"/>
          </a:xfrm>
          <a:prstGeom prst="rect">
            <a:avLst/>
          </a:prstGeom>
          <a:noFill/>
        </p:spPr>
        <p:txBody>
          <a:bodyPr wrap="square" rtlCol="0">
            <a:spAutoFit/>
          </a:bodyPr>
          <a:lstStyle/>
          <a:p>
            <a:r>
              <a:rPr lang="en-US"/>
              <a:t>Everything, including consciousness, is made of matter.</a:t>
            </a:r>
          </a:p>
        </p:txBody>
      </p:sp>
    </p:spTree>
    <p:extLst>
      <p:ext uri="{BB962C8B-B14F-4D97-AF65-F5344CB8AC3E}">
        <p14:creationId xmlns:p14="http://schemas.microsoft.com/office/powerpoint/2010/main" val="42431550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Philosophical Positions in Psychology</a:t>
            </a:r>
          </a:p>
          <a:p>
            <a:r>
              <a:rPr lang="en-US" sz="2400">
                <a:latin typeface="Cambria"/>
                <a:cs typeface="Cambria"/>
              </a:rPr>
              <a:t>Epiphenomenalism</a:t>
            </a:r>
          </a:p>
        </p:txBody>
      </p:sp>
      <p:sp>
        <p:nvSpPr>
          <p:cNvPr id="11" name="TextBox 10"/>
          <p:cNvSpPr txBox="1"/>
          <p:nvPr/>
        </p:nvSpPr>
        <p:spPr>
          <a:xfrm>
            <a:off x="134336" y="1025724"/>
            <a:ext cx="4115563" cy="2308324"/>
          </a:xfrm>
          <a:prstGeom prst="rect">
            <a:avLst/>
          </a:prstGeom>
          <a:noFill/>
        </p:spPr>
        <p:txBody>
          <a:bodyPr wrap="square" rtlCol="0">
            <a:spAutoFit/>
          </a:bodyPr>
          <a:lstStyle/>
          <a:p>
            <a:r>
              <a:rPr lang="en-US"/>
              <a:t>Consciousness is not really a phenomenon, but rather an epiphenomenon.</a:t>
            </a:r>
          </a:p>
          <a:p>
            <a:endParaRPr lang="en-US"/>
          </a:p>
          <a:p>
            <a:r>
              <a:rPr lang="en-US"/>
              <a:t>Epiphenomenon: something which appears in parallel to another phenomenon, but does not cause it. It may </a:t>
            </a:r>
            <a:r>
              <a:rPr lang="en-US" i="1"/>
              <a:t>appear</a:t>
            </a:r>
            <a:r>
              <a:rPr lang="en-US"/>
              <a:t>, erroneously, to be the cause.</a:t>
            </a:r>
          </a:p>
        </p:txBody>
      </p:sp>
    </p:spTree>
    <p:extLst>
      <p:ext uri="{BB962C8B-B14F-4D97-AF65-F5344CB8AC3E}">
        <p14:creationId xmlns:p14="http://schemas.microsoft.com/office/powerpoint/2010/main" val="33657300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Philosophical Positions in Psychology</a:t>
            </a:r>
          </a:p>
          <a:p>
            <a:r>
              <a:rPr lang="en-US" sz="2400">
                <a:latin typeface="Cambria"/>
                <a:cs typeface="Cambria"/>
              </a:rPr>
              <a:t>Dualism</a:t>
            </a:r>
          </a:p>
        </p:txBody>
      </p:sp>
      <p:sp>
        <p:nvSpPr>
          <p:cNvPr id="11" name="TextBox 10"/>
          <p:cNvSpPr txBox="1"/>
          <p:nvPr/>
        </p:nvSpPr>
        <p:spPr>
          <a:xfrm>
            <a:off x="134336" y="1025724"/>
            <a:ext cx="4435329" cy="2031325"/>
          </a:xfrm>
          <a:prstGeom prst="rect">
            <a:avLst/>
          </a:prstGeom>
          <a:noFill/>
        </p:spPr>
        <p:txBody>
          <a:bodyPr wrap="square" rtlCol="0">
            <a:spAutoFit/>
          </a:bodyPr>
          <a:lstStyle/>
          <a:p>
            <a:r>
              <a:rPr lang="en-US"/>
              <a:t>The mind and the body are not identical.</a:t>
            </a:r>
          </a:p>
          <a:p>
            <a:endParaRPr lang="en-US"/>
          </a:p>
          <a:p>
            <a:r>
              <a:rPr lang="en-US"/>
              <a:t>Closely related to the agency problem, the mind-body problem and the question of consciousness.</a:t>
            </a:r>
          </a:p>
          <a:p>
            <a:endParaRPr lang="en-US"/>
          </a:p>
          <a:p>
            <a:endParaRPr lang="en-US"/>
          </a:p>
        </p:txBody>
      </p:sp>
      <p:pic>
        <p:nvPicPr>
          <p:cNvPr id="2" name="Picture 1"/>
          <p:cNvPicPr>
            <a:picLocks noChangeAspect="1"/>
          </p:cNvPicPr>
          <p:nvPr/>
        </p:nvPicPr>
        <p:blipFill>
          <a:blip r:embed="rId4"/>
          <a:stretch>
            <a:fillRect/>
          </a:stretch>
        </p:blipFill>
        <p:spPr>
          <a:xfrm>
            <a:off x="5198942" y="697318"/>
            <a:ext cx="3525578" cy="4355126"/>
          </a:xfrm>
          <a:prstGeom prst="rect">
            <a:avLst/>
          </a:prstGeom>
        </p:spPr>
      </p:pic>
      <p:sp>
        <p:nvSpPr>
          <p:cNvPr id="3" name="TextBox 2"/>
          <p:cNvSpPr txBox="1"/>
          <p:nvPr/>
        </p:nvSpPr>
        <p:spPr>
          <a:xfrm>
            <a:off x="5324586" y="5482737"/>
            <a:ext cx="3248497" cy="923330"/>
          </a:xfrm>
          <a:prstGeom prst="rect">
            <a:avLst/>
          </a:prstGeom>
          <a:noFill/>
        </p:spPr>
        <p:txBody>
          <a:bodyPr wrap="square" rtlCol="0">
            <a:spAutoFit/>
          </a:bodyPr>
          <a:lstStyle/>
          <a:p>
            <a:pPr algn="ctr"/>
            <a:r>
              <a:rPr lang="en-US"/>
              <a:t>Descartes’ view of the visual sense informing the immaterial spirit</a:t>
            </a:r>
          </a:p>
        </p:txBody>
      </p:sp>
      <p:pic>
        <p:nvPicPr>
          <p:cNvPr id="12" name="Picture 11"/>
          <p:cNvPicPr>
            <a:picLocks noChangeAspect="1"/>
          </p:cNvPicPr>
          <p:nvPr/>
        </p:nvPicPr>
        <p:blipFill>
          <a:blip r:embed="rId5"/>
          <a:stretch>
            <a:fillRect/>
          </a:stretch>
        </p:blipFill>
        <p:spPr>
          <a:xfrm>
            <a:off x="673588" y="3651087"/>
            <a:ext cx="4133246" cy="1703816"/>
          </a:xfrm>
          <a:prstGeom prst="rect">
            <a:avLst/>
          </a:prstGeom>
        </p:spPr>
      </p:pic>
    </p:spTree>
    <p:extLst>
      <p:ext uri="{BB962C8B-B14F-4D97-AF65-F5344CB8AC3E}">
        <p14:creationId xmlns:p14="http://schemas.microsoft.com/office/powerpoint/2010/main" val="35499549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Philosophical Positions in Psychology</a:t>
            </a:r>
          </a:p>
          <a:p>
            <a:r>
              <a:rPr lang="en-US" sz="2400">
                <a:latin typeface="Cambria"/>
                <a:cs typeface="Cambria"/>
              </a:rPr>
              <a:t>Animism</a:t>
            </a:r>
          </a:p>
        </p:txBody>
      </p:sp>
      <p:sp>
        <p:nvSpPr>
          <p:cNvPr id="11" name="TextBox 10"/>
          <p:cNvSpPr txBox="1"/>
          <p:nvPr/>
        </p:nvSpPr>
        <p:spPr>
          <a:xfrm>
            <a:off x="134336" y="1025724"/>
            <a:ext cx="4435329" cy="1200329"/>
          </a:xfrm>
          <a:prstGeom prst="rect">
            <a:avLst/>
          </a:prstGeom>
          <a:noFill/>
        </p:spPr>
        <p:txBody>
          <a:bodyPr wrap="square" rtlCol="0">
            <a:spAutoFit/>
          </a:bodyPr>
          <a:lstStyle/>
          <a:p>
            <a:r>
              <a:rPr lang="en-US"/>
              <a:t>Animisi (hyperphenomenalism): material substances are determined by the spirit</a:t>
            </a:r>
          </a:p>
          <a:p>
            <a:endParaRPr lang="en-US"/>
          </a:p>
          <a:p>
            <a:r>
              <a:rPr lang="en-US"/>
              <a:t>The opposite of materialism</a:t>
            </a:r>
          </a:p>
        </p:txBody>
      </p:sp>
    </p:spTree>
    <p:extLst>
      <p:ext uri="{BB962C8B-B14F-4D97-AF65-F5344CB8AC3E}">
        <p14:creationId xmlns:p14="http://schemas.microsoft.com/office/powerpoint/2010/main" val="21601469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Philosophical Positions in Psychology</a:t>
            </a:r>
          </a:p>
          <a:p>
            <a:r>
              <a:rPr lang="en-US" sz="2400">
                <a:latin typeface="Cambria"/>
                <a:cs typeface="Cambria"/>
              </a:rPr>
              <a:t>Spiritualism</a:t>
            </a:r>
          </a:p>
        </p:txBody>
      </p:sp>
      <p:sp>
        <p:nvSpPr>
          <p:cNvPr id="11" name="TextBox 10"/>
          <p:cNvSpPr txBox="1"/>
          <p:nvPr/>
        </p:nvSpPr>
        <p:spPr>
          <a:xfrm>
            <a:off x="134336" y="1025724"/>
            <a:ext cx="4435329" cy="646331"/>
          </a:xfrm>
          <a:prstGeom prst="rect">
            <a:avLst/>
          </a:prstGeom>
          <a:noFill/>
        </p:spPr>
        <p:txBody>
          <a:bodyPr wrap="square" rtlCol="0">
            <a:spAutoFit/>
          </a:bodyPr>
          <a:lstStyle/>
          <a:p>
            <a:r>
              <a:rPr lang="en-US"/>
              <a:t>Everything is determined spiritually; there is no material world at all.</a:t>
            </a:r>
          </a:p>
        </p:txBody>
      </p:sp>
    </p:spTree>
    <p:extLst>
      <p:ext uri="{BB962C8B-B14F-4D97-AF65-F5344CB8AC3E}">
        <p14:creationId xmlns:p14="http://schemas.microsoft.com/office/powerpoint/2010/main" val="33019340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Philosophical Positions in Psychology</a:t>
            </a:r>
          </a:p>
          <a:p>
            <a:r>
              <a:rPr lang="en-US" sz="2400">
                <a:latin typeface="Cambria"/>
                <a:cs typeface="Cambria"/>
              </a:rPr>
              <a:t>Idealism</a:t>
            </a:r>
          </a:p>
        </p:txBody>
      </p:sp>
      <p:sp>
        <p:nvSpPr>
          <p:cNvPr id="11" name="TextBox 10"/>
          <p:cNvSpPr txBox="1"/>
          <p:nvPr/>
        </p:nvSpPr>
        <p:spPr>
          <a:xfrm>
            <a:off x="134336" y="1025724"/>
            <a:ext cx="5349011" cy="3139321"/>
          </a:xfrm>
          <a:prstGeom prst="rect">
            <a:avLst/>
          </a:prstGeom>
          <a:noFill/>
        </p:spPr>
        <p:txBody>
          <a:bodyPr wrap="square" rtlCol="0">
            <a:spAutoFit/>
          </a:bodyPr>
          <a:lstStyle/>
          <a:p>
            <a:r>
              <a:rPr lang="en-US"/>
              <a:t>Reality is fundamentally mentally constructed: it </a:t>
            </a:r>
            <a:r>
              <a:rPr lang="en-US" i="1"/>
              <a:t>is</a:t>
            </a:r>
            <a:r>
              <a:rPr lang="en-US"/>
              <a:t> our representation.</a:t>
            </a:r>
          </a:p>
          <a:p>
            <a:endParaRPr lang="en-US"/>
          </a:p>
          <a:p>
            <a:r>
              <a:rPr lang="en-US"/>
              <a:t>James Jeans (1877-1946):</a:t>
            </a:r>
          </a:p>
          <a:p>
            <a:r>
              <a:rPr lang="en-US" i="1"/>
              <a:t>“The Universe begins to look more like a great thought than a great machine.”</a:t>
            </a:r>
          </a:p>
          <a:p>
            <a:endParaRPr lang="en-US" i="1"/>
          </a:p>
          <a:p>
            <a:r>
              <a:rPr lang="en-US"/>
              <a:t>Psychological movements:</a:t>
            </a:r>
          </a:p>
          <a:p>
            <a:r>
              <a:rPr lang="en-US"/>
              <a:t>	Introspection</a:t>
            </a:r>
          </a:p>
          <a:p>
            <a:r>
              <a:rPr lang="en-US"/>
              <a:t>	Subjective consciousness</a:t>
            </a:r>
          </a:p>
          <a:p>
            <a:endParaRPr lang="en-US"/>
          </a:p>
        </p:txBody>
      </p:sp>
      <p:pic>
        <p:nvPicPr>
          <p:cNvPr id="2" name="Picture 1"/>
          <p:cNvPicPr>
            <a:picLocks noChangeAspect="1"/>
          </p:cNvPicPr>
          <p:nvPr/>
        </p:nvPicPr>
        <p:blipFill>
          <a:blip r:embed="rId4"/>
          <a:stretch>
            <a:fillRect/>
          </a:stretch>
        </p:blipFill>
        <p:spPr>
          <a:xfrm>
            <a:off x="5730534" y="830997"/>
            <a:ext cx="2842549" cy="4025049"/>
          </a:xfrm>
          <a:prstGeom prst="rect">
            <a:avLst/>
          </a:prstGeom>
        </p:spPr>
      </p:pic>
    </p:spTree>
    <p:extLst>
      <p:ext uri="{BB962C8B-B14F-4D97-AF65-F5344CB8AC3E}">
        <p14:creationId xmlns:p14="http://schemas.microsoft.com/office/powerpoint/2010/main" val="39734380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Philosophical Positions in Psychology</a:t>
            </a:r>
          </a:p>
          <a:p>
            <a:r>
              <a:rPr lang="en-US" sz="2400">
                <a:latin typeface="Cambria"/>
                <a:cs typeface="Cambria"/>
              </a:rPr>
              <a:t>Pragmatism</a:t>
            </a:r>
          </a:p>
        </p:txBody>
      </p:sp>
      <p:sp>
        <p:nvSpPr>
          <p:cNvPr id="11" name="TextBox 10"/>
          <p:cNvSpPr txBox="1"/>
          <p:nvPr/>
        </p:nvSpPr>
        <p:spPr>
          <a:xfrm>
            <a:off x="134337" y="1025724"/>
            <a:ext cx="4958216" cy="3693319"/>
          </a:xfrm>
          <a:prstGeom prst="rect">
            <a:avLst/>
          </a:prstGeom>
          <a:noFill/>
        </p:spPr>
        <p:txBody>
          <a:bodyPr wrap="square" rtlCol="0">
            <a:spAutoFit/>
          </a:bodyPr>
          <a:lstStyle/>
          <a:p>
            <a:r>
              <a:rPr lang="en-US"/>
              <a:t>Philosophy and psychology are useful for making predictions and performing useful acts, not deriving a perfect theoretical formula to explain reality (which may be impossible).</a:t>
            </a:r>
          </a:p>
          <a:p>
            <a:endParaRPr lang="en-US"/>
          </a:p>
          <a:p>
            <a:r>
              <a:rPr lang="en-US"/>
              <a:t>A rejection of the idea that the function of thought is to describe, represent, or mirror reality. Instead, pragmatists develop their philosophy around the idea that the function of thought is as an instrument or tool for prediction, action, and problem solving.</a:t>
            </a:r>
          </a:p>
          <a:p>
            <a:endParaRPr lang="en-US"/>
          </a:p>
          <a:p>
            <a:r>
              <a:rPr lang="en-US"/>
              <a:t>Charles Sanders Peirce (1839-1914)</a:t>
            </a:r>
          </a:p>
        </p:txBody>
      </p:sp>
      <p:pic>
        <p:nvPicPr>
          <p:cNvPr id="3" name="Picture 2"/>
          <p:cNvPicPr>
            <a:picLocks noChangeAspect="1"/>
          </p:cNvPicPr>
          <p:nvPr/>
        </p:nvPicPr>
        <p:blipFill>
          <a:blip r:embed="rId4"/>
          <a:stretch>
            <a:fillRect/>
          </a:stretch>
        </p:blipFill>
        <p:spPr>
          <a:xfrm>
            <a:off x="5219862" y="1025723"/>
            <a:ext cx="3500140" cy="4775817"/>
          </a:xfrm>
          <a:prstGeom prst="rect">
            <a:avLst/>
          </a:prstGeom>
        </p:spPr>
      </p:pic>
    </p:spTree>
    <p:extLst>
      <p:ext uri="{BB962C8B-B14F-4D97-AF65-F5344CB8AC3E}">
        <p14:creationId xmlns:p14="http://schemas.microsoft.com/office/powerpoint/2010/main" val="8446490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Philosophical Positions in Psychology</a:t>
            </a:r>
          </a:p>
          <a:p>
            <a:r>
              <a:rPr lang="en-US" sz="2400">
                <a:latin typeface="Cambria"/>
                <a:cs typeface="Cambria"/>
              </a:rPr>
              <a:t>Eliminative materialism</a:t>
            </a:r>
          </a:p>
        </p:txBody>
      </p:sp>
      <p:sp>
        <p:nvSpPr>
          <p:cNvPr id="11" name="TextBox 10"/>
          <p:cNvSpPr txBox="1"/>
          <p:nvPr/>
        </p:nvSpPr>
        <p:spPr>
          <a:xfrm>
            <a:off x="134337" y="1025724"/>
            <a:ext cx="4958216" cy="1477328"/>
          </a:xfrm>
          <a:prstGeom prst="rect">
            <a:avLst/>
          </a:prstGeom>
          <a:noFill/>
        </p:spPr>
        <p:txBody>
          <a:bodyPr wrap="square" rtlCol="0">
            <a:spAutoFit/>
          </a:bodyPr>
          <a:lstStyle/>
          <a:p>
            <a:r>
              <a:rPr lang="en-US"/>
              <a:t>The constructs which we use to understand the world (thought, will, knowledge, time, intention) are approximate cognitive approximations.</a:t>
            </a:r>
          </a:p>
          <a:p>
            <a:endParaRPr lang="en-US"/>
          </a:p>
          <a:p>
            <a:endParaRPr lang="en-US"/>
          </a:p>
        </p:txBody>
      </p:sp>
    </p:spTree>
    <p:extLst>
      <p:ext uri="{BB962C8B-B14F-4D97-AF65-F5344CB8AC3E}">
        <p14:creationId xmlns:p14="http://schemas.microsoft.com/office/powerpoint/2010/main" val="3265679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Beginnings</a:t>
            </a:r>
          </a:p>
          <a:p>
            <a:endParaRPr lang="en-US" sz="2400">
              <a:latin typeface="Cambria"/>
              <a:cs typeface="Cambria"/>
            </a:endParaRPr>
          </a:p>
        </p:txBody>
      </p:sp>
      <p:sp>
        <p:nvSpPr>
          <p:cNvPr id="11" name="TextBox 10"/>
          <p:cNvSpPr txBox="1"/>
          <p:nvPr/>
        </p:nvSpPr>
        <p:spPr>
          <a:xfrm>
            <a:off x="134336" y="1025724"/>
            <a:ext cx="8805107" cy="923330"/>
          </a:xfrm>
          <a:prstGeom prst="rect">
            <a:avLst/>
          </a:prstGeom>
          <a:noFill/>
        </p:spPr>
        <p:txBody>
          <a:bodyPr wrap="square" rtlCol="0">
            <a:spAutoFit/>
          </a:bodyPr>
          <a:lstStyle/>
          <a:p>
            <a:r>
              <a:rPr lang="en-US"/>
              <a:t>“Psychology has a short history, but a long past.”</a:t>
            </a:r>
          </a:p>
          <a:p>
            <a:endParaRPr lang="en-US"/>
          </a:p>
          <a:p>
            <a:r>
              <a:rPr lang="en-US"/>
              <a:t>	Ebbinghaus, 1908</a:t>
            </a:r>
          </a:p>
        </p:txBody>
      </p:sp>
      <p:pic>
        <p:nvPicPr>
          <p:cNvPr id="3" name="Picture 2"/>
          <p:cNvPicPr>
            <a:picLocks noChangeAspect="1"/>
          </p:cNvPicPr>
          <p:nvPr/>
        </p:nvPicPr>
        <p:blipFill>
          <a:blip r:embed="rId4"/>
          <a:stretch>
            <a:fillRect/>
          </a:stretch>
        </p:blipFill>
        <p:spPr>
          <a:xfrm>
            <a:off x="5165624" y="1593828"/>
            <a:ext cx="3003749" cy="4083647"/>
          </a:xfrm>
          <a:prstGeom prst="rect">
            <a:avLst/>
          </a:prstGeom>
        </p:spPr>
      </p:pic>
    </p:spTree>
    <p:extLst>
      <p:ext uri="{BB962C8B-B14F-4D97-AF65-F5344CB8AC3E}">
        <p14:creationId xmlns:p14="http://schemas.microsoft.com/office/powerpoint/2010/main" val="5710321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Philosophical Positions in Psychology</a:t>
            </a:r>
          </a:p>
          <a:p>
            <a:r>
              <a:rPr lang="en-US" sz="2400">
                <a:latin typeface="Cambria"/>
                <a:cs typeface="Cambria"/>
              </a:rPr>
              <a:t>Reductionism</a:t>
            </a:r>
          </a:p>
        </p:txBody>
      </p:sp>
      <p:sp>
        <p:nvSpPr>
          <p:cNvPr id="11" name="TextBox 10"/>
          <p:cNvSpPr txBox="1"/>
          <p:nvPr/>
        </p:nvSpPr>
        <p:spPr>
          <a:xfrm>
            <a:off x="134337" y="1025724"/>
            <a:ext cx="4958216" cy="646331"/>
          </a:xfrm>
          <a:prstGeom prst="rect">
            <a:avLst/>
          </a:prstGeom>
          <a:noFill/>
        </p:spPr>
        <p:txBody>
          <a:bodyPr wrap="square" rtlCol="0">
            <a:spAutoFit/>
          </a:bodyPr>
          <a:lstStyle/>
          <a:p>
            <a:r>
              <a:rPr lang="en-US"/>
              <a:t>A complex system can be understood by dividing it into parts and understanding its parts.</a:t>
            </a:r>
          </a:p>
        </p:txBody>
      </p:sp>
      <p:pic>
        <p:nvPicPr>
          <p:cNvPr id="2" name="Picture 1"/>
          <p:cNvPicPr>
            <a:picLocks noChangeAspect="1"/>
          </p:cNvPicPr>
          <p:nvPr/>
        </p:nvPicPr>
        <p:blipFill>
          <a:blip r:embed="rId4"/>
          <a:stretch>
            <a:fillRect/>
          </a:stretch>
        </p:blipFill>
        <p:spPr>
          <a:xfrm>
            <a:off x="2330180" y="2381144"/>
            <a:ext cx="4692855" cy="3791056"/>
          </a:xfrm>
          <a:prstGeom prst="rect">
            <a:avLst/>
          </a:prstGeom>
        </p:spPr>
      </p:pic>
    </p:spTree>
    <p:extLst>
      <p:ext uri="{BB962C8B-B14F-4D97-AF65-F5344CB8AC3E}">
        <p14:creationId xmlns:p14="http://schemas.microsoft.com/office/powerpoint/2010/main" val="31694098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Philosophical Positions in Psychology</a:t>
            </a:r>
          </a:p>
          <a:p>
            <a:r>
              <a:rPr lang="en-US" sz="2400">
                <a:latin typeface="Cambria"/>
                <a:cs typeface="Cambria"/>
              </a:rPr>
              <a:t>Systems thinking</a:t>
            </a:r>
          </a:p>
        </p:txBody>
      </p:sp>
      <p:sp>
        <p:nvSpPr>
          <p:cNvPr id="11" name="TextBox 10"/>
          <p:cNvSpPr txBox="1"/>
          <p:nvPr/>
        </p:nvSpPr>
        <p:spPr>
          <a:xfrm>
            <a:off x="134337" y="1025724"/>
            <a:ext cx="3532553" cy="2585323"/>
          </a:xfrm>
          <a:prstGeom prst="rect">
            <a:avLst/>
          </a:prstGeom>
          <a:noFill/>
        </p:spPr>
        <p:txBody>
          <a:bodyPr wrap="square" rtlCol="0">
            <a:spAutoFit/>
          </a:bodyPr>
          <a:lstStyle/>
          <a:p>
            <a:r>
              <a:rPr lang="en-US"/>
              <a:t>Complexity science, systems biology.</a:t>
            </a:r>
          </a:p>
          <a:p>
            <a:endParaRPr lang="en-US"/>
          </a:p>
          <a:p>
            <a:r>
              <a:rPr lang="en-US"/>
              <a:t>A complex system is </a:t>
            </a:r>
            <a:r>
              <a:rPr lang="en-US" i="1"/>
              <a:t>more than the sum of its parts</a:t>
            </a:r>
            <a:r>
              <a:rPr lang="en-US"/>
              <a:t>; behaviours will appear which we could not predict by understanding the parts independently (emergent properties).</a:t>
            </a:r>
          </a:p>
        </p:txBody>
      </p:sp>
      <p:pic>
        <p:nvPicPr>
          <p:cNvPr id="3" name="Picture 2"/>
          <p:cNvPicPr>
            <a:picLocks noChangeAspect="1"/>
          </p:cNvPicPr>
          <p:nvPr/>
        </p:nvPicPr>
        <p:blipFill>
          <a:blip r:embed="rId4"/>
          <a:stretch>
            <a:fillRect/>
          </a:stretch>
        </p:blipFill>
        <p:spPr>
          <a:xfrm>
            <a:off x="3666890" y="1563006"/>
            <a:ext cx="5372488" cy="4391379"/>
          </a:xfrm>
          <a:prstGeom prst="rect">
            <a:avLst/>
          </a:prstGeom>
        </p:spPr>
      </p:pic>
    </p:spTree>
    <p:extLst>
      <p:ext uri="{BB962C8B-B14F-4D97-AF65-F5344CB8AC3E}">
        <p14:creationId xmlns:p14="http://schemas.microsoft.com/office/powerpoint/2010/main" val="20115534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Conclusions</a:t>
            </a:r>
          </a:p>
        </p:txBody>
      </p:sp>
      <p:sp>
        <p:nvSpPr>
          <p:cNvPr id="11" name="TextBox 10"/>
          <p:cNvSpPr txBox="1"/>
          <p:nvPr/>
        </p:nvSpPr>
        <p:spPr>
          <a:xfrm>
            <a:off x="134336" y="1025724"/>
            <a:ext cx="8805107" cy="1754327"/>
          </a:xfrm>
          <a:prstGeom prst="rect">
            <a:avLst/>
          </a:prstGeom>
          <a:noFill/>
        </p:spPr>
        <p:txBody>
          <a:bodyPr wrap="square" rtlCol="0">
            <a:spAutoFit/>
          </a:bodyPr>
          <a:lstStyle/>
          <a:p>
            <a:pPr marL="285750" indent="-285750">
              <a:buFont typeface="Arial"/>
              <a:buChar char="•"/>
            </a:pPr>
            <a:r>
              <a:rPr lang="en-US"/>
              <a:t>Psychology is still changing.</a:t>
            </a:r>
          </a:p>
          <a:p>
            <a:pPr marL="285750" indent="-285750">
              <a:buFont typeface="Arial"/>
              <a:buChar char="•"/>
            </a:pPr>
            <a:r>
              <a:rPr lang="en-US"/>
              <a:t>It is not a static science.</a:t>
            </a:r>
          </a:p>
          <a:p>
            <a:pPr marL="285750" indent="-285750">
              <a:buFont typeface="Arial"/>
              <a:buChar char="•"/>
            </a:pPr>
            <a:r>
              <a:rPr lang="en-US"/>
              <a:t>Many “new ideas” have been developed before under a different guise. Check history.</a:t>
            </a:r>
          </a:p>
          <a:p>
            <a:pPr marL="285750" indent="-285750">
              <a:buFont typeface="Arial"/>
              <a:buChar char="•"/>
            </a:pPr>
            <a:endParaRPr lang="en-US"/>
          </a:p>
          <a:p>
            <a:pPr marL="285750" indent="-285750">
              <a:buFont typeface="Arial"/>
              <a:buChar char="•"/>
            </a:pPr>
            <a:r>
              <a:rPr lang="en-US"/>
              <a:t>Psychology concerns itself with the development of new primitives, new entities and new theories which a) explain the mind b) permit therapy.</a:t>
            </a:r>
          </a:p>
        </p:txBody>
      </p:sp>
    </p:spTree>
    <p:extLst>
      <p:ext uri="{BB962C8B-B14F-4D97-AF65-F5344CB8AC3E}">
        <p14:creationId xmlns:p14="http://schemas.microsoft.com/office/powerpoint/2010/main" val="4569079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1810</TotalTime>
  <Words>3593</Words>
  <Application>Microsoft Macintosh PowerPoint</Application>
  <PresentationFormat>On-screen Show (4:3)</PresentationFormat>
  <Paragraphs>776</Paragraphs>
  <Slides>92</Slides>
  <Notes>0</Notes>
  <HiddenSlides>0</HiddenSlides>
  <MMClips>0</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Office Theme</vt:lpstr>
      <vt:lpstr>Lecture 2  The History of Psychology</vt:lpstr>
      <vt:lpstr>PowerPoint Presentation</vt:lpstr>
      <vt:lpstr>PowerPoint Presentation</vt:lpstr>
      <vt:lpstr>PowerPoint Presentation</vt:lpstr>
      <vt:lpstr>PowerPoint Presentation</vt:lpstr>
      <vt:lpstr>PowerPoint Presentation</vt:lpstr>
      <vt:lpstr>PowerPoint Presentation</vt:lpstr>
      <vt:lpstr>Lecture 2  The History of Psychology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Psychology: An Introduction</dc:title>
  <dc:creator>Fintan Nagle</dc:creator>
  <cp:lastModifiedBy>Fintan Nagle</cp:lastModifiedBy>
  <cp:revision>40</cp:revision>
  <dcterms:created xsi:type="dcterms:W3CDTF">2014-07-31T21:41:38Z</dcterms:created>
  <dcterms:modified xsi:type="dcterms:W3CDTF">2014-10-03T12:01:41Z</dcterms:modified>
</cp:coreProperties>
</file>