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95" r:id="rId3"/>
    <p:sldId id="296" r:id="rId4"/>
    <p:sldId id="297" r:id="rId5"/>
    <p:sldId id="298" r:id="rId6"/>
    <p:sldId id="299" r:id="rId7"/>
    <p:sldId id="300" r:id="rId8"/>
    <p:sldId id="301" r:id="rId9"/>
    <p:sldId id="302" r:id="rId10"/>
    <p:sldId id="303" r:id="rId11"/>
    <p:sldId id="258" r:id="rId12"/>
    <p:sldId id="259" r:id="rId13"/>
    <p:sldId id="264" r:id="rId14"/>
    <p:sldId id="265" r:id="rId15"/>
    <p:sldId id="266" r:id="rId16"/>
    <p:sldId id="304" r:id="rId17"/>
    <p:sldId id="267" r:id="rId18"/>
    <p:sldId id="268" r:id="rId19"/>
    <p:sldId id="269" r:id="rId20"/>
    <p:sldId id="270" r:id="rId21"/>
    <p:sldId id="271" r:id="rId22"/>
    <p:sldId id="272" r:id="rId23"/>
    <p:sldId id="276" r:id="rId24"/>
    <p:sldId id="273" r:id="rId25"/>
    <p:sldId id="274" r:id="rId26"/>
    <p:sldId id="275" r:id="rId27"/>
    <p:sldId id="307" r:id="rId28"/>
    <p:sldId id="306" r:id="rId29"/>
    <p:sldId id="308" r:id="rId30"/>
    <p:sldId id="277" r:id="rId31"/>
    <p:sldId id="278" r:id="rId32"/>
    <p:sldId id="279" r:id="rId33"/>
    <p:sldId id="280" r:id="rId34"/>
    <p:sldId id="282" r:id="rId35"/>
    <p:sldId id="283" r:id="rId36"/>
    <p:sldId id="284" r:id="rId37"/>
    <p:sldId id="281" r:id="rId38"/>
    <p:sldId id="285" r:id="rId39"/>
    <p:sldId id="288" r:id="rId40"/>
    <p:sldId id="287" r:id="rId41"/>
    <p:sldId id="318" r:id="rId42"/>
    <p:sldId id="289" r:id="rId43"/>
    <p:sldId id="291" r:id="rId44"/>
    <p:sldId id="292" r:id="rId45"/>
    <p:sldId id="319" r:id="rId46"/>
    <p:sldId id="293" r:id="rId47"/>
    <p:sldId id="309" r:id="rId48"/>
    <p:sldId id="314" r:id="rId49"/>
    <p:sldId id="310" r:id="rId50"/>
    <p:sldId id="311" r:id="rId51"/>
    <p:sldId id="312" r:id="rId52"/>
    <p:sldId id="316" r:id="rId53"/>
    <p:sldId id="313" r:id="rId54"/>
    <p:sldId id="315" r:id="rId55"/>
    <p:sldId id="294" r:id="rId56"/>
    <p:sldId id="305" r:id="rId57"/>
    <p:sldId id="317" r:id="rId58"/>
    <p:sldId id="260" r:id="rId59"/>
    <p:sldId id="261" r:id="rId60"/>
    <p:sldId id="262" r:id="rId61"/>
    <p:sldId id="26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5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68B0E6-038D-0848-8314-A1A907844638}" type="datetimeFigureOut">
              <a:t>23/01/2015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347677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B0E6-038D-0848-8314-A1A907844638}" type="datetimeFigureOut">
              <a:t>23/01/2015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52028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B0E6-038D-0848-8314-A1A907844638}" type="datetimeFigureOut">
              <a:t>23/01/2015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122542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B0E6-038D-0848-8314-A1A907844638}" type="datetimeFigureOut">
              <a:t>23/01/2015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310996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68B0E6-038D-0848-8314-A1A907844638}" type="datetimeFigureOut">
              <a:t>23/01/2015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270260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68B0E6-038D-0848-8314-A1A907844638}" type="datetimeFigureOut">
              <a:t>23/01/2015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71411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8B0E6-038D-0848-8314-A1A907844638}" type="datetimeFigureOut">
              <a:t>23/01/2015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2058971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8B0E6-038D-0848-8314-A1A907844638}" type="datetimeFigureOut">
              <a:t>23/01/2015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3480235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8B0E6-038D-0848-8314-A1A907844638}" type="datetimeFigureOut">
              <a:t>23/01/2015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316767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68B0E6-038D-0848-8314-A1A907844638}" type="datetimeFigureOut">
              <a:t>23/01/2015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297665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68B0E6-038D-0848-8314-A1A907844638}" type="datetimeFigureOut">
              <a:t>23/01/2015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6B00-DD18-CC49-B3F8-31122435BE49}" type="slidenum">
              <a:t>‹#›</a:t>
            </a:fld>
            <a:endParaRPr lang="en-US"/>
          </a:p>
        </p:txBody>
      </p:sp>
    </p:spTree>
    <p:extLst>
      <p:ext uri="{BB962C8B-B14F-4D97-AF65-F5344CB8AC3E}">
        <p14:creationId xmlns:p14="http://schemas.microsoft.com/office/powerpoint/2010/main" val="5630823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8B0E6-038D-0848-8314-A1A907844638}" type="datetimeFigureOut">
              <a:t>23/01/2015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56B00-DD18-CC49-B3F8-31122435BE49}" type="slidenum">
              <a:t>‹#›</a:t>
            </a:fld>
            <a:endParaRPr lang="en-US"/>
          </a:p>
        </p:txBody>
      </p:sp>
    </p:spTree>
    <p:extLst>
      <p:ext uri="{BB962C8B-B14F-4D97-AF65-F5344CB8AC3E}">
        <p14:creationId xmlns:p14="http://schemas.microsoft.com/office/powerpoint/2010/main" val="312123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4.png"/><Relationship Id="rId1" Type="http://schemas.microsoft.com/office/2007/relationships/media" Target="../media/media1.gif"/><Relationship Id="rId2" Type="http://schemas.openxmlformats.org/officeDocument/2006/relationships/video" Target="../media/media1.gif"/></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a:latin typeface="Cambria"/>
                <a:cs typeface="Cambria"/>
              </a:rPr>
              <a:t>Lecture 3</a:t>
            </a:r>
            <a:br>
              <a:rPr lang="en-US" sz="3200">
                <a:latin typeface="Cambria"/>
                <a:cs typeface="Cambria"/>
              </a:rPr>
            </a:br>
            <a:r>
              <a:rPr lang="en-US" sz="4000">
                <a:latin typeface="Cambria"/>
                <a:cs typeface="Cambria"/>
              </a:rPr>
              <a:t>Lesion studies</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1676721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a:t>
            </a:r>
          </a:p>
          <a:p>
            <a:endParaRPr lang="en-US" sz="2400">
              <a:latin typeface="Cambria"/>
              <a:cs typeface="Cambria"/>
            </a:endParaRPr>
          </a:p>
        </p:txBody>
      </p:sp>
      <p:sp>
        <p:nvSpPr>
          <p:cNvPr id="11" name="TextBox 10"/>
          <p:cNvSpPr txBox="1"/>
          <p:nvPr/>
        </p:nvSpPr>
        <p:spPr>
          <a:xfrm>
            <a:off x="134336" y="1025724"/>
            <a:ext cx="8805107" cy="2862322"/>
          </a:xfrm>
          <a:prstGeom prst="rect">
            <a:avLst/>
          </a:prstGeom>
          <a:noFill/>
        </p:spPr>
        <p:txBody>
          <a:bodyPr wrap="square" rtlCol="0">
            <a:spAutoFit/>
          </a:bodyPr>
          <a:lstStyle/>
          <a:p>
            <a:r>
              <a:rPr lang="en-US" sz="2000"/>
              <a:t>Not all were convinced by localisation:</a:t>
            </a:r>
          </a:p>
          <a:p>
            <a:endParaRPr lang="en-US" sz="2000"/>
          </a:p>
          <a:p>
            <a:endParaRPr lang="en-US" sz="2000"/>
          </a:p>
          <a:p>
            <a:r>
              <a:rPr lang="en-US" sz="2000"/>
              <a:t>Pierre Gratiolet:</a:t>
            </a:r>
          </a:p>
          <a:p>
            <a:endParaRPr lang="en-US" sz="2000"/>
          </a:p>
          <a:p>
            <a:r>
              <a:rPr lang="en-US" sz="2000"/>
              <a:t>“I do not hestitate to conclude that all attempts at localisation, which up to now have been tried, lack any foundation. They are no doubt great efforts, titanic efforts! But when one attempts to grasp the truth at the height of these bables, the edifice crumbles.”</a:t>
            </a:r>
          </a:p>
        </p:txBody>
      </p:sp>
    </p:spTree>
    <p:extLst>
      <p:ext uri="{BB962C8B-B14F-4D97-AF65-F5344CB8AC3E}">
        <p14:creationId xmlns:p14="http://schemas.microsoft.com/office/powerpoint/2010/main" val="5150575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4757" y="0"/>
            <a:ext cx="5154420" cy="685800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a:t>
            </a:r>
          </a:p>
          <a:p>
            <a:endParaRPr lang="en-US" sz="2400">
              <a:latin typeface="Cambria"/>
              <a:cs typeface="Cambria"/>
            </a:endParaRPr>
          </a:p>
        </p:txBody>
      </p:sp>
      <p:sp>
        <p:nvSpPr>
          <p:cNvPr id="11" name="TextBox 10"/>
          <p:cNvSpPr txBox="1"/>
          <p:nvPr/>
        </p:nvSpPr>
        <p:spPr>
          <a:xfrm>
            <a:off x="2608961" y="5987757"/>
            <a:ext cx="2052237" cy="646331"/>
          </a:xfrm>
          <a:prstGeom prst="rect">
            <a:avLst/>
          </a:prstGeom>
          <a:noFill/>
        </p:spPr>
        <p:txBody>
          <a:bodyPr wrap="square" rtlCol="0">
            <a:spAutoFit/>
          </a:bodyPr>
          <a:lstStyle/>
          <a:p>
            <a:pPr algn="ctr"/>
            <a:r>
              <a:rPr lang="en-US"/>
              <a:t>Paul Broca</a:t>
            </a:r>
          </a:p>
          <a:p>
            <a:pPr algn="ctr"/>
            <a:r>
              <a:rPr lang="en-US"/>
              <a:t>1824 - 1880</a:t>
            </a:r>
          </a:p>
        </p:txBody>
      </p:sp>
      <p:sp>
        <p:nvSpPr>
          <p:cNvPr id="2" name="TextBox 1"/>
          <p:cNvSpPr txBox="1"/>
          <p:nvPr/>
        </p:nvSpPr>
        <p:spPr>
          <a:xfrm>
            <a:off x="673588" y="1571284"/>
            <a:ext cx="3057989" cy="923330"/>
          </a:xfrm>
          <a:prstGeom prst="rect">
            <a:avLst/>
          </a:prstGeom>
          <a:noFill/>
        </p:spPr>
        <p:txBody>
          <a:bodyPr wrap="square" rtlCol="0">
            <a:spAutoFit/>
          </a:bodyPr>
          <a:lstStyle/>
          <a:p>
            <a:r>
              <a:rPr lang="en-US"/>
              <a:t>Originally a physician: discovered that cancer cells can spread through the blood.</a:t>
            </a:r>
          </a:p>
        </p:txBody>
      </p:sp>
    </p:spTree>
    <p:extLst>
      <p:ext uri="{BB962C8B-B14F-4D97-AF65-F5344CB8AC3E}">
        <p14:creationId xmlns:p14="http://schemas.microsoft.com/office/powerpoint/2010/main" val="135357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Paul Broca</a:t>
            </a:r>
          </a:p>
          <a:p>
            <a:endParaRPr lang="en-US" sz="2400">
              <a:latin typeface="Cambria"/>
              <a:cs typeface="Cambria"/>
            </a:endParaRPr>
          </a:p>
        </p:txBody>
      </p:sp>
      <p:sp>
        <p:nvSpPr>
          <p:cNvPr id="11" name="TextBox 10"/>
          <p:cNvSpPr txBox="1"/>
          <p:nvPr/>
        </p:nvSpPr>
        <p:spPr>
          <a:xfrm>
            <a:off x="134336" y="1025724"/>
            <a:ext cx="8805107" cy="923330"/>
          </a:xfrm>
          <a:prstGeom prst="rect">
            <a:avLst/>
          </a:prstGeom>
          <a:noFill/>
        </p:spPr>
        <p:txBody>
          <a:bodyPr wrap="square" rtlCol="0">
            <a:spAutoFit/>
          </a:bodyPr>
          <a:lstStyle/>
          <a:p>
            <a:r>
              <a:rPr lang="en-US"/>
              <a:t>1861: patient (Mr Leborgne) who could only produce one syllable: “tan”</a:t>
            </a:r>
          </a:p>
          <a:p>
            <a:endParaRPr lang="en-US"/>
          </a:p>
          <a:p>
            <a:r>
              <a:rPr lang="en-US"/>
              <a:t>A turning point in the history of neuroscience.</a:t>
            </a:r>
          </a:p>
        </p:txBody>
      </p:sp>
    </p:spTree>
    <p:extLst>
      <p:ext uri="{BB962C8B-B14F-4D97-AF65-F5344CB8AC3E}">
        <p14:creationId xmlns:p14="http://schemas.microsoft.com/office/powerpoint/2010/main" val="21015992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Paul Broca</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916527" y="851635"/>
            <a:ext cx="7539187" cy="5302561"/>
          </a:xfrm>
          <a:prstGeom prst="rect">
            <a:avLst/>
          </a:prstGeom>
        </p:spPr>
      </p:pic>
    </p:spTree>
    <p:extLst>
      <p:ext uri="{BB962C8B-B14F-4D97-AF65-F5344CB8AC3E}">
        <p14:creationId xmlns:p14="http://schemas.microsoft.com/office/powerpoint/2010/main" val="21305319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Paul Broca</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785596" y="892648"/>
            <a:ext cx="7924245" cy="5612510"/>
          </a:xfrm>
          <a:prstGeom prst="rect">
            <a:avLst/>
          </a:prstGeom>
        </p:spPr>
      </p:pic>
    </p:spTree>
    <p:extLst>
      <p:ext uri="{BB962C8B-B14F-4D97-AF65-F5344CB8AC3E}">
        <p14:creationId xmlns:p14="http://schemas.microsoft.com/office/powerpoint/2010/main" val="23063042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Broca’s area</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673587" y="878699"/>
            <a:ext cx="7811239" cy="5118367"/>
          </a:xfrm>
          <a:prstGeom prst="rect">
            <a:avLst/>
          </a:prstGeom>
        </p:spPr>
      </p:pic>
    </p:spTree>
    <p:extLst>
      <p:ext uri="{BB962C8B-B14F-4D97-AF65-F5344CB8AC3E}">
        <p14:creationId xmlns:p14="http://schemas.microsoft.com/office/powerpoint/2010/main" val="2928456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Broca’s area</a:t>
            </a:r>
          </a:p>
          <a:p>
            <a:endParaRPr lang="en-US" sz="2400">
              <a:latin typeface="Cambria"/>
              <a:cs typeface="Cambria"/>
            </a:endParaRPr>
          </a:p>
        </p:txBody>
      </p:sp>
      <p:sp>
        <p:nvSpPr>
          <p:cNvPr id="3" name="TextBox 2"/>
          <p:cNvSpPr txBox="1"/>
          <p:nvPr/>
        </p:nvSpPr>
        <p:spPr>
          <a:xfrm>
            <a:off x="744964" y="1532002"/>
            <a:ext cx="7738148" cy="1200329"/>
          </a:xfrm>
          <a:prstGeom prst="rect">
            <a:avLst/>
          </a:prstGeom>
          <a:noFill/>
        </p:spPr>
        <p:txBody>
          <a:bodyPr wrap="square" rtlCol="0">
            <a:spAutoFit/>
          </a:bodyPr>
          <a:lstStyle/>
          <a:p>
            <a:r>
              <a:rPr lang="en-US"/>
              <a:t>Broca’s area is usually located in the left hemisphere, although occasionally in the right.</a:t>
            </a:r>
          </a:p>
          <a:p>
            <a:endParaRPr lang="en-US"/>
          </a:p>
          <a:p>
            <a:r>
              <a:rPr lang="en-US"/>
              <a:t>This observation prompted theories of cerebral lateralisation.</a:t>
            </a:r>
          </a:p>
        </p:txBody>
      </p:sp>
    </p:spTree>
    <p:extLst>
      <p:ext uri="{BB962C8B-B14F-4D97-AF65-F5344CB8AC3E}">
        <p14:creationId xmlns:p14="http://schemas.microsoft.com/office/powerpoint/2010/main" val="555144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Broca’s aphasia</a:t>
            </a:r>
          </a:p>
          <a:p>
            <a:endParaRPr lang="en-US" sz="2400">
              <a:latin typeface="Cambria"/>
              <a:cs typeface="Cambria"/>
            </a:endParaRPr>
          </a:p>
        </p:txBody>
      </p:sp>
      <p:sp>
        <p:nvSpPr>
          <p:cNvPr id="4" name="TextBox 3"/>
          <p:cNvSpPr txBox="1"/>
          <p:nvPr/>
        </p:nvSpPr>
        <p:spPr>
          <a:xfrm>
            <a:off x="744964" y="1204651"/>
            <a:ext cx="7738148" cy="3139321"/>
          </a:xfrm>
          <a:prstGeom prst="rect">
            <a:avLst/>
          </a:prstGeom>
          <a:noFill/>
        </p:spPr>
        <p:txBody>
          <a:bodyPr wrap="square" rtlCol="0">
            <a:spAutoFit/>
          </a:bodyPr>
          <a:lstStyle/>
          <a:p>
            <a:r>
              <a:rPr lang="en-US" b="1"/>
              <a:t>Broca’s aphasia</a:t>
            </a:r>
            <a:r>
              <a:rPr lang="en-US"/>
              <a:t> or </a:t>
            </a:r>
            <a:r>
              <a:rPr lang="en-US" b="1"/>
              <a:t>expressive aphasia</a:t>
            </a:r>
            <a:r>
              <a:rPr lang="en-US"/>
              <a:t>:</a:t>
            </a:r>
          </a:p>
          <a:p>
            <a:endParaRPr lang="en-US"/>
          </a:p>
          <a:p>
            <a:r>
              <a:rPr lang="en-US"/>
              <a:t>Slow, laborious, non-fluent speech</a:t>
            </a:r>
          </a:p>
          <a:p>
            <a:r>
              <a:rPr lang="en-US"/>
              <a:t>Often limited to short utterances</a:t>
            </a:r>
          </a:p>
          <a:p>
            <a:endParaRPr lang="en-US"/>
          </a:p>
          <a:p>
            <a:endParaRPr lang="en-US"/>
          </a:p>
          <a:p>
            <a:r>
              <a:rPr lang="en-US"/>
              <a:t>aphasia: impairment of speech or language</a:t>
            </a:r>
          </a:p>
          <a:p>
            <a:r>
              <a:rPr lang="en-US" i="1"/>
              <a:t>a</a:t>
            </a:r>
            <a:r>
              <a:rPr lang="en-US"/>
              <a:t> + </a:t>
            </a:r>
            <a:r>
              <a:rPr lang="en-US" i="1"/>
              <a:t>phasis </a:t>
            </a:r>
            <a:r>
              <a:rPr lang="en-US"/>
              <a:t>(Greek, “speech”)</a:t>
            </a:r>
          </a:p>
          <a:p>
            <a:endParaRPr lang="en-US"/>
          </a:p>
          <a:p>
            <a:r>
              <a:rPr lang="en-US"/>
              <a:t>Speech understanding and reading relatively intact</a:t>
            </a:r>
          </a:p>
          <a:p>
            <a:r>
              <a:rPr lang="en-US"/>
              <a:t>Limited writing</a:t>
            </a:r>
          </a:p>
        </p:txBody>
      </p:sp>
    </p:spTree>
    <p:extLst>
      <p:ext uri="{BB962C8B-B14F-4D97-AF65-F5344CB8AC3E}">
        <p14:creationId xmlns:p14="http://schemas.microsoft.com/office/powerpoint/2010/main" val="28971094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Wernicke</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4109244" y="117847"/>
            <a:ext cx="3926620" cy="5604246"/>
          </a:xfrm>
          <a:prstGeom prst="rect">
            <a:avLst/>
          </a:prstGeom>
        </p:spPr>
      </p:pic>
      <p:sp>
        <p:nvSpPr>
          <p:cNvPr id="3" name="TextBox 2"/>
          <p:cNvSpPr txBox="1"/>
          <p:nvPr/>
        </p:nvSpPr>
        <p:spPr>
          <a:xfrm>
            <a:off x="4004497" y="5957180"/>
            <a:ext cx="4373869" cy="646331"/>
          </a:xfrm>
          <a:prstGeom prst="rect">
            <a:avLst/>
          </a:prstGeom>
          <a:noFill/>
        </p:spPr>
        <p:txBody>
          <a:bodyPr wrap="square" rtlCol="0">
            <a:spAutoFit/>
          </a:bodyPr>
          <a:lstStyle/>
          <a:p>
            <a:pPr algn="ctr"/>
            <a:r>
              <a:rPr lang="en-US"/>
              <a:t>Carl Wernicke</a:t>
            </a:r>
          </a:p>
          <a:p>
            <a:pPr algn="ctr"/>
            <a:r>
              <a:rPr lang="en-US"/>
              <a:t>1848 - 1905</a:t>
            </a:r>
          </a:p>
        </p:txBody>
      </p:sp>
    </p:spTree>
    <p:extLst>
      <p:ext uri="{BB962C8B-B14F-4D97-AF65-F5344CB8AC3E}">
        <p14:creationId xmlns:p14="http://schemas.microsoft.com/office/powerpoint/2010/main" val="20918849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Wernicke’s aphasia</a:t>
            </a:r>
          </a:p>
          <a:p>
            <a:endParaRPr lang="en-US" sz="2400">
              <a:latin typeface="Cambria"/>
              <a:cs typeface="Cambria"/>
            </a:endParaRPr>
          </a:p>
        </p:txBody>
      </p:sp>
      <p:sp>
        <p:nvSpPr>
          <p:cNvPr id="4" name="TextBox 3"/>
          <p:cNvSpPr txBox="1"/>
          <p:nvPr/>
        </p:nvSpPr>
        <p:spPr>
          <a:xfrm>
            <a:off x="744964" y="1204651"/>
            <a:ext cx="7738148" cy="2862323"/>
          </a:xfrm>
          <a:prstGeom prst="rect">
            <a:avLst/>
          </a:prstGeom>
          <a:noFill/>
        </p:spPr>
        <p:txBody>
          <a:bodyPr wrap="square" rtlCol="0">
            <a:spAutoFit/>
          </a:bodyPr>
          <a:lstStyle/>
          <a:p>
            <a:r>
              <a:rPr lang="en-US" b="1"/>
              <a:t>Wernicke’s aphasia</a:t>
            </a:r>
            <a:r>
              <a:rPr lang="en-US"/>
              <a:t> or </a:t>
            </a:r>
            <a:r>
              <a:rPr lang="en-US" b="1"/>
              <a:t>receptive aphasia</a:t>
            </a:r>
            <a:r>
              <a:rPr lang="en-US"/>
              <a:t>:</a:t>
            </a:r>
          </a:p>
          <a:p>
            <a:endParaRPr lang="en-US"/>
          </a:p>
          <a:p>
            <a:r>
              <a:rPr lang="en-US"/>
              <a:t>the ability to form sentences with proper grammar, intonation and phraseology (syntax)</a:t>
            </a:r>
          </a:p>
          <a:p>
            <a:endParaRPr lang="en-US"/>
          </a:p>
          <a:p>
            <a:r>
              <a:rPr lang="en-US"/>
              <a:t>but with completely random meaning (semantics)</a:t>
            </a:r>
          </a:p>
          <a:p>
            <a:endParaRPr lang="en-US"/>
          </a:p>
          <a:p>
            <a:r>
              <a:rPr lang="en-US"/>
              <a:t>Logorrhea</a:t>
            </a:r>
          </a:p>
          <a:p>
            <a:endParaRPr lang="en-US"/>
          </a:p>
          <a:p>
            <a:r>
              <a:rPr lang="en-US"/>
              <a:t>Impaired understanding of speech, impaired reading</a:t>
            </a:r>
          </a:p>
        </p:txBody>
      </p:sp>
    </p:spTree>
    <p:extLst>
      <p:ext uri="{BB962C8B-B14F-4D97-AF65-F5344CB8AC3E}">
        <p14:creationId xmlns:p14="http://schemas.microsoft.com/office/powerpoint/2010/main" val="13001103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134336" y="1025724"/>
            <a:ext cx="8805107" cy="1631216"/>
          </a:xfrm>
          <a:prstGeom prst="rect">
            <a:avLst/>
          </a:prstGeom>
          <a:noFill/>
        </p:spPr>
        <p:txBody>
          <a:bodyPr wrap="square" rtlCol="0">
            <a:spAutoFit/>
          </a:bodyPr>
          <a:lstStyle/>
          <a:p>
            <a:r>
              <a:rPr lang="en-US" sz="2000"/>
              <a:t>The most basic method of functional localisation:</a:t>
            </a:r>
          </a:p>
          <a:p>
            <a:r>
              <a:rPr lang="en-US" sz="2000"/>
              <a:t>just look for it.</a:t>
            </a:r>
          </a:p>
          <a:p>
            <a:r>
              <a:rPr lang="en-US" sz="2000"/>
              <a:t>Areas in the brain may have an obvious function.</a:t>
            </a:r>
          </a:p>
          <a:p>
            <a:endParaRPr lang="en-US" sz="2000"/>
          </a:p>
          <a:p>
            <a:endParaRPr lang="en-US" sz="2000"/>
          </a:p>
        </p:txBody>
      </p:sp>
    </p:spTree>
    <p:extLst>
      <p:ext uri="{BB962C8B-B14F-4D97-AF65-F5344CB8AC3E}">
        <p14:creationId xmlns:p14="http://schemas.microsoft.com/office/powerpoint/2010/main" val="34922286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Broca’s aphasia</a:t>
            </a:r>
          </a:p>
          <a:p>
            <a:endParaRPr lang="en-US" sz="2400">
              <a:latin typeface="Cambria"/>
              <a:cs typeface="Cambria"/>
            </a:endParaRPr>
          </a:p>
        </p:txBody>
      </p:sp>
      <p:sp>
        <p:nvSpPr>
          <p:cNvPr id="4" name="TextBox 3"/>
          <p:cNvSpPr txBox="1"/>
          <p:nvPr/>
        </p:nvSpPr>
        <p:spPr>
          <a:xfrm>
            <a:off x="744964" y="1204651"/>
            <a:ext cx="7738148" cy="2308324"/>
          </a:xfrm>
          <a:prstGeom prst="rect">
            <a:avLst/>
          </a:prstGeom>
          <a:noFill/>
        </p:spPr>
        <p:txBody>
          <a:bodyPr wrap="square" rtlCol="0">
            <a:spAutoFit/>
          </a:bodyPr>
          <a:lstStyle/>
          <a:p>
            <a:r>
              <a:rPr lang="en-US" b="1"/>
              <a:t>Broca’s aphasia (non-fluent aphasia): </a:t>
            </a:r>
          </a:p>
          <a:p>
            <a:endParaRPr lang="en-US"/>
          </a:p>
          <a:p>
            <a:r>
              <a:rPr lang="en-US"/>
              <a:t>Ah ... Monday ... ah Dad and Paul [patient’s name] ... and Dad ... hospital. Two ... ah doctors ..., and ah ... thirty minutes ... and yes ... ah ... hospital. And, er Wednesday ... nine o’clock. And er Thursday, ten o’clock ... doctors. Two doctors ... and ah ... teeth. Yeah, ..., fine. </a:t>
            </a:r>
          </a:p>
          <a:p>
            <a:endParaRPr lang="en-US"/>
          </a:p>
          <a:p>
            <a:r>
              <a:rPr lang="en-US"/>
              <a:t>(Goodglass, 1976) </a:t>
            </a:r>
          </a:p>
        </p:txBody>
      </p:sp>
    </p:spTree>
    <p:extLst>
      <p:ext uri="{BB962C8B-B14F-4D97-AF65-F5344CB8AC3E}">
        <p14:creationId xmlns:p14="http://schemas.microsoft.com/office/powerpoint/2010/main" val="22103804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Wernicke’s aphasia</a:t>
            </a:r>
          </a:p>
          <a:p>
            <a:endParaRPr lang="en-US" sz="2400">
              <a:latin typeface="Cambria"/>
              <a:cs typeface="Cambria"/>
            </a:endParaRPr>
          </a:p>
        </p:txBody>
      </p:sp>
      <p:sp>
        <p:nvSpPr>
          <p:cNvPr id="4" name="TextBox 3"/>
          <p:cNvSpPr txBox="1"/>
          <p:nvPr/>
        </p:nvSpPr>
        <p:spPr>
          <a:xfrm>
            <a:off x="744964" y="1204651"/>
            <a:ext cx="7738148" cy="3139321"/>
          </a:xfrm>
          <a:prstGeom prst="rect">
            <a:avLst/>
          </a:prstGeom>
          <a:noFill/>
        </p:spPr>
        <p:txBody>
          <a:bodyPr wrap="square" rtlCol="0">
            <a:spAutoFit/>
          </a:bodyPr>
          <a:lstStyle/>
          <a:p>
            <a:r>
              <a:rPr lang="en-US" b="1"/>
              <a:t>Wernicke’s aphasia (fluent aphasia): </a:t>
            </a:r>
          </a:p>
          <a:p>
            <a:endParaRPr lang="en-US"/>
          </a:p>
          <a:p>
            <a:r>
              <a:rPr lang="en-US"/>
              <a:t>Examiner: What kind of work did you do before you came into the hospital? </a:t>
            </a:r>
          </a:p>
          <a:p>
            <a:endParaRPr lang="en-US"/>
          </a:p>
          <a:p>
            <a:r>
              <a:rPr lang="en-US"/>
              <a:t>Patient: Never, now mista oyge I wanna tell you this happened when happened when he rent. His - his kell come down here and is - he got ren something. It happened. In thesse ropiers were with him for hi - is friend - like was. And it just happened so I don’t know, he did not bring around anything. And he did not pay it. And he roden all o these arranjen from the pedis on from iss pescid. </a:t>
            </a:r>
          </a:p>
          <a:p>
            <a:endParaRPr lang="en-US"/>
          </a:p>
          <a:p>
            <a:r>
              <a:rPr lang="en-US"/>
              <a:t>(Kertesz, 1981) </a:t>
            </a:r>
          </a:p>
        </p:txBody>
      </p:sp>
    </p:spTree>
    <p:extLst>
      <p:ext uri="{BB962C8B-B14F-4D97-AF65-F5344CB8AC3E}">
        <p14:creationId xmlns:p14="http://schemas.microsoft.com/office/powerpoint/2010/main" val="21735975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Wernicke’s aphasia</a:t>
            </a:r>
          </a:p>
          <a:p>
            <a:endParaRPr lang="en-US" sz="2400">
              <a:latin typeface="Cambria"/>
              <a:cs typeface="Cambria"/>
            </a:endParaRPr>
          </a:p>
        </p:txBody>
      </p:sp>
      <p:sp>
        <p:nvSpPr>
          <p:cNvPr id="4" name="TextBox 3"/>
          <p:cNvSpPr txBox="1"/>
          <p:nvPr/>
        </p:nvSpPr>
        <p:spPr>
          <a:xfrm>
            <a:off x="744964" y="1204651"/>
            <a:ext cx="7738148" cy="3139321"/>
          </a:xfrm>
          <a:prstGeom prst="rect">
            <a:avLst/>
          </a:prstGeom>
          <a:noFill/>
        </p:spPr>
        <p:txBody>
          <a:bodyPr wrap="square" rtlCol="0">
            <a:spAutoFit/>
          </a:bodyPr>
          <a:lstStyle/>
          <a:p>
            <a:r>
              <a:rPr lang="en-US" b="1"/>
              <a:t>Wernicke’s aphasia (fluent aphasia): </a:t>
            </a:r>
          </a:p>
          <a:p>
            <a:endParaRPr lang="en-US"/>
          </a:p>
          <a:p>
            <a:r>
              <a:rPr lang="en-US"/>
              <a:t>Examiner: What kind of work did you do before you came into the hospital? </a:t>
            </a:r>
          </a:p>
          <a:p>
            <a:endParaRPr lang="en-US"/>
          </a:p>
          <a:p>
            <a:r>
              <a:rPr lang="en-US"/>
              <a:t>Patient: Never, now mista oyge I wanna tell you this happened when happened when he rent. His - his kell come down here and is - he got ren something. It happened. In thesse ropiers were with him for hi - is friend - like was. And it just happened so I don’t know, he did not bring around anything. And he did not pay it. And he roden all o these arranjen from the pedis on from iss pescid. </a:t>
            </a:r>
          </a:p>
          <a:p>
            <a:endParaRPr lang="en-US"/>
          </a:p>
          <a:p>
            <a:r>
              <a:rPr lang="en-US"/>
              <a:t>(Kertesz, 1981) </a:t>
            </a:r>
          </a:p>
        </p:txBody>
      </p:sp>
    </p:spTree>
    <p:extLst>
      <p:ext uri="{BB962C8B-B14F-4D97-AF65-F5344CB8AC3E}">
        <p14:creationId xmlns:p14="http://schemas.microsoft.com/office/powerpoint/2010/main" val="3271054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Wernicke-Lichtheim model</a:t>
            </a:r>
          </a:p>
          <a:p>
            <a:endParaRPr lang="en-US" sz="2400">
              <a:latin typeface="Cambria"/>
              <a:cs typeface="Cambria"/>
            </a:endParaRPr>
          </a:p>
        </p:txBody>
      </p:sp>
      <p:sp>
        <p:nvSpPr>
          <p:cNvPr id="4" name="TextBox 3"/>
          <p:cNvSpPr txBox="1"/>
          <p:nvPr/>
        </p:nvSpPr>
        <p:spPr>
          <a:xfrm>
            <a:off x="744964" y="1204651"/>
            <a:ext cx="7738148" cy="1754327"/>
          </a:xfrm>
          <a:prstGeom prst="rect">
            <a:avLst/>
          </a:prstGeom>
          <a:noFill/>
        </p:spPr>
        <p:txBody>
          <a:bodyPr wrap="square" rtlCol="0">
            <a:spAutoFit/>
          </a:bodyPr>
          <a:lstStyle/>
          <a:p>
            <a:r>
              <a:rPr lang="en-US"/>
              <a:t>Wernicke-Lichtheim model:</a:t>
            </a:r>
          </a:p>
          <a:p>
            <a:endParaRPr lang="en-US"/>
          </a:p>
          <a:p>
            <a:r>
              <a:rPr lang="en-US"/>
              <a:t>“When we want to speak, we formulate what we are going to say in Wernicke’s area, which then transmits our plan of speech to Broca’s area, where the plan of speech is carried out.”</a:t>
            </a:r>
          </a:p>
          <a:p>
            <a:r>
              <a:rPr lang="en-US"/>
              <a:t>[ex-Wikipedia]</a:t>
            </a:r>
          </a:p>
        </p:txBody>
      </p:sp>
    </p:spTree>
    <p:extLst>
      <p:ext uri="{BB962C8B-B14F-4D97-AF65-F5344CB8AC3E}">
        <p14:creationId xmlns:p14="http://schemas.microsoft.com/office/powerpoint/2010/main" val="15093784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Arcuate fasciculus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780682" y="1161662"/>
            <a:ext cx="5273207" cy="4845650"/>
          </a:xfrm>
          <a:prstGeom prst="rect">
            <a:avLst/>
          </a:prstGeom>
        </p:spPr>
      </p:pic>
    </p:spTree>
    <p:extLst>
      <p:ext uri="{BB962C8B-B14F-4D97-AF65-F5344CB8AC3E}">
        <p14:creationId xmlns:p14="http://schemas.microsoft.com/office/powerpoint/2010/main" val="39195509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Arcuate fasciculus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711200" y="571500"/>
            <a:ext cx="7708900" cy="5715000"/>
          </a:xfrm>
          <a:prstGeom prst="rect">
            <a:avLst/>
          </a:prstGeom>
        </p:spPr>
      </p:pic>
    </p:spTree>
    <p:extLst>
      <p:ext uri="{BB962C8B-B14F-4D97-AF65-F5344CB8AC3E}">
        <p14:creationId xmlns:p14="http://schemas.microsoft.com/office/powerpoint/2010/main" val="15088667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Arcuate fasciculus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309324" y="628002"/>
            <a:ext cx="6930365" cy="5758612"/>
          </a:xfrm>
          <a:prstGeom prst="rect">
            <a:avLst/>
          </a:prstGeom>
        </p:spPr>
      </p:pic>
    </p:spTree>
    <p:extLst>
      <p:ext uri="{BB962C8B-B14F-4D97-AF65-F5344CB8AC3E}">
        <p14:creationId xmlns:p14="http://schemas.microsoft.com/office/powerpoint/2010/main" val="2936922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4546763" y="5886920"/>
            <a:ext cx="2628339" cy="707886"/>
          </a:xfrm>
          <a:prstGeom prst="rect">
            <a:avLst/>
          </a:prstGeom>
          <a:noFill/>
        </p:spPr>
        <p:txBody>
          <a:bodyPr wrap="square" rtlCol="0">
            <a:spAutoFit/>
          </a:bodyPr>
          <a:lstStyle/>
          <a:p>
            <a:pPr algn="ctr"/>
            <a:r>
              <a:rPr lang="en-US" sz="2000"/>
              <a:t>John Hughlings Jackson</a:t>
            </a:r>
          </a:p>
          <a:p>
            <a:pPr algn="ctr"/>
            <a:r>
              <a:rPr lang="en-US" sz="2000"/>
              <a:t>1835 - 1911</a:t>
            </a:r>
          </a:p>
        </p:txBody>
      </p:sp>
      <p:pic>
        <p:nvPicPr>
          <p:cNvPr id="2" name="Picture 1"/>
          <p:cNvPicPr>
            <a:picLocks noChangeAspect="1"/>
          </p:cNvPicPr>
          <p:nvPr/>
        </p:nvPicPr>
        <p:blipFill>
          <a:blip r:embed="rId4"/>
          <a:stretch>
            <a:fillRect/>
          </a:stretch>
        </p:blipFill>
        <p:spPr>
          <a:xfrm>
            <a:off x="3230479" y="170223"/>
            <a:ext cx="5252633" cy="5430750"/>
          </a:xfrm>
          <a:prstGeom prst="rect">
            <a:avLst/>
          </a:prstGeom>
        </p:spPr>
      </p:pic>
    </p:spTree>
    <p:extLst>
      <p:ext uri="{BB962C8B-B14F-4D97-AF65-F5344CB8AC3E}">
        <p14:creationId xmlns:p14="http://schemas.microsoft.com/office/powerpoint/2010/main" val="9166002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Left and right hemispheres</a:t>
            </a:r>
          </a:p>
          <a:p>
            <a:endParaRPr lang="en-US" sz="2400">
              <a:latin typeface="Cambria"/>
              <a:cs typeface="Cambria"/>
            </a:endParaRPr>
          </a:p>
        </p:txBody>
      </p:sp>
      <p:sp>
        <p:nvSpPr>
          <p:cNvPr id="2" name="TextBox 1"/>
          <p:cNvSpPr txBox="1"/>
          <p:nvPr/>
        </p:nvSpPr>
        <p:spPr>
          <a:xfrm>
            <a:off x="744964" y="1584378"/>
            <a:ext cx="7738148" cy="2031325"/>
          </a:xfrm>
          <a:prstGeom prst="rect">
            <a:avLst/>
          </a:prstGeom>
          <a:noFill/>
        </p:spPr>
        <p:txBody>
          <a:bodyPr wrap="square" rtlCol="0">
            <a:spAutoFit/>
          </a:bodyPr>
          <a:lstStyle/>
          <a:p>
            <a:r>
              <a:rPr lang="en-US"/>
              <a:t>Jackson observed a patient who had lost her ability to navigate, even in simple and familiar locations.</a:t>
            </a:r>
          </a:p>
          <a:p>
            <a:endParaRPr lang="en-US"/>
          </a:p>
          <a:p>
            <a:r>
              <a:rPr lang="en-US"/>
              <a:t>Autopsy revealed her to have a large tumour in the posterior part of her right temporal lobe.</a:t>
            </a:r>
          </a:p>
          <a:p>
            <a:endParaRPr lang="en-US"/>
          </a:p>
          <a:p>
            <a:endParaRPr lang="en-US"/>
          </a:p>
        </p:txBody>
      </p:sp>
    </p:spTree>
    <p:extLst>
      <p:ext uri="{BB962C8B-B14F-4D97-AF65-F5344CB8AC3E}">
        <p14:creationId xmlns:p14="http://schemas.microsoft.com/office/powerpoint/2010/main" val="1342240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Left and right hemispheres</a:t>
            </a:r>
          </a:p>
          <a:p>
            <a:endParaRPr lang="en-US" sz="2400">
              <a:latin typeface="Cambria"/>
              <a:cs typeface="Cambria"/>
            </a:endParaRPr>
          </a:p>
        </p:txBody>
      </p:sp>
      <p:sp>
        <p:nvSpPr>
          <p:cNvPr id="2" name="TextBox 1"/>
          <p:cNvSpPr txBox="1"/>
          <p:nvPr/>
        </p:nvSpPr>
        <p:spPr>
          <a:xfrm>
            <a:off x="744964" y="1584378"/>
            <a:ext cx="7738148" cy="923330"/>
          </a:xfrm>
          <a:prstGeom prst="rect">
            <a:avLst/>
          </a:prstGeom>
          <a:noFill/>
        </p:spPr>
        <p:txBody>
          <a:bodyPr wrap="square" rtlCol="0">
            <a:spAutoFit/>
          </a:bodyPr>
          <a:lstStyle/>
          <a:p>
            <a:r>
              <a:rPr lang="en-US"/>
              <a:t>1875: the theme of “dual minds” can be seen in society (Jekyll and Hyde).</a:t>
            </a:r>
          </a:p>
          <a:p>
            <a:r>
              <a:rPr lang="en-US"/>
              <a:t>We see the beginnings of scientific legitimisation of fiction about the mind and brain.</a:t>
            </a:r>
          </a:p>
        </p:txBody>
      </p:sp>
    </p:spTree>
    <p:extLst>
      <p:ext uri="{BB962C8B-B14F-4D97-AF65-F5344CB8AC3E}">
        <p14:creationId xmlns:p14="http://schemas.microsoft.com/office/powerpoint/2010/main" val="1832705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134337" y="1025724"/>
            <a:ext cx="3400842" cy="1938992"/>
          </a:xfrm>
          <a:prstGeom prst="rect">
            <a:avLst/>
          </a:prstGeom>
          <a:noFill/>
        </p:spPr>
        <p:txBody>
          <a:bodyPr wrap="square" rtlCol="0">
            <a:spAutoFit/>
          </a:bodyPr>
          <a:lstStyle/>
          <a:p>
            <a:endParaRPr lang="en-US" sz="2000"/>
          </a:p>
          <a:p>
            <a:r>
              <a:rPr lang="en-US" sz="2000"/>
              <a:t>Thomas Willis:</a:t>
            </a:r>
          </a:p>
          <a:p>
            <a:r>
              <a:rPr lang="en-US" sz="2000"/>
              <a:t>The corpus striatum looks like it contains many channels allowing the passage of animal spirits which permit motion.</a:t>
            </a:r>
          </a:p>
        </p:txBody>
      </p:sp>
      <p:pic>
        <p:nvPicPr>
          <p:cNvPr id="2" name="Picture 1"/>
          <p:cNvPicPr>
            <a:picLocks noChangeAspect="1"/>
          </p:cNvPicPr>
          <p:nvPr/>
        </p:nvPicPr>
        <p:blipFill>
          <a:blip r:embed="rId4"/>
          <a:stretch>
            <a:fillRect/>
          </a:stretch>
        </p:blipFill>
        <p:spPr>
          <a:xfrm>
            <a:off x="4315480" y="1025724"/>
            <a:ext cx="4257603" cy="4867707"/>
          </a:xfrm>
          <a:prstGeom prst="rect">
            <a:avLst/>
          </a:prstGeom>
        </p:spPr>
      </p:pic>
      <p:sp>
        <p:nvSpPr>
          <p:cNvPr id="3" name="TextBox 2"/>
          <p:cNvSpPr txBox="1"/>
          <p:nvPr/>
        </p:nvSpPr>
        <p:spPr>
          <a:xfrm>
            <a:off x="3797043" y="1110029"/>
            <a:ext cx="1335347" cy="307777"/>
          </a:xfrm>
          <a:prstGeom prst="rect">
            <a:avLst/>
          </a:prstGeom>
          <a:noFill/>
        </p:spPr>
        <p:txBody>
          <a:bodyPr wrap="none" rtlCol="0">
            <a:spAutoFit/>
          </a:bodyPr>
          <a:lstStyle/>
          <a:p>
            <a:r>
              <a:rPr lang="en-US" sz="1400"/>
              <a:t>corpus striatum</a:t>
            </a:r>
          </a:p>
        </p:txBody>
      </p:sp>
    </p:spTree>
    <p:extLst>
      <p:ext uri="{BB962C8B-B14F-4D97-AF65-F5344CB8AC3E}">
        <p14:creationId xmlns:p14="http://schemas.microsoft.com/office/powerpoint/2010/main" val="42588500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2" name="Picture 1" descr="Screen Shot 2015-01-22 at 20.25.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3797"/>
            <a:ext cx="9144000" cy="4099427"/>
          </a:xfrm>
          <a:prstGeom prst="rect">
            <a:avLst/>
          </a:prstGeom>
        </p:spPr>
      </p:pic>
      <p:sp>
        <p:nvSpPr>
          <p:cNvPr id="4" name="TextBox 3"/>
          <p:cNvSpPr txBox="1"/>
          <p:nvPr/>
        </p:nvSpPr>
        <p:spPr>
          <a:xfrm>
            <a:off x="673588" y="5499494"/>
            <a:ext cx="7706093" cy="369332"/>
          </a:xfrm>
          <a:prstGeom prst="rect">
            <a:avLst/>
          </a:prstGeom>
          <a:noFill/>
        </p:spPr>
        <p:txBody>
          <a:bodyPr wrap="square" rtlCol="0">
            <a:spAutoFit/>
          </a:bodyPr>
          <a:lstStyle/>
          <a:p>
            <a:r>
              <a:rPr lang="en-US"/>
              <a:t>	Parietal lobe										Occipital lobe	</a:t>
            </a:r>
          </a:p>
        </p:txBody>
      </p:sp>
    </p:spTree>
    <p:extLst>
      <p:ext uri="{BB962C8B-B14F-4D97-AF65-F5344CB8AC3E}">
        <p14:creationId xmlns:p14="http://schemas.microsoft.com/office/powerpoint/2010/main" val="9711089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5793051" y="6239815"/>
            <a:ext cx="1732932" cy="646331"/>
          </a:xfrm>
          <a:prstGeom prst="rect">
            <a:avLst/>
          </a:prstGeom>
          <a:noFill/>
        </p:spPr>
        <p:txBody>
          <a:bodyPr wrap="square" rtlCol="0">
            <a:spAutoFit/>
          </a:bodyPr>
          <a:lstStyle/>
          <a:p>
            <a:pPr algn="ctr"/>
            <a:r>
              <a:rPr lang="en-US"/>
              <a:t>David Ferrier</a:t>
            </a:r>
          </a:p>
          <a:p>
            <a:pPr algn="ctr"/>
            <a:r>
              <a:rPr lang="en-US"/>
              <a:t>1843 - 1928</a:t>
            </a:r>
          </a:p>
        </p:txBody>
      </p:sp>
      <p:pic>
        <p:nvPicPr>
          <p:cNvPr id="3" name="Picture 2"/>
          <p:cNvPicPr>
            <a:picLocks noChangeAspect="1"/>
          </p:cNvPicPr>
          <p:nvPr/>
        </p:nvPicPr>
        <p:blipFill>
          <a:blip r:embed="rId4"/>
          <a:stretch>
            <a:fillRect/>
          </a:stretch>
        </p:blipFill>
        <p:spPr>
          <a:xfrm>
            <a:off x="4523207" y="222598"/>
            <a:ext cx="4049875" cy="6083586"/>
          </a:xfrm>
          <a:prstGeom prst="rect">
            <a:avLst/>
          </a:prstGeom>
        </p:spPr>
      </p:pic>
    </p:spTree>
    <p:extLst>
      <p:ext uri="{BB962C8B-B14F-4D97-AF65-F5344CB8AC3E}">
        <p14:creationId xmlns:p14="http://schemas.microsoft.com/office/powerpoint/2010/main" val="33730004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744964" y="1106954"/>
            <a:ext cx="7738148" cy="369332"/>
          </a:xfrm>
          <a:prstGeom prst="rect">
            <a:avLst/>
          </a:prstGeom>
          <a:noFill/>
        </p:spPr>
        <p:txBody>
          <a:bodyPr wrap="square" rtlCol="0">
            <a:spAutoFit/>
          </a:bodyPr>
          <a:lstStyle/>
          <a:p>
            <a:r>
              <a:rPr lang="en-US"/>
              <a:t>Ferrier believed visual cortex occupied the parietal lobe.</a:t>
            </a:r>
          </a:p>
        </p:txBody>
      </p:sp>
    </p:spTree>
    <p:extLst>
      <p:ext uri="{BB962C8B-B14F-4D97-AF65-F5344CB8AC3E}">
        <p14:creationId xmlns:p14="http://schemas.microsoft.com/office/powerpoint/2010/main" val="41626660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5366882" y="6224763"/>
            <a:ext cx="1716567" cy="646331"/>
          </a:xfrm>
          <a:prstGeom prst="rect">
            <a:avLst/>
          </a:prstGeom>
          <a:noFill/>
        </p:spPr>
        <p:txBody>
          <a:bodyPr wrap="square" rtlCol="0">
            <a:spAutoFit/>
          </a:bodyPr>
          <a:lstStyle/>
          <a:p>
            <a:pPr algn="ctr"/>
            <a:r>
              <a:rPr lang="en-US"/>
              <a:t>Hermann Munk</a:t>
            </a:r>
          </a:p>
          <a:p>
            <a:pPr algn="ctr"/>
            <a:r>
              <a:rPr lang="en-US"/>
              <a:t>1839 - 1912</a:t>
            </a:r>
          </a:p>
        </p:txBody>
      </p:sp>
      <p:pic>
        <p:nvPicPr>
          <p:cNvPr id="2" name="Picture 1"/>
          <p:cNvPicPr>
            <a:picLocks noChangeAspect="1"/>
          </p:cNvPicPr>
          <p:nvPr/>
        </p:nvPicPr>
        <p:blipFill>
          <a:blip r:embed="rId4"/>
          <a:stretch>
            <a:fillRect/>
          </a:stretch>
        </p:blipFill>
        <p:spPr>
          <a:xfrm>
            <a:off x="4418859" y="408946"/>
            <a:ext cx="3620398" cy="5858462"/>
          </a:xfrm>
          <a:prstGeom prst="rect">
            <a:avLst/>
          </a:prstGeom>
        </p:spPr>
      </p:pic>
    </p:spTree>
    <p:extLst>
      <p:ext uri="{BB962C8B-B14F-4D97-AF65-F5344CB8AC3E}">
        <p14:creationId xmlns:p14="http://schemas.microsoft.com/office/powerpoint/2010/main" val="13410381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744964" y="1106954"/>
            <a:ext cx="7738148" cy="1477328"/>
          </a:xfrm>
          <a:prstGeom prst="rect">
            <a:avLst/>
          </a:prstGeom>
          <a:noFill/>
        </p:spPr>
        <p:txBody>
          <a:bodyPr wrap="square" rtlCol="0">
            <a:spAutoFit/>
          </a:bodyPr>
          <a:lstStyle/>
          <a:p>
            <a:r>
              <a:rPr lang="en-US"/>
              <a:t>Munk thought visual cortex was to be found in the occipital lobe.</a:t>
            </a:r>
          </a:p>
          <a:p>
            <a:endParaRPr lang="en-US"/>
          </a:p>
          <a:p>
            <a:r>
              <a:rPr lang="en-US"/>
              <a:t>He observed hemianopsia in monkeys.</a:t>
            </a:r>
          </a:p>
          <a:p>
            <a:endParaRPr lang="en-US"/>
          </a:p>
          <a:p>
            <a:endParaRPr lang="en-US"/>
          </a:p>
        </p:txBody>
      </p:sp>
    </p:spTree>
    <p:extLst>
      <p:ext uri="{BB962C8B-B14F-4D97-AF65-F5344CB8AC3E}">
        <p14:creationId xmlns:p14="http://schemas.microsoft.com/office/powerpoint/2010/main" val="19221524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744964" y="1106954"/>
            <a:ext cx="7738148" cy="369332"/>
          </a:xfrm>
          <a:prstGeom prst="rect">
            <a:avLst/>
          </a:prstGeom>
          <a:noFill/>
        </p:spPr>
        <p:txBody>
          <a:bodyPr wrap="square" rtlCol="0">
            <a:spAutoFit/>
          </a:bodyPr>
          <a:lstStyle/>
          <a:p>
            <a:r>
              <a:rPr lang="en-US"/>
              <a:t>Hemianopsia: anopsia (blindness, </a:t>
            </a:r>
            <a:r>
              <a:rPr lang="en-US" i="1"/>
              <a:t>an-opsia</a:t>
            </a:r>
            <a:r>
              <a:rPr lang="en-US"/>
              <a:t>) in half of the visual field of each eye.</a:t>
            </a:r>
          </a:p>
        </p:txBody>
      </p:sp>
    </p:spTree>
    <p:extLst>
      <p:ext uri="{BB962C8B-B14F-4D97-AF65-F5344CB8AC3E}">
        <p14:creationId xmlns:p14="http://schemas.microsoft.com/office/powerpoint/2010/main" val="31563805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513232" y="952499"/>
            <a:ext cx="8141411" cy="5291917"/>
          </a:xfrm>
          <a:prstGeom prst="rect">
            <a:avLst/>
          </a:prstGeom>
        </p:spPr>
      </p:pic>
    </p:spTree>
    <p:extLst>
      <p:ext uri="{BB962C8B-B14F-4D97-AF65-F5344CB8AC3E}">
        <p14:creationId xmlns:p14="http://schemas.microsoft.com/office/powerpoint/2010/main" val="165289040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3" name="Picture 2" descr="Screen Shot 2015-01-22 at 21.05.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08" y="1181297"/>
            <a:ext cx="3225800" cy="4267200"/>
          </a:xfrm>
          <a:prstGeom prst="rect">
            <a:avLst/>
          </a:prstGeom>
        </p:spPr>
      </p:pic>
      <p:pic>
        <p:nvPicPr>
          <p:cNvPr id="5" name="Picture 4" descr="Screen Shot 2015-01-22 at 21.05.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2048" y="646478"/>
            <a:ext cx="3213100" cy="5397500"/>
          </a:xfrm>
          <a:prstGeom prst="rect">
            <a:avLst/>
          </a:prstGeom>
        </p:spPr>
      </p:pic>
      <p:pic>
        <p:nvPicPr>
          <p:cNvPr id="6" name="Picture 5" descr="Screen Shot 2015-01-22 at 21.05.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332" y="1495974"/>
            <a:ext cx="3162300" cy="3835400"/>
          </a:xfrm>
          <a:prstGeom prst="rect">
            <a:avLst/>
          </a:prstGeom>
        </p:spPr>
      </p:pic>
    </p:spTree>
    <p:extLst>
      <p:ext uri="{BB962C8B-B14F-4D97-AF65-F5344CB8AC3E}">
        <p14:creationId xmlns:p14="http://schemas.microsoft.com/office/powerpoint/2010/main" val="20905911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2" name="Picture 1" descr="Screen Shot 2015-01-22 at 21.08.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20" y="1744428"/>
            <a:ext cx="9684473" cy="3571749"/>
          </a:xfrm>
          <a:prstGeom prst="rect">
            <a:avLst/>
          </a:prstGeom>
        </p:spPr>
      </p:pic>
      <p:sp>
        <p:nvSpPr>
          <p:cNvPr id="4" name="TextBox 3"/>
          <p:cNvSpPr txBox="1"/>
          <p:nvPr/>
        </p:nvSpPr>
        <p:spPr>
          <a:xfrm>
            <a:off x="3103101" y="6062537"/>
            <a:ext cx="4108592" cy="369332"/>
          </a:xfrm>
          <a:prstGeom prst="rect">
            <a:avLst/>
          </a:prstGeom>
          <a:noFill/>
        </p:spPr>
        <p:txBody>
          <a:bodyPr wrap="none" rtlCol="0">
            <a:spAutoFit/>
          </a:bodyPr>
          <a:lstStyle/>
          <a:p>
            <a:r>
              <a:rPr lang="en-US"/>
              <a:t>[Glickstein, The discovery of visual cortex]</a:t>
            </a:r>
          </a:p>
        </p:txBody>
      </p:sp>
    </p:spTree>
    <p:extLst>
      <p:ext uri="{BB962C8B-B14F-4D97-AF65-F5344CB8AC3E}">
        <p14:creationId xmlns:p14="http://schemas.microsoft.com/office/powerpoint/2010/main" val="19006900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5407514" y="5739371"/>
            <a:ext cx="1498765" cy="646331"/>
          </a:xfrm>
          <a:prstGeom prst="rect">
            <a:avLst/>
          </a:prstGeom>
          <a:noFill/>
        </p:spPr>
        <p:txBody>
          <a:bodyPr wrap="none" rtlCol="0">
            <a:spAutoFit/>
          </a:bodyPr>
          <a:lstStyle/>
          <a:p>
            <a:pPr algn="ctr"/>
            <a:r>
              <a:rPr lang="en-US"/>
              <a:t>Tatsuji Inouye</a:t>
            </a:r>
          </a:p>
          <a:p>
            <a:pPr algn="ctr"/>
            <a:r>
              <a:rPr lang="en-US"/>
              <a:t>1880-1976</a:t>
            </a:r>
          </a:p>
        </p:txBody>
      </p:sp>
      <p:pic>
        <p:nvPicPr>
          <p:cNvPr id="5" name="Picture 4"/>
          <p:cNvPicPr>
            <a:picLocks noChangeAspect="1"/>
          </p:cNvPicPr>
          <p:nvPr/>
        </p:nvPicPr>
        <p:blipFill>
          <a:blip r:embed="rId4"/>
          <a:stretch>
            <a:fillRect/>
          </a:stretch>
        </p:blipFill>
        <p:spPr>
          <a:xfrm>
            <a:off x="4225884" y="532703"/>
            <a:ext cx="3860800" cy="4902200"/>
          </a:xfrm>
          <a:prstGeom prst="rect">
            <a:avLst/>
          </a:prstGeom>
        </p:spPr>
      </p:pic>
    </p:spTree>
    <p:extLst>
      <p:ext uri="{BB962C8B-B14F-4D97-AF65-F5344CB8AC3E}">
        <p14:creationId xmlns:p14="http://schemas.microsoft.com/office/powerpoint/2010/main" val="32501258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134337" y="1025724"/>
            <a:ext cx="7904920" cy="3170099"/>
          </a:xfrm>
          <a:prstGeom prst="rect">
            <a:avLst/>
          </a:prstGeom>
          <a:noFill/>
        </p:spPr>
        <p:txBody>
          <a:bodyPr wrap="square" rtlCol="0">
            <a:spAutoFit/>
          </a:bodyPr>
          <a:lstStyle/>
          <a:p>
            <a:r>
              <a:rPr lang="en-US" sz="2000"/>
              <a:t>“For as often as I have opened the bodies of those who died of a long Palsie, and mose grievious resolution of the Nerves, I have found these bodies less firm than others in the Brain, discoloured like filth or dirt, and many chamferings obliterated.”</a:t>
            </a:r>
          </a:p>
          <a:p>
            <a:endParaRPr lang="en-US" sz="2000"/>
          </a:p>
          <a:p>
            <a:r>
              <a:rPr lang="en-US" sz="2000"/>
              <a:t>“Further, in Whelps newly littered, that want their fight, and hardly perform the other faculties of motion and sense, these streaks or chamferings, being scarcely wholly formed, appear only rude.”</a:t>
            </a:r>
          </a:p>
          <a:p>
            <a:endParaRPr lang="en-US" sz="2000"/>
          </a:p>
          <a:p>
            <a:r>
              <a:rPr lang="en-US" sz="2000"/>
              <a:t>-Thomas Willis, Cerebri anatome, 1664</a:t>
            </a:r>
          </a:p>
        </p:txBody>
      </p:sp>
    </p:spTree>
    <p:extLst>
      <p:ext uri="{BB962C8B-B14F-4D97-AF65-F5344CB8AC3E}">
        <p14:creationId xmlns:p14="http://schemas.microsoft.com/office/powerpoint/2010/main" val="12595624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3103101" y="6062537"/>
            <a:ext cx="4108592" cy="369332"/>
          </a:xfrm>
          <a:prstGeom prst="rect">
            <a:avLst/>
          </a:prstGeom>
          <a:noFill/>
        </p:spPr>
        <p:txBody>
          <a:bodyPr wrap="none" rtlCol="0">
            <a:spAutoFit/>
          </a:bodyPr>
          <a:lstStyle/>
          <a:p>
            <a:r>
              <a:rPr lang="en-US"/>
              <a:t>[Glickstein, The discovery of visual cortex]</a:t>
            </a:r>
          </a:p>
        </p:txBody>
      </p:sp>
      <p:pic>
        <p:nvPicPr>
          <p:cNvPr id="2" name="Picture 1" descr="Screen Shot 2015-01-22 at 21.13.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526735"/>
          </a:xfrm>
          <a:prstGeom prst="rect">
            <a:avLst/>
          </a:prstGeom>
        </p:spPr>
      </p:pic>
      <p:sp>
        <p:nvSpPr>
          <p:cNvPr id="5" name="TextBox 4"/>
          <p:cNvSpPr txBox="1"/>
          <p:nvPr/>
        </p:nvSpPr>
        <p:spPr>
          <a:xfrm>
            <a:off x="1675936" y="6433289"/>
            <a:ext cx="3092501" cy="369332"/>
          </a:xfrm>
          <a:prstGeom prst="rect">
            <a:avLst/>
          </a:prstGeom>
          <a:noFill/>
        </p:spPr>
        <p:txBody>
          <a:bodyPr wrap="none" rtlCol="0">
            <a:spAutoFit/>
          </a:bodyPr>
          <a:lstStyle/>
          <a:p>
            <a:r>
              <a:rPr lang="en-US"/>
              <a:t>Inouye’s cranio-coordinometer</a:t>
            </a:r>
          </a:p>
        </p:txBody>
      </p:sp>
    </p:spTree>
    <p:extLst>
      <p:ext uri="{BB962C8B-B14F-4D97-AF65-F5344CB8AC3E}">
        <p14:creationId xmlns:p14="http://schemas.microsoft.com/office/powerpoint/2010/main" val="16859437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2448451" y="6324417"/>
            <a:ext cx="3736920" cy="369332"/>
          </a:xfrm>
          <a:prstGeom prst="rect">
            <a:avLst/>
          </a:prstGeom>
          <a:noFill/>
        </p:spPr>
        <p:txBody>
          <a:bodyPr wrap="none" rtlCol="0">
            <a:spAutoFit/>
          </a:bodyPr>
          <a:lstStyle/>
          <a:p>
            <a:r>
              <a:rPr lang="en-US"/>
              <a:t>Horsley-Clarke stereotaxic instrument</a:t>
            </a:r>
          </a:p>
        </p:txBody>
      </p:sp>
      <p:pic>
        <p:nvPicPr>
          <p:cNvPr id="3" name="Picture 2"/>
          <p:cNvPicPr>
            <a:picLocks noChangeAspect="1"/>
          </p:cNvPicPr>
          <p:nvPr/>
        </p:nvPicPr>
        <p:blipFill>
          <a:blip r:embed="rId4"/>
          <a:stretch>
            <a:fillRect/>
          </a:stretch>
        </p:blipFill>
        <p:spPr>
          <a:xfrm>
            <a:off x="1168400" y="609600"/>
            <a:ext cx="6794500" cy="5626100"/>
          </a:xfrm>
          <a:prstGeom prst="rect">
            <a:avLst/>
          </a:prstGeom>
        </p:spPr>
      </p:pic>
    </p:spTree>
    <p:extLst>
      <p:ext uri="{BB962C8B-B14F-4D97-AF65-F5344CB8AC3E}">
        <p14:creationId xmlns:p14="http://schemas.microsoft.com/office/powerpoint/2010/main" val="3865884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5407514" y="5739371"/>
            <a:ext cx="1498765" cy="646331"/>
          </a:xfrm>
          <a:prstGeom prst="rect">
            <a:avLst/>
          </a:prstGeom>
          <a:noFill/>
        </p:spPr>
        <p:txBody>
          <a:bodyPr wrap="none" rtlCol="0">
            <a:spAutoFit/>
          </a:bodyPr>
          <a:lstStyle/>
          <a:p>
            <a:pPr algn="ctr"/>
            <a:r>
              <a:rPr lang="en-US"/>
              <a:t>Tatsuji Inouye</a:t>
            </a:r>
          </a:p>
          <a:p>
            <a:pPr algn="ctr"/>
            <a:r>
              <a:rPr lang="en-US"/>
              <a:t>1880-1976</a:t>
            </a:r>
          </a:p>
        </p:txBody>
      </p:sp>
      <p:pic>
        <p:nvPicPr>
          <p:cNvPr id="2" name="Picture 1" descr="Screen Shot 2015-01-22 at 21.17.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2111" y="562131"/>
            <a:ext cx="4739123" cy="5823571"/>
          </a:xfrm>
          <a:prstGeom prst="rect">
            <a:avLst/>
          </a:prstGeom>
        </p:spPr>
      </p:pic>
    </p:spTree>
    <p:extLst>
      <p:ext uri="{BB962C8B-B14F-4D97-AF65-F5344CB8AC3E}">
        <p14:creationId xmlns:p14="http://schemas.microsoft.com/office/powerpoint/2010/main" val="18860838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744964" y="1191557"/>
            <a:ext cx="6161315" cy="4801315"/>
          </a:xfrm>
          <a:prstGeom prst="rect">
            <a:avLst/>
          </a:prstGeom>
          <a:noFill/>
        </p:spPr>
        <p:txBody>
          <a:bodyPr wrap="square" rtlCol="0">
            <a:spAutoFit/>
          </a:bodyPr>
          <a:lstStyle/>
          <a:p>
            <a:r>
              <a:rPr lang="en-US"/>
              <a:t>This is one of the first instances of a </a:t>
            </a:r>
            <a:r>
              <a:rPr lang="en-US" b="1"/>
              <a:t>visual field map</a:t>
            </a:r>
            <a:r>
              <a:rPr lang="en-US" b="1" i="1"/>
              <a:t>.</a:t>
            </a:r>
          </a:p>
          <a:p>
            <a:endParaRPr lang="en-US" b="1" i="1"/>
          </a:p>
          <a:p>
            <a:r>
              <a:rPr lang="en-US"/>
              <a:t>A </a:t>
            </a:r>
            <a:r>
              <a:rPr lang="en-US" b="1"/>
              <a:t>map</a:t>
            </a:r>
            <a:r>
              <a:rPr lang="en-US"/>
              <a:t> is an area of the brain where changing the location you probe changes some property of the environment.</a:t>
            </a:r>
          </a:p>
          <a:p>
            <a:endParaRPr lang="en-US"/>
          </a:p>
          <a:p>
            <a:r>
              <a:rPr lang="en-US"/>
              <a:t>Visual field map:</a:t>
            </a:r>
          </a:p>
          <a:p>
            <a:r>
              <a:rPr lang="en-US"/>
              <a:t>Retinotopic space (up/down, left/right) is represented as a map on the cortical surface. Moving a probe on the cortical surface allows us to record information coming from different areas of the retina.</a:t>
            </a:r>
          </a:p>
          <a:p>
            <a:endParaRPr lang="en-US"/>
          </a:p>
          <a:p>
            <a:r>
              <a:rPr lang="en-US"/>
              <a:t>Auditory map: a property of the audio environment is mapped onto the cortex.</a:t>
            </a:r>
          </a:p>
          <a:p>
            <a:endParaRPr lang="en-US"/>
          </a:p>
          <a:p>
            <a:r>
              <a:rPr lang="en-US"/>
              <a:t>Tonotopic map: frequency is mapped.</a:t>
            </a:r>
          </a:p>
          <a:p>
            <a:endParaRPr lang="en-US"/>
          </a:p>
          <a:p>
            <a:endParaRPr lang="en-US"/>
          </a:p>
        </p:txBody>
      </p:sp>
    </p:spTree>
    <p:extLst>
      <p:ext uri="{BB962C8B-B14F-4D97-AF65-F5344CB8AC3E}">
        <p14:creationId xmlns:p14="http://schemas.microsoft.com/office/powerpoint/2010/main" val="32372254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sp>
        <p:nvSpPr>
          <p:cNvPr id="4" name="TextBox 3"/>
          <p:cNvSpPr txBox="1"/>
          <p:nvPr/>
        </p:nvSpPr>
        <p:spPr>
          <a:xfrm>
            <a:off x="744964" y="1191557"/>
            <a:ext cx="6161315" cy="1477328"/>
          </a:xfrm>
          <a:prstGeom prst="rect">
            <a:avLst/>
          </a:prstGeom>
          <a:noFill/>
        </p:spPr>
        <p:txBody>
          <a:bodyPr wrap="square" rtlCol="0">
            <a:spAutoFit/>
          </a:bodyPr>
          <a:lstStyle/>
          <a:p>
            <a:r>
              <a:rPr lang="en-US"/>
              <a:t>Maps use a different assumption to perform localisation:</a:t>
            </a:r>
          </a:p>
          <a:p>
            <a:endParaRPr lang="en-US"/>
          </a:p>
          <a:p>
            <a:r>
              <a:rPr lang="en-US"/>
              <a:t>If it’s easy to measure information from a certain part of the environment, from a certain part of cortex, and the two change together, then this area of cortex constitutes a map.</a:t>
            </a:r>
          </a:p>
        </p:txBody>
      </p:sp>
    </p:spTree>
    <p:extLst>
      <p:ext uri="{BB962C8B-B14F-4D97-AF65-F5344CB8AC3E}">
        <p14:creationId xmlns:p14="http://schemas.microsoft.com/office/powerpoint/2010/main" val="9590861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1041400"/>
            <a:ext cx="9144000" cy="4763224"/>
          </a:xfrm>
          <a:prstGeom prst="rect">
            <a:avLst/>
          </a:prstGeom>
        </p:spPr>
      </p:pic>
    </p:spTree>
    <p:extLst>
      <p:ext uri="{BB962C8B-B14F-4D97-AF65-F5344CB8AC3E}">
        <p14:creationId xmlns:p14="http://schemas.microsoft.com/office/powerpoint/2010/main" val="33277115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Where is the visual cortex?</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079500" y="711200"/>
            <a:ext cx="6985000" cy="5422900"/>
          </a:xfrm>
          <a:prstGeom prst="rect">
            <a:avLst/>
          </a:prstGeom>
        </p:spPr>
      </p:pic>
    </p:spTree>
    <p:extLst>
      <p:ext uri="{BB962C8B-B14F-4D97-AF65-F5344CB8AC3E}">
        <p14:creationId xmlns:p14="http://schemas.microsoft.com/office/powerpoint/2010/main" val="16629299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916305" y="150036"/>
            <a:ext cx="5537200" cy="6400800"/>
          </a:xfrm>
          <a:prstGeom prst="rect">
            <a:avLst/>
          </a:prstGeom>
        </p:spPr>
      </p:pic>
    </p:spTree>
    <p:extLst>
      <p:ext uri="{BB962C8B-B14F-4D97-AF65-F5344CB8AC3E}">
        <p14:creationId xmlns:p14="http://schemas.microsoft.com/office/powerpoint/2010/main" val="34316042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259722" y="0"/>
            <a:ext cx="4034118" cy="6858000"/>
          </a:xfrm>
          <a:prstGeom prst="rect">
            <a:avLst/>
          </a:prstGeom>
        </p:spPr>
      </p:pic>
    </p:spTree>
    <p:extLst>
      <p:ext uri="{BB962C8B-B14F-4D97-AF65-F5344CB8AC3E}">
        <p14:creationId xmlns:p14="http://schemas.microsoft.com/office/powerpoint/2010/main" val="33696023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01600" y="0"/>
            <a:ext cx="8926830" cy="6858000"/>
          </a:xfrm>
          <a:prstGeom prst="rect">
            <a:avLst/>
          </a:prstGeom>
        </p:spPr>
      </p:pic>
    </p:spTree>
    <p:extLst>
      <p:ext uri="{BB962C8B-B14F-4D97-AF65-F5344CB8AC3E}">
        <p14:creationId xmlns:p14="http://schemas.microsoft.com/office/powerpoint/2010/main" val="41742482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440258" y="798337"/>
            <a:ext cx="6271668" cy="5268201"/>
          </a:xfrm>
          <a:prstGeom prst="rect">
            <a:avLst/>
          </a:prstGeom>
        </p:spPr>
      </p:pic>
    </p:spTree>
    <p:extLst>
      <p:ext uri="{BB962C8B-B14F-4D97-AF65-F5344CB8AC3E}">
        <p14:creationId xmlns:p14="http://schemas.microsoft.com/office/powerpoint/2010/main" val="39842652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563004" y="1900624"/>
            <a:ext cx="7955821" cy="3056710"/>
          </a:xfrm>
          <a:prstGeom prst="rect">
            <a:avLst/>
          </a:prstGeom>
        </p:spPr>
      </p:pic>
    </p:spTree>
    <p:extLst>
      <p:ext uri="{BB962C8B-B14F-4D97-AF65-F5344CB8AC3E}">
        <p14:creationId xmlns:p14="http://schemas.microsoft.com/office/powerpoint/2010/main" val="9502633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584200"/>
            <a:ext cx="9144000" cy="5680710"/>
          </a:xfrm>
          <a:prstGeom prst="rect">
            <a:avLst/>
          </a:prstGeom>
        </p:spPr>
      </p:pic>
    </p:spTree>
    <p:extLst>
      <p:ext uri="{BB962C8B-B14F-4D97-AF65-F5344CB8AC3E}">
        <p14:creationId xmlns:p14="http://schemas.microsoft.com/office/powerpoint/2010/main" val="37005115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12" y="0"/>
            <a:ext cx="685800" cy="787400"/>
          </a:xfrm>
          <a:prstGeom prst="rect">
            <a:avLst/>
          </a:prstGeom>
        </p:spPr>
      </p:pic>
      <p:pic>
        <p:nvPicPr>
          <p:cNvPr id="9" name="Picture 8"/>
          <p:cNvPicPr>
            <a:picLocks noChangeAspect="1"/>
          </p:cNvPicPr>
          <p:nvPr/>
        </p:nvPicPr>
        <p:blipFill>
          <a:blip r:embed="rId5"/>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3" name="Frontal_lobe_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5853" y="690076"/>
            <a:ext cx="4984369" cy="4984369"/>
          </a:xfrm>
          <a:prstGeom prst="rect">
            <a:avLst/>
          </a:prstGeom>
        </p:spPr>
      </p:pic>
    </p:spTree>
    <p:extLst>
      <p:ext uri="{BB962C8B-B14F-4D97-AF65-F5344CB8AC3E}">
        <p14:creationId xmlns:p14="http://schemas.microsoft.com/office/powerpoint/2010/main" val="977207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3312094" y="0"/>
            <a:ext cx="4023360" cy="6858000"/>
          </a:xfrm>
          <a:prstGeom prst="rect">
            <a:avLst/>
          </a:prstGeom>
        </p:spPr>
      </p:pic>
    </p:spTree>
    <p:extLst>
      <p:ext uri="{BB962C8B-B14F-4D97-AF65-F5344CB8AC3E}">
        <p14:creationId xmlns:p14="http://schemas.microsoft.com/office/powerpoint/2010/main" val="4626601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Phineas Gage</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012796" y="0"/>
            <a:ext cx="5003249" cy="6858000"/>
          </a:xfrm>
          <a:prstGeom prst="rect">
            <a:avLst/>
          </a:prstGeom>
        </p:spPr>
      </p:pic>
    </p:spTree>
    <p:extLst>
      <p:ext uri="{BB962C8B-B14F-4D97-AF65-F5344CB8AC3E}">
        <p14:creationId xmlns:p14="http://schemas.microsoft.com/office/powerpoint/2010/main" val="30140234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An overview of localisation</a:t>
            </a:r>
          </a:p>
          <a:p>
            <a:endParaRPr lang="en-US" sz="2400">
              <a:latin typeface="Cambria"/>
              <a:cs typeface="Cambria"/>
            </a:endParaRPr>
          </a:p>
        </p:txBody>
      </p:sp>
      <p:sp>
        <p:nvSpPr>
          <p:cNvPr id="3" name="TextBox 2"/>
          <p:cNvSpPr txBox="1"/>
          <p:nvPr/>
        </p:nvSpPr>
        <p:spPr>
          <a:xfrm>
            <a:off x="744964" y="1204651"/>
            <a:ext cx="7738148" cy="3693319"/>
          </a:xfrm>
          <a:prstGeom prst="rect">
            <a:avLst/>
          </a:prstGeom>
          <a:noFill/>
        </p:spPr>
        <p:txBody>
          <a:bodyPr wrap="square" rtlCol="0">
            <a:spAutoFit/>
          </a:bodyPr>
          <a:lstStyle/>
          <a:p>
            <a:r>
              <a:rPr lang="en-US"/>
              <a:t>Localisation methods:</a:t>
            </a:r>
          </a:p>
          <a:p>
            <a:r>
              <a:rPr lang="en-US"/>
              <a:t>	lesion observation</a:t>
            </a:r>
          </a:p>
          <a:p>
            <a:r>
              <a:rPr lang="en-US"/>
              <a:t>	active lesioning</a:t>
            </a:r>
          </a:p>
          <a:p>
            <a:r>
              <a:rPr lang="en-US"/>
              <a:t>	</a:t>
            </a:r>
          </a:p>
          <a:p>
            <a:r>
              <a:rPr lang="en-US"/>
              <a:t>	visual identification of structures</a:t>
            </a:r>
          </a:p>
          <a:p>
            <a:r>
              <a:rPr lang="en-US"/>
              <a:t>	histology</a:t>
            </a:r>
          </a:p>
          <a:p>
            <a:endParaRPr lang="en-US"/>
          </a:p>
          <a:p>
            <a:r>
              <a:rPr lang="en-US"/>
              <a:t>	fMRI</a:t>
            </a:r>
          </a:p>
          <a:p>
            <a:r>
              <a:rPr lang="en-US"/>
              <a:t>	MEG</a:t>
            </a:r>
          </a:p>
          <a:p>
            <a:r>
              <a:rPr lang="en-US"/>
              <a:t>	DTI</a:t>
            </a:r>
          </a:p>
          <a:p>
            <a:r>
              <a:rPr lang="en-US"/>
              <a:t>	EEG</a:t>
            </a:r>
          </a:p>
          <a:p>
            <a:r>
              <a:rPr lang="en-US"/>
              <a:t>	electromagnetic impairment</a:t>
            </a:r>
          </a:p>
          <a:p>
            <a:r>
              <a:rPr lang="en-US"/>
              <a:t>	</a:t>
            </a:r>
          </a:p>
        </p:txBody>
      </p:sp>
    </p:spTree>
    <p:extLst>
      <p:ext uri="{BB962C8B-B14F-4D97-AF65-F5344CB8AC3E}">
        <p14:creationId xmlns:p14="http://schemas.microsoft.com/office/powerpoint/2010/main" val="25732360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How important is localisation?</a:t>
            </a:r>
          </a:p>
          <a:p>
            <a:endParaRPr lang="en-US" sz="2400">
              <a:latin typeface="Cambria"/>
              <a:cs typeface="Cambria"/>
            </a:endParaRPr>
          </a:p>
        </p:txBody>
      </p:sp>
      <p:sp>
        <p:nvSpPr>
          <p:cNvPr id="3" name="TextBox 2"/>
          <p:cNvSpPr txBox="1"/>
          <p:nvPr/>
        </p:nvSpPr>
        <p:spPr>
          <a:xfrm>
            <a:off x="744964" y="1204651"/>
            <a:ext cx="7738148" cy="646331"/>
          </a:xfrm>
          <a:prstGeom prst="rect">
            <a:avLst/>
          </a:prstGeom>
          <a:noFill/>
        </p:spPr>
        <p:txBody>
          <a:bodyPr wrap="square" rtlCol="0">
            <a:spAutoFit/>
          </a:bodyPr>
          <a:lstStyle/>
          <a:p>
            <a:r>
              <a:rPr lang="en-US"/>
              <a:t>“All science is either physics or stamp collecting.”</a:t>
            </a:r>
          </a:p>
          <a:p>
            <a:r>
              <a:rPr lang="en-US"/>
              <a:t>-Rutherford</a:t>
            </a:r>
          </a:p>
        </p:txBody>
      </p:sp>
      <p:pic>
        <p:nvPicPr>
          <p:cNvPr id="2" name="Picture 1"/>
          <p:cNvPicPr>
            <a:picLocks noChangeAspect="1"/>
          </p:cNvPicPr>
          <p:nvPr/>
        </p:nvPicPr>
        <p:blipFill>
          <a:blip r:embed="rId4"/>
          <a:stretch>
            <a:fillRect/>
          </a:stretch>
        </p:blipFill>
        <p:spPr>
          <a:xfrm>
            <a:off x="0" y="2260114"/>
            <a:ext cx="9144000" cy="3146721"/>
          </a:xfrm>
          <a:prstGeom prst="rect">
            <a:avLst/>
          </a:prstGeom>
        </p:spPr>
      </p:pic>
    </p:spTree>
    <p:extLst>
      <p:ext uri="{BB962C8B-B14F-4D97-AF65-F5344CB8AC3E}">
        <p14:creationId xmlns:p14="http://schemas.microsoft.com/office/powerpoint/2010/main" val="372671911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How important is localisation?</a:t>
            </a:r>
          </a:p>
          <a:p>
            <a:endParaRPr lang="en-US" sz="2400">
              <a:latin typeface="Cambria"/>
              <a:cs typeface="Cambria"/>
            </a:endParaRPr>
          </a:p>
        </p:txBody>
      </p:sp>
      <p:sp>
        <p:nvSpPr>
          <p:cNvPr id="3" name="TextBox 2"/>
          <p:cNvSpPr txBox="1"/>
          <p:nvPr/>
        </p:nvSpPr>
        <p:spPr>
          <a:xfrm>
            <a:off x="744964" y="1204651"/>
            <a:ext cx="7738148" cy="1200329"/>
          </a:xfrm>
          <a:prstGeom prst="rect">
            <a:avLst/>
          </a:prstGeom>
          <a:noFill/>
        </p:spPr>
        <p:txBody>
          <a:bodyPr wrap="square" rtlCol="0">
            <a:spAutoFit/>
          </a:bodyPr>
          <a:lstStyle/>
          <a:p>
            <a:r>
              <a:rPr lang="en-US"/>
              <a:t>It is plausible to imagine a brain which performs the same functions as ours, but whose architecture is completely different.</a:t>
            </a:r>
          </a:p>
          <a:p>
            <a:endParaRPr lang="en-US"/>
          </a:p>
          <a:p>
            <a:r>
              <a:rPr lang="en-US"/>
              <a:t>Is localisation really vital, or is it just stamp collecting?</a:t>
            </a:r>
          </a:p>
        </p:txBody>
      </p:sp>
    </p:spTree>
    <p:extLst>
      <p:ext uri="{BB962C8B-B14F-4D97-AF65-F5344CB8AC3E}">
        <p14:creationId xmlns:p14="http://schemas.microsoft.com/office/powerpoint/2010/main" val="416064266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principle of lesioning</a:t>
            </a:r>
          </a:p>
          <a:p>
            <a:endParaRPr lang="en-US" sz="2400">
              <a:latin typeface="Cambria"/>
              <a:cs typeface="Cambria"/>
            </a:endParaRPr>
          </a:p>
        </p:txBody>
      </p:sp>
      <p:sp>
        <p:nvSpPr>
          <p:cNvPr id="11" name="TextBox 10"/>
          <p:cNvSpPr txBox="1"/>
          <p:nvPr/>
        </p:nvSpPr>
        <p:spPr>
          <a:xfrm>
            <a:off x="134336" y="1025724"/>
            <a:ext cx="8805107" cy="1938992"/>
          </a:xfrm>
          <a:prstGeom prst="rect">
            <a:avLst/>
          </a:prstGeom>
          <a:noFill/>
        </p:spPr>
        <p:txBody>
          <a:bodyPr wrap="square" rtlCol="0">
            <a:spAutoFit/>
          </a:bodyPr>
          <a:lstStyle/>
          <a:p>
            <a:pPr algn="ctr"/>
            <a:endParaRPr lang="en-US" sz="2000"/>
          </a:p>
          <a:p>
            <a:pPr algn="ctr"/>
            <a:endParaRPr lang="en-US" sz="2000"/>
          </a:p>
          <a:p>
            <a:pPr algn="ctr"/>
            <a:endParaRPr lang="en-US" sz="2000"/>
          </a:p>
          <a:p>
            <a:pPr algn="ctr"/>
            <a:endParaRPr lang="en-US" sz="2000"/>
          </a:p>
          <a:p>
            <a:pPr algn="ctr"/>
            <a:r>
              <a:rPr lang="en-US" sz="2000"/>
              <a:t>If a patient without area A can’t perform function X,</a:t>
            </a:r>
          </a:p>
          <a:p>
            <a:pPr algn="ctr"/>
            <a:r>
              <a:rPr lang="en-US" sz="2000"/>
              <a:t>function X must depend on area A.</a:t>
            </a:r>
          </a:p>
        </p:txBody>
      </p:sp>
    </p:spTree>
    <p:extLst>
      <p:ext uri="{BB962C8B-B14F-4D97-AF65-F5344CB8AC3E}">
        <p14:creationId xmlns:p14="http://schemas.microsoft.com/office/powerpoint/2010/main" val="8658707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principle of lesioning</a:t>
            </a:r>
          </a:p>
          <a:p>
            <a:endParaRPr lang="en-US" sz="2400">
              <a:latin typeface="Cambria"/>
              <a:cs typeface="Cambria"/>
            </a:endParaRPr>
          </a:p>
        </p:txBody>
      </p:sp>
      <p:sp>
        <p:nvSpPr>
          <p:cNvPr id="11" name="TextBox 10"/>
          <p:cNvSpPr txBox="1"/>
          <p:nvPr/>
        </p:nvSpPr>
        <p:spPr>
          <a:xfrm>
            <a:off x="134336" y="1025724"/>
            <a:ext cx="8805107" cy="1938992"/>
          </a:xfrm>
          <a:prstGeom prst="rect">
            <a:avLst/>
          </a:prstGeom>
          <a:noFill/>
        </p:spPr>
        <p:txBody>
          <a:bodyPr wrap="square" rtlCol="0">
            <a:spAutoFit/>
          </a:bodyPr>
          <a:lstStyle/>
          <a:p>
            <a:pPr algn="ctr"/>
            <a:endParaRPr lang="en-US" sz="2000"/>
          </a:p>
          <a:p>
            <a:pPr algn="ctr"/>
            <a:endParaRPr lang="en-US" sz="2000"/>
          </a:p>
          <a:p>
            <a:pPr algn="ctr"/>
            <a:endParaRPr lang="en-US" sz="2000"/>
          </a:p>
          <a:p>
            <a:pPr algn="ctr"/>
            <a:endParaRPr lang="en-US" sz="2000"/>
          </a:p>
          <a:p>
            <a:pPr algn="ctr"/>
            <a:r>
              <a:rPr lang="en-US" sz="2000"/>
              <a:t>If patients without area A can’t perform function X,</a:t>
            </a:r>
          </a:p>
          <a:p>
            <a:pPr algn="ctr"/>
            <a:r>
              <a:rPr lang="en-US" sz="2000"/>
              <a:t>function X must depend on area A.</a:t>
            </a:r>
          </a:p>
        </p:txBody>
      </p:sp>
    </p:spTree>
    <p:extLst>
      <p:ext uri="{BB962C8B-B14F-4D97-AF65-F5344CB8AC3E}">
        <p14:creationId xmlns:p14="http://schemas.microsoft.com/office/powerpoint/2010/main" val="38593862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584283" y="1254607"/>
            <a:ext cx="6138531" cy="4467486"/>
          </a:xfrm>
          <a:prstGeom prst="rect">
            <a:avLst/>
          </a:prstGeom>
        </p:spPr>
      </p:pic>
    </p:spTree>
    <p:extLst>
      <p:ext uri="{BB962C8B-B14F-4D97-AF65-F5344CB8AC3E}">
        <p14:creationId xmlns:p14="http://schemas.microsoft.com/office/powerpoint/2010/main" val="251496761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principle of lesioning</a:t>
            </a:r>
          </a:p>
          <a:p>
            <a:endParaRPr lang="en-US" sz="2400">
              <a:latin typeface="Cambria"/>
              <a:cs typeface="Cambria"/>
            </a:endParaRPr>
          </a:p>
        </p:txBody>
      </p:sp>
      <p:sp>
        <p:nvSpPr>
          <p:cNvPr id="11" name="TextBox 10"/>
          <p:cNvSpPr txBox="1"/>
          <p:nvPr/>
        </p:nvSpPr>
        <p:spPr>
          <a:xfrm>
            <a:off x="134336" y="1025724"/>
            <a:ext cx="8805107" cy="1938992"/>
          </a:xfrm>
          <a:prstGeom prst="rect">
            <a:avLst/>
          </a:prstGeom>
          <a:noFill/>
        </p:spPr>
        <p:txBody>
          <a:bodyPr wrap="square" rtlCol="0">
            <a:spAutoFit/>
          </a:bodyPr>
          <a:lstStyle/>
          <a:p>
            <a:pPr algn="ctr"/>
            <a:endParaRPr lang="en-US" sz="2000"/>
          </a:p>
          <a:p>
            <a:pPr algn="ctr"/>
            <a:endParaRPr lang="en-US" sz="2000"/>
          </a:p>
          <a:p>
            <a:pPr algn="ctr"/>
            <a:endParaRPr lang="en-US" sz="2000"/>
          </a:p>
          <a:p>
            <a:pPr algn="ctr"/>
            <a:endParaRPr lang="en-US" sz="2000"/>
          </a:p>
          <a:p>
            <a:pPr algn="ctr"/>
            <a:r>
              <a:rPr lang="en-US" sz="2000"/>
              <a:t>If a patient without area A can’t perform function X,</a:t>
            </a:r>
          </a:p>
          <a:p>
            <a:pPr algn="ctr"/>
            <a:r>
              <a:rPr lang="en-US" sz="2000"/>
              <a:t>function X must be localised to area A.</a:t>
            </a:r>
          </a:p>
        </p:txBody>
      </p:sp>
    </p:spTree>
    <p:extLst>
      <p:ext uri="{BB962C8B-B14F-4D97-AF65-F5344CB8AC3E}">
        <p14:creationId xmlns:p14="http://schemas.microsoft.com/office/powerpoint/2010/main" val="19290913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principle of lesioning</a:t>
            </a:r>
          </a:p>
          <a:p>
            <a:endParaRPr lang="en-US" sz="2400">
              <a:latin typeface="Cambria"/>
              <a:cs typeface="Cambria"/>
            </a:endParaRPr>
          </a:p>
        </p:txBody>
      </p:sp>
      <p:sp>
        <p:nvSpPr>
          <p:cNvPr id="11" name="TextBox 10"/>
          <p:cNvSpPr txBox="1"/>
          <p:nvPr/>
        </p:nvSpPr>
        <p:spPr>
          <a:xfrm>
            <a:off x="134336" y="1025724"/>
            <a:ext cx="8805107" cy="1938992"/>
          </a:xfrm>
          <a:prstGeom prst="rect">
            <a:avLst/>
          </a:prstGeom>
          <a:noFill/>
        </p:spPr>
        <p:txBody>
          <a:bodyPr wrap="square" rtlCol="0">
            <a:spAutoFit/>
          </a:bodyPr>
          <a:lstStyle/>
          <a:p>
            <a:pPr algn="ctr"/>
            <a:endParaRPr lang="en-US" sz="2000"/>
          </a:p>
          <a:p>
            <a:pPr algn="ctr"/>
            <a:endParaRPr lang="en-US" sz="2000"/>
          </a:p>
          <a:p>
            <a:pPr algn="ctr"/>
            <a:endParaRPr lang="en-US" sz="2000"/>
          </a:p>
          <a:p>
            <a:pPr algn="ctr"/>
            <a:endParaRPr lang="en-US" sz="2000"/>
          </a:p>
          <a:p>
            <a:pPr algn="ctr"/>
            <a:r>
              <a:rPr lang="en-US" sz="2000"/>
              <a:t>If patients without area A can’t perform function X,</a:t>
            </a:r>
          </a:p>
          <a:p>
            <a:pPr algn="ctr"/>
            <a:r>
              <a:rPr lang="en-US" sz="2000"/>
              <a:t>function X must be localised to area A.</a:t>
            </a:r>
          </a:p>
        </p:txBody>
      </p:sp>
    </p:spTree>
    <p:extLst>
      <p:ext uri="{BB962C8B-B14F-4D97-AF65-F5344CB8AC3E}">
        <p14:creationId xmlns:p14="http://schemas.microsoft.com/office/powerpoint/2010/main" val="19144974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134337" y="1025724"/>
            <a:ext cx="7904920" cy="1323439"/>
          </a:xfrm>
          <a:prstGeom prst="rect">
            <a:avLst/>
          </a:prstGeom>
          <a:noFill/>
        </p:spPr>
        <p:txBody>
          <a:bodyPr wrap="square" rtlCol="0">
            <a:spAutoFit/>
          </a:bodyPr>
          <a:lstStyle/>
          <a:p>
            <a:r>
              <a:rPr lang="en-US" sz="2000"/>
              <a:t>Willis observed the cerebellum was common in form to Man and many of the lower animals.</a:t>
            </a:r>
          </a:p>
          <a:p>
            <a:endParaRPr lang="en-US" sz="2000"/>
          </a:p>
          <a:p>
            <a:r>
              <a:rPr lang="en-US" sz="2000"/>
              <a:t>He inferred it must thus fulfil quite a basic function. </a:t>
            </a:r>
          </a:p>
        </p:txBody>
      </p:sp>
    </p:spTree>
    <p:extLst>
      <p:ext uri="{BB962C8B-B14F-4D97-AF65-F5344CB8AC3E}">
        <p14:creationId xmlns:p14="http://schemas.microsoft.com/office/powerpoint/2010/main" val="9166002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Basic localisation</a:t>
            </a:r>
          </a:p>
          <a:p>
            <a:endParaRPr lang="en-US" sz="2400">
              <a:latin typeface="Cambria"/>
              <a:cs typeface="Cambria"/>
            </a:endParaRPr>
          </a:p>
        </p:txBody>
      </p:sp>
      <p:sp>
        <p:nvSpPr>
          <p:cNvPr id="11" name="TextBox 10"/>
          <p:cNvSpPr txBox="1"/>
          <p:nvPr/>
        </p:nvSpPr>
        <p:spPr>
          <a:xfrm>
            <a:off x="134337" y="1025724"/>
            <a:ext cx="7904920" cy="1015663"/>
          </a:xfrm>
          <a:prstGeom prst="rect">
            <a:avLst/>
          </a:prstGeom>
          <a:noFill/>
        </p:spPr>
        <p:txBody>
          <a:bodyPr wrap="square" rtlCol="0">
            <a:spAutoFit/>
          </a:bodyPr>
          <a:lstStyle/>
          <a:p>
            <a:r>
              <a:rPr lang="en-US" sz="2000"/>
              <a:t>Willis also noted that injuries to the cerebellum affected the heartbeat and breathing. He therefore attributed basic, involuntary functions (the autonomic functions) to it.</a:t>
            </a:r>
          </a:p>
        </p:txBody>
      </p:sp>
    </p:spTree>
    <p:extLst>
      <p:ext uri="{BB962C8B-B14F-4D97-AF65-F5344CB8AC3E}">
        <p14:creationId xmlns:p14="http://schemas.microsoft.com/office/powerpoint/2010/main" val="2616472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Broca</a:t>
            </a:r>
          </a:p>
          <a:p>
            <a:endParaRPr lang="en-US" sz="2400">
              <a:latin typeface="Cambria"/>
              <a:cs typeface="Cambria"/>
            </a:endParaRPr>
          </a:p>
        </p:txBody>
      </p:sp>
      <p:sp>
        <p:nvSpPr>
          <p:cNvPr id="11" name="TextBox 10"/>
          <p:cNvSpPr txBox="1"/>
          <p:nvPr/>
        </p:nvSpPr>
        <p:spPr>
          <a:xfrm>
            <a:off x="134336" y="1025724"/>
            <a:ext cx="8805107" cy="3785652"/>
          </a:xfrm>
          <a:prstGeom prst="rect">
            <a:avLst/>
          </a:prstGeom>
          <a:noFill/>
        </p:spPr>
        <p:txBody>
          <a:bodyPr wrap="square" rtlCol="0">
            <a:spAutoFit/>
          </a:bodyPr>
          <a:lstStyle/>
          <a:p>
            <a:r>
              <a:rPr lang="en-US" sz="2000"/>
              <a:t>1861: Aubertin observes the case of a dying man who had deliberately shot himself in the head, exposing the brain.</a:t>
            </a:r>
          </a:p>
          <a:p>
            <a:endParaRPr lang="en-US" sz="2000"/>
          </a:p>
          <a:p>
            <a:r>
              <a:rPr lang="en-US" sz="2000"/>
              <a:t>When a particular portion of the exposed cortex was depressed with a spatula,</a:t>
            </a:r>
          </a:p>
          <a:p>
            <a:endParaRPr lang="en-US" sz="2000"/>
          </a:p>
          <a:p>
            <a:endParaRPr lang="en-US" sz="2000"/>
          </a:p>
          <a:p>
            <a:r>
              <a:rPr lang="en-US" sz="2000"/>
              <a:t>“During the interrogation the blade of  a large spatula was placed on the anterior lobes; by means of light pressure speech was suddenly stopped; a word that had been commenced was cut in two. The faculty of speech reappeared as soon as the compression ceased.”</a:t>
            </a:r>
          </a:p>
          <a:p>
            <a:endParaRPr lang="en-US" sz="2000"/>
          </a:p>
          <a:p>
            <a:r>
              <a:rPr lang="en-US" sz="2000"/>
              <a:t>[Broca]</a:t>
            </a:r>
          </a:p>
        </p:txBody>
      </p:sp>
    </p:spTree>
    <p:extLst>
      <p:ext uri="{BB962C8B-B14F-4D97-AF65-F5344CB8AC3E}">
        <p14:creationId xmlns:p14="http://schemas.microsoft.com/office/powerpoint/2010/main" val="15860235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755</TotalTime>
  <Words>1565</Words>
  <Application>Microsoft Macintosh PowerPoint</Application>
  <PresentationFormat>On-screen Show (4:3)</PresentationFormat>
  <Paragraphs>225</Paragraphs>
  <Slides>61</Slides>
  <Notes>0</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Lecture 3 Lesion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Lesion studies</dc:title>
  <dc:creator>Fintan Nagle</dc:creator>
  <cp:lastModifiedBy>Fintan Nagle</cp:lastModifiedBy>
  <cp:revision>32</cp:revision>
  <dcterms:created xsi:type="dcterms:W3CDTF">2015-01-06T17:01:41Z</dcterms:created>
  <dcterms:modified xsi:type="dcterms:W3CDTF">2015-01-23T13:45:51Z</dcterms:modified>
</cp:coreProperties>
</file>