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97" r:id="rId4"/>
    <p:sldId id="298" r:id="rId5"/>
    <p:sldId id="299" r:id="rId6"/>
    <p:sldId id="300" r:id="rId7"/>
    <p:sldId id="301" r:id="rId8"/>
    <p:sldId id="302" r:id="rId9"/>
    <p:sldId id="303" r:id="rId10"/>
    <p:sldId id="263" r:id="rId11"/>
    <p:sldId id="264" r:id="rId12"/>
    <p:sldId id="265" r:id="rId13"/>
    <p:sldId id="266" r:id="rId14"/>
    <p:sldId id="270" r:id="rId15"/>
    <p:sldId id="272" r:id="rId16"/>
    <p:sldId id="273" r:id="rId17"/>
    <p:sldId id="271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304" r:id="rId29"/>
    <p:sldId id="305" r:id="rId30"/>
    <p:sldId id="306" r:id="rId31"/>
    <p:sldId id="307" r:id="rId32"/>
    <p:sldId id="308" r:id="rId33"/>
    <p:sldId id="309" r:id="rId34"/>
    <p:sldId id="310" r:id="rId35"/>
    <p:sldId id="311" r:id="rId36"/>
    <p:sldId id="312" r:id="rId37"/>
    <p:sldId id="313" r:id="rId38"/>
    <p:sldId id="259" r:id="rId39"/>
    <p:sldId id="284" r:id="rId40"/>
    <p:sldId id="285" r:id="rId41"/>
    <p:sldId id="286" r:id="rId42"/>
    <p:sldId id="287" r:id="rId43"/>
    <p:sldId id="288" r:id="rId44"/>
    <p:sldId id="289" r:id="rId45"/>
    <p:sldId id="290" r:id="rId46"/>
    <p:sldId id="291" r:id="rId47"/>
    <p:sldId id="292" r:id="rId48"/>
    <p:sldId id="293" r:id="rId49"/>
    <p:sldId id="294" r:id="rId50"/>
    <p:sldId id="329" r:id="rId51"/>
    <p:sldId id="334" r:id="rId52"/>
    <p:sldId id="341" r:id="rId53"/>
    <p:sldId id="344" r:id="rId54"/>
    <p:sldId id="343" r:id="rId55"/>
    <p:sldId id="342" r:id="rId56"/>
    <p:sldId id="335" r:id="rId57"/>
    <p:sldId id="337" r:id="rId58"/>
    <p:sldId id="330" r:id="rId59"/>
    <p:sldId id="331" r:id="rId60"/>
    <p:sldId id="332" r:id="rId61"/>
    <p:sldId id="333" r:id="rId62"/>
    <p:sldId id="260" r:id="rId63"/>
    <p:sldId id="295" r:id="rId64"/>
    <p:sldId id="296" r:id="rId65"/>
    <p:sldId id="314" r:id="rId66"/>
    <p:sldId id="315" r:id="rId67"/>
    <p:sldId id="316" r:id="rId68"/>
    <p:sldId id="318" r:id="rId69"/>
    <p:sldId id="317" r:id="rId70"/>
    <p:sldId id="319" r:id="rId71"/>
    <p:sldId id="348" r:id="rId72"/>
    <p:sldId id="320" r:id="rId73"/>
    <p:sldId id="321" r:id="rId74"/>
    <p:sldId id="323" r:id="rId75"/>
    <p:sldId id="325" r:id="rId76"/>
    <p:sldId id="327" r:id="rId77"/>
    <p:sldId id="347" r:id="rId78"/>
    <p:sldId id="262" r:id="rId79"/>
    <p:sldId id="345" r:id="rId80"/>
    <p:sldId id="346" r:id="rId81"/>
    <p:sldId id="326" r:id="rId82"/>
    <p:sldId id="338" r:id="rId83"/>
    <p:sldId id="339" r:id="rId84"/>
    <p:sldId id="340" r:id="rId8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3" d="100"/>
          <a:sy n="93" d="100"/>
        </p:scale>
        <p:origin x="-120" y="-1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printerSettings" Target="printerSettings/printerSettings1.bin"/><Relationship Id="rId87" Type="http://schemas.openxmlformats.org/officeDocument/2006/relationships/presProps" Target="presProps.xml"/><Relationship Id="rId88" Type="http://schemas.openxmlformats.org/officeDocument/2006/relationships/viewProps" Target="viewProps.xml"/><Relationship Id="rId8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F018A-6D77-624D-88D4-B565F24515A0}" type="datetimeFigureOut">
              <a:t>14/11/2014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E8531-F759-A040-A301-B42D0B50CE0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901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F018A-6D77-624D-88D4-B565F24515A0}" type="datetimeFigureOut">
              <a:t>14/11/2014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E8531-F759-A040-A301-B42D0B50CE0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478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F018A-6D77-624D-88D4-B565F24515A0}" type="datetimeFigureOut">
              <a:t>14/11/2014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E8531-F759-A040-A301-B42D0B50CE0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96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F018A-6D77-624D-88D4-B565F24515A0}" type="datetimeFigureOut">
              <a:t>14/11/2014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E8531-F759-A040-A301-B42D0B50CE0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040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F018A-6D77-624D-88D4-B565F24515A0}" type="datetimeFigureOut">
              <a:t>14/11/2014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E8531-F759-A040-A301-B42D0B50CE0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671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F018A-6D77-624D-88D4-B565F24515A0}" type="datetimeFigureOut">
              <a:t>14/11/2014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E8531-F759-A040-A301-B42D0B50CE0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66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F018A-6D77-624D-88D4-B565F24515A0}" type="datetimeFigureOut">
              <a:t>14/11/2014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E8531-F759-A040-A301-B42D0B50CE0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63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F018A-6D77-624D-88D4-B565F24515A0}" type="datetimeFigureOut">
              <a:t>14/11/2014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E8531-F759-A040-A301-B42D0B50CE0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353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F018A-6D77-624D-88D4-B565F24515A0}" type="datetimeFigureOut">
              <a:t>14/11/2014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E8531-F759-A040-A301-B42D0B50CE0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180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F018A-6D77-624D-88D4-B565F24515A0}" type="datetimeFigureOut">
              <a:t>14/11/2014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E8531-F759-A040-A301-B42D0B50CE0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982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F018A-6D77-624D-88D4-B565F24515A0}" type="datetimeFigureOut">
              <a:t>14/11/2014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E8531-F759-A040-A301-B42D0B50CE0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786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FF018A-6D77-624D-88D4-B565F24515A0}" type="datetimeFigureOut">
              <a:t>14/11/2014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EE8531-F759-A040-A301-B42D0B50CE0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777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200">
                <a:latin typeface="Cambria"/>
                <a:cs typeface="Cambria"/>
              </a:rPr>
              <a:t>Lecture 7</a:t>
            </a:r>
            <a:br>
              <a:rPr lang="en-US" sz="3200">
                <a:latin typeface="Cambria"/>
                <a:cs typeface="Cambria"/>
              </a:rPr>
            </a:br>
            <a:r>
              <a:rPr lang="en-US" sz="4000">
                <a:latin typeface="Cambria"/>
                <a:cs typeface="Cambria"/>
              </a:rPr>
              <a:t> Social psychology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2062" y="6603511"/>
            <a:ext cx="6731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29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The individual</a:t>
            </a:r>
            <a:endParaRPr lang="en-US" sz="2400">
              <a:latin typeface="Cambria"/>
              <a:cs typeface="Cambri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4964" y="1392765"/>
            <a:ext cx="77381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/>
          </a:p>
          <a:p>
            <a:pPr algn="ctr"/>
            <a:endParaRPr lang="en-US" sz="2000"/>
          </a:p>
          <a:p>
            <a:pPr algn="ctr"/>
            <a:endParaRPr lang="en-US" sz="2000"/>
          </a:p>
          <a:p>
            <a:pPr algn="ctr"/>
            <a:endParaRPr lang="en-US" sz="2000"/>
          </a:p>
          <a:p>
            <a:pPr algn="ctr"/>
            <a:r>
              <a:rPr lang="en-US" sz="2000"/>
              <a:t>How do we describe and characterise the individual?</a:t>
            </a:r>
          </a:p>
        </p:txBody>
      </p:sp>
    </p:spTree>
    <p:extLst>
      <p:ext uri="{BB962C8B-B14F-4D97-AF65-F5344CB8AC3E}">
        <p14:creationId xmlns:p14="http://schemas.microsoft.com/office/powerpoint/2010/main" val="1156831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The individual</a:t>
            </a:r>
            <a:endParaRPr lang="en-US" sz="2400">
              <a:latin typeface="Cambria"/>
              <a:cs typeface="Cambri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4964" y="1392765"/>
            <a:ext cx="77381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/>
          </a:p>
          <a:p>
            <a:pPr algn="ctr"/>
            <a:endParaRPr lang="en-US" sz="2000"/>
          </a:p>
          <a:p>
            <a:pPr algn="ctr"/>
            <a:endParaRPr lang="en-US" sz="2000"/>
          </a:p>
          <a:p>
            <a:pPr algn="ctr"/>
            <a:endParaRPr lang="en-US" sz="2000"/>
          </a:p>
          <a:p>
            <a:pPr algn="ctr"/>
            <a:r>
              <a:rPr lang="en-US" sz="2000"/>
              <a:t>How do we describe and characterise an  individual?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90115" y="9012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785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The individual</a:t>
            </a:r>
          </a:p>
          <a:p>
            <a:r>
              <a:rPr lang="en-US" sz="2400">
                <a:latin typeface="Cambria"/>
                <a:cs typeface="Cambria"/>
              </a:rPr>
              <a:t>Traits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4964" y="1392765"/>
            <a:ext cx="77381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/>
          </a:p>
          <a:p>
            <a:pPr algn="ctr"/>
            <a:endParaRPr lang="en-US" sz="2000"/>
          </a:p>
          <a:p>
            <a:pPr algn="ctr"/>
            <a:endParaRPr lang="en-US" sz="2000"/>
          </a:p>
          <a:p>
            <a:pPr algn="ctr"/>
            <a:endParaRPr lang="en-US" sz="2000"/>
          </a:p>
          <a:p>
            <a:pPr algn="ctr"/>
            <a:r>
              <a:rPr lang="en-US" sz="2000"/>
              <a:t>Traits: personal characteristics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90115" y="9012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827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The individual</a:t>
            </a:r>
          </a:p>
          <a:p>
            <a:r>
              <a:rPr lang="en-US" sz="2400">
                <a:latin typeface="Cambria"/>
                <a:cs typeface="Cambria"/>
              </a:rPr>
              <a:t>Traits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90115" y="9012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4727" y="1427326"/>
            <a:ext cx="3088385" cy="38806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85060" y="5584705"/>
            <a:ext cx="2772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Solomon Asch</a:t>
            </a:r>
          </a:p>
          <a:p>
            <a:pPr algn="ctr"/>
            <a:r>
              <a:rPr lang="en-US"/>
              <a:t>1907 - 1996</a:t>
            </a:r>
          </a:p>
        </p:txBody>
      </p:sp>
    </p:spTree>
    <p:extLst>
      <p:ext uri="{BB962C8B-B14F-4D97-AF65-F5344CB8AC3E}">
        <p14:creationId xmlns:p14="http://schemas.microsoft.com/office/powerpoint/2010/main" val="1294703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The individual</a:t>
            </a:r>
          </a:p>
          <a:p>
            <a:r>
              <a:rPr lang="en-US" sz="2400">
                <a:latin typeface="Cambria"/>
                <a:cs typeface="Cambria"/>
              </a:rPr>
              <a:t>Traits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4964" y="1392765"/>
            <a:ext cx="77381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Intelligent</a:t>
            </a:r>
          </a:p>
          <a:p>
            <a:r>
              <a:rPr lang="en-US" sz="2000"/>
              <a:t>Industrious</a:t>
            </a:r>
          </a:p>
          <a:p>
            <a:r>
              <a:rPr lang="en-US" sz="2000"/>
              <a:t>Skilful</a:t>
            </a:r>
          </a:p>
          <a:p>
            <a:r>
              <a:rPr lang="en-US" sz="2000"/>
              <a:t>						Warm/cold				Polite/blunt</a:t>
            </a:r>
          </a:p>
          <a:p>
            <a:r>
              <a:rPr lang="en-US" sz="2000"/>
              <a:t>Determined</a:t>
            </a:r>
          </a:p>
          <a:p>
            <a:r>
              <a:rPr lang="en-US" sz="2000"/>
              <a:t>Practical</a:t>
            </a:r>
          </a:p>
          <a:p>
            <a:r>
              <a:rPr lang="en-US" sz="2000"/>
              <a:t>Cautious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90115" y="9012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576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The individual</a:t>
            </a:r>
          </a:p>
          <a:p>
            <a:r>
              <a:rPr lang="en-US" sz="2400">
                <a:latin typeface="Cambria"/>
                <a:cs typeface="Cambria"/>
              </a:rPr>
              <a:t>Traits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4964" y="1392765"/>
            <a:ext cx="77381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Intelligent</a:t>
            </a:r>
          </a:p>
          <a:p>
            <a:r>
              <a:rPr lang="en-US" sz="2000"/>
              <a:t>Industrious</a:t>
            </a:r>
          </a:p>
          <a:p>
            <a:r>
              <a:rPr lang="en-US" sz="2000"/>
              <a:t>Skilful</a:t>
            </a:r>
          </a:p>
          <a:p>
            <a:r>
              <a:rPr lang="en-US" sz="2000"/>
              <a:t>						Warm/cold				Polite/blunt</a:t>
            </a:r>
          </a:p>
          <a:p>
            <a:r>
              <a:rPr lang="en-US" sz="2000"/>
              <a:t>Determined</a:t>
            </a:r>
          </a:p>
          <a:p>
            <a:r>
              <a:rPr lang="en-US" sz="2000"/>
              <a:t>Practical</a:t>
            </a:r>
          </a:p>
          <a:p>
            <a:r>
              <a:rPr lang="en-US" sz="2000"/>
              <a:t>Cautious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90115" y="9012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144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The individual</a:t>
            </a:r>
          </a:p>
          <a:p>
            <a:r>
              <a:rPr lang="en-US" sz="2400">
                <a:latin typeface="Cambria"/>
                <a:cs typeface="Cambria"/>
              </a:rPr>
              <a:t>Traits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4964" y="1392765"/>
            <a:ext cx="773814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Intelligent</a:t>
            </a:r>
          </a:p>
          <a:p>
            <a:r>
              <a:rPr lang="en-US" sz="2000"/>
              <a:t>Industrious</a:t>
            </a:r>
          </a:p>
          <a:p>
            <a:r>
              <a:rPr lang="en-US" sz="2000"/>
              <a:t>Skilful</a:t>
            </a:r>
          </a:p>
          <a:p>
            <a:r>
              <a:rPr lang="en-US" sz="2000"/>
              <a:t>						Warm/cold				Polite/blunt</a:t>
            </a:r>
          </a:p>
          <a:p>
            <a:r>
              <a:rPr lang="en-US" sz="2000"/>
              <a:t>Determined</a:t>
            </a:r>
          </a:p>
          <a:p>
            <a:r>
              <a:rPr lang="en-US" sz="2000"/>
              <a:t>Practical</a:t>
            </a:r>
          </a:p>
          <a:p>
            <a:r>
              <a:rPr lang="en-US" sz="2000"/>
              <a:t>Cautious</a:t>
            </a:r>
          </a:p>
          <a:p>
            <a:endParaRPr lang="en-US" sz="2000"/>
          </a:p>
          <a:p>
            <a:endParaRPr lang="en-US" sz="2000"/>
          </a:p>
          <a:p>
            <a:r>
              <a:rPr lang="en-US" sz="2000"/>
              <a:t>Replicated (1950) in a real setting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90115" y="9012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20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The individual</a:t>
            </a:r>
          </a:p>
          <a:p>
            <a:r>
              <a:rPr lang="en-US" sz="2400">
                <a:latin typeface="Cambria"/>
                <a:cs typeface="Cambria"/>
              </a:rPr>
              <a:t>Traits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4964" y="1392765"/>
            <a:ext cx="77381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Asch’s configural model:</a:t>
            </a:r>
          </a:p>
          <a:p>
            <a:r>
              <a:rPr lang="en-US" sz="2000"/>
              <a:t>	Central traits</a:t>
            </a:r>
          </a:p>
          <a:p>
            <a:r>
              <a:rPr lang="en-US" sz="2000"/>
              <a:t>	Peripheral traits</a:t>
            </a:r>
          </a:p>
          <a:p>
            <a:endParaRPr lang="en-US" sz="2000"/>
          </a:p>
          <a:p>
            <a:endParaRPr lang="en-US" sz="2000"/>
          </a:p>
          <a:p>
            <a:r>
              <a:rPr lang="en-US" sz="2000"/>
              <a:t>1946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90115" y="9012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359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The individual</a:t>
            </a:r>
          </a:p>
          <a:p>
            <a:r>
              <a:rPr lang="en-US" sz="2400">
                <a:latin typeface="Cambria"/>
                <a:cs typeface="Cambria"/>
              </a:rPr>
              <a:t>Traits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4964" y="1392765"/>
            <a:ext cx="7738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Does it make sense to say that a trait is always central?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90115" y="9012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902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The individual</a:t>
            </a:r>
          </a:p>
          <a:p>
            <a:r>
              <a:rPr lang="en-US" sz="2400">
                <a:latin typeface="Cambria"/>
                <a:cs typeface="Cambria"/>
              </a:rPr>
              <a:t>Traits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4964" y="1392765"/>
            <a:ext cx="77381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Does it make sense to say that a trait is always central?</a:t>
            </a:r>
          </a:p>
          <a:p>
            <a:pPr algn="ctr"/>
            <a:endParaRPr lang="en-US" sz="2000"/>
          </a:p>
          <a:p>
            <a:pPr algn="ctr"/>
            <a:r>
              <a:rPr lang="en-US" sz="2000"/>
              <a:t>Are there any circumstances under which the centrality of a trait changes?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90115" y="9012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997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Social psychology</a:t>
            </a:r>
            <a:endParaRPr lang="en-US" sz="2400">
              <a:latin typeface="Cambria"/>
              <a:cs typeface="Cambri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4964" y="1447383"/>
            <a:ext cx="78281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/>
              <a:t>The individual and the self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The individual’s relations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The group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The reasons: evolutionary psychology</a:t>
            </a:r>
          </a:p>
        </p:txBody>
      </p:sp>
    </p:spTree>
    <p:extLst>
      <p:ext uri="{BB962C8B-B14F-4D97-AF65-F5344CB8AC3E}">
        <p14:creationId xmlns:p14="http://schemas.microsoft.com/office/powerpoint/2010/main" val="2298393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The individual</a:t>
            </a:r>
          </a:p>
          <a:p>
            <a:r>
              <a:rPr lang="en-US" sz="2400">
                <a:latin typeface="Cambria"/>
                <a:cs typeface="Cambria"/>
              </a:rPr>
              <a:t>Traits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4964" y="1392765"/>
            <a:ext cx="77381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Primacy effect in impressions: information presented first influences judgement disproportionately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90115" y="9012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34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The individual</a:t>
            </a:r>
          </a:p>
          <a:p>
            <a:r>
              <a:rPr lang="en-US" sz="2400">
                <a:latin typeface="Cambria"/>
                <a:cs typeface="Cambria"/>
              </a:rPr>
              <a:t>Traits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4964" y="1392765"/>
            <a:ext cx="77381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Recency effects also exist, but primacy effects have more pervasive influence.</a:t>
            </a:r>
          </a:p>
          <a:p>
            <a:endParaRPr lang="en-US" sz="2000"/>
          </a:p>
          <a:p>
            <a:endParaRPr lang="en-US" sz="2000"/>
          </a:p>
          <a:p>
            <a:r>
              <a:rPr lang="en-US" sz="1600"/>
              <a:t>Jones, Edward E., et al. "Primacy and assimilation in the attribution process: The stable entity proposition1." </a:t>
            </a:r>
            <a:r>
              <a:rPr lang="en-US" sz="1600" i="1"/>
              <a:t>Journal of Personality</a:t>
            </a:r>
            <a:r>
              <a:rPr lang="en-US" sz="1600"/>
              <a:t> 40.2 (1972): 250-274.</a:t>
            </a:r>
          </a:p>
          <a:p>
            <a:endParaRPr lang="en-US" sz="2000"/>
          </a:p>
        </p:txBody>
      </p:sp>
      <p:sp>
        <p:nvSpPr>
          <p:cNvPr id="3" name="TextBox 2"/>
          <p:cNvSpPr txBox="1"/>
          <p:nvPr/>
        </p:nvSpPr>
        <p:spPr>
          <a:xfrm>
            <a:off x="2690115" y="9012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35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The individual</a:t>
            </a:r>
          </a:p>
          <a:p>
            <a:r>
              <a:rPr lang="en-US" sz="2400">
                <a:latin typeface="Cambria"/>
                <a:cs typeface="Cambria"/>
              </a:rPr>
              <a:t>Traits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4964" y="1392765"/>
            <a:ext cx="77381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How do we integrate the effects of different traits?</a:t>
            </a:r>
          </a:p>
          <a:p>
            <a:endParaRPr lang="en-US" sz="2000"/>
          </a:p>
          <a:p>
            <a:endParaRPr lang="en-US" sz="2000"/>
          </a:p>
        </p:txBody>
      </p:sp>
      <p:sp>
        <p:nvSpPr>
          <p:cNvPr id="3" name="TextBox 2"/>
          <p:cNvSpPr txBox="1"/>
          <p:nvPr/>
        </p:nvSpPr>
        <p:spPr>
          <a:xfrm>
            <a:off x="2690115" y="9012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14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The individual</a:t>
            </a:r>
          </a:p>
          <a:p>
            <a:r>
              <a:rPr lang="en-US" sz="2400">
                <a:latin typeface="Cambria"/>
                <a:cs typeface="Cambria"/>
              </a:rPr>
              <a:t>Traits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4964" y="1392765"/>
            <a:ext cx="7738148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How do we integrate the effects of different traits?</a:t>
            </a:r>
          </a:p>
          <a:p>
            <a:endParaRPr lang="en-US" sz="2000"/>
          </a:p>
          <a:p>
            <a:r>
              <a:rPr lang="en-US" sz="2000"/>
              <a:t>Cognitive algebra (information integration theory)</a:t>
            </a:r>
          </a:p>
          <a:p>
            <a:endParaRPr lang="en-US" sz="1600"/>
          </a:p>
          <a:p>
            <a:r>
              <a:rPr lang="en-US" sz="1600"/>
              <a:t>Anderson, N. H. A Simple Model for Information Integration. In R.P. Abelson E. Aronson, W.J. McGuire, T.M. Newcomb, M.J. Rosenberg &amp; P.H. Tannenbaum (Eds.), </a:t>
            </a:r>
            <a:r>
              <a:rPr lang="en-US" sz="1600" i="1"/>
              <a:t>Theories of Cognitive Consistency: A Sourcebook.</a:t>
            </a:r>
            <a:r>
              <a:rPr lang="en-US" sz="1600"/>
              <a:t>, Chicago: Rand McNally, 1968</a:t>
            </a:r>
          </a:p>
          <a:p>
            <a:endParaRPr lang="en-US" sz="1600"/>
          </a:p>
          <a:p>
            <a:endParaRPr lang="en-US" sz="1600"/>
          </a:p>
          <a:p>
            <a:r>
              <a:rPr lang="en-US" sz="1600"/>
              <a:t>Anderson, Norman H. "Integration theory and attitude change." </a:t>
            </a:r>
            <a:r>
              <a:rPr lang="en-US" sz="1600" i="1"/>
              <a:t>Psychological Review</a:t>
            </a:r>
            <a:r>
              <a:rPr lang="en-US" sz="1600"/>
              <a:t> 78.3 (1971): 171.</a:t>
            </a:r>
          </a:p>
          <a:p>
            <a:endParaRPr lang="en-US" sz="1600"/>
          </a:p>
          <a:p>
            <a:endParaRPr lang="en-US" sz="2000"/>
          </a:p>
          <a:p>
            <a:endParaRPr lang="en-US" sz="2000"/>
          </a:p>
        </p:txBody>
      </p:sp>
      <p:sp>
        <p:nvSpPr>
          <p:cNvPr id="3" name="TextBox 2"/>
          <p:cNvSpPr txBox="1"/>
          <p:nvPr/>
        </p:nvSpPr>
        <p:spPr>
          <a:xfrm>
            <a:off x="2690115" y="9012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067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The individual</a:t>
            </a:r>
          </a:p>
          <a:p>
            <a:r>
              <a:rPr lang="en-US" sz="2400">
                <a:latin typeface="Cambria"/>
                <a:cs typeface="Cambria"/>
              </a:rPr>
              <a:t>Traits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4964" y="1392765"/>
            <a:ext cx="77381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Summation (adding)</a:t>
            </a:r>
          </a:p>
          <a:p>
            <a:endParaRPr lang="en-US" sz="2000"/>
          </a:p>
          <a:p>
            <a:r>
              <a:rPr lang="en-US" sz="2000"/>
              <a:t>Averaging</a:t>
            </a:r>
          </a:p>
          <a:p>
            <a:endParaRPr lang="en-US" sz="2000"/>
          </a:p>
          <a:p>
            <a:r>
              <a:rPr lang="en-US" sz="2000"/>
              <a:t>Weighted averaging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90115" y="9012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878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The individual</a:t>
            </a:r>
          </a:p>
          <a:p>
            <a:r>
              <a:rPr lang="en-US" sz="2400">
                <a:latin typeface="Cambria"/>
                <a:cs typeface="Cambria"/>
              </a:rPr>
              <a:t>Traits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4964" y="1392765"/>
            <a:ext cx="7738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Does the weighted averaging model remind you of anything?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90115" y="9012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333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The individual</a:t>
            </a:r>
          </a:p>
          <a:p>
            <a:r>
              <a:rPr lang="en-US" sz="2400">
                <a:latin typeface="Cambria"/>
                <a:cs typeface="Cambria"/>
              </a:rPr>
              <a:t>Person memory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4964" y="1392765"/>
            <a:ext cx="77381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How do we store traits and  recall them?</a:t>
            </a:r>
          </a:p>
          <a:p>
            <a:endParaRPr lang="en-US" sz="2000"/>
          </a:p>
          <a:p>
            <a:r>
              <a:rPr lang="en-US" sz="2000"/>
              <a:t>Person memory.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90115" y="9012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454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The individual</a:t>
            </a:r>
          </a:p>
          <a:p>
            <a:r>
              <a:rPr lang="en-US" sz="2400">
                <a:latin typeface="Cambria"/>
                <a:cs typeface="Cambria"/>
              </a:rPr>
              <a:t>Person memory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4964" y="1392765"/>
            <a:ext cx="77381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Access:</a:t>
            </a:r>
          </a:p>
          <a:p>
            <a:r>
              <a:rPr lang="en-US" sz="2000"/>
              <a:t>	by person</a:t>
            </a:r>
          </a:p>
          <a:p>
            <a:r>
              <a:rPr lang="en-US" sz="2000"/>
              <a:t>	by group</a:t>
            </a:r>
          </a:p>
          <a:p>
            <a:r>
              <a:rPr lang="en-US" sz="2000"/>
              <a:t>	by characteristic</a:t>
            </a:r>
          </a:p>
          <a:p>
            <a:endParaRPr lang="en-US" sz="2000"/>
          </a:p>
          <a:p>
            <a:endParaRPr lang="en-US" sz="2000"/>
          </a:p>
          <a:p>
            <a:r>
              <a:rPr lang="en-US" sz="2000"/>
              <a:t>Dunbar’s number:</a:t>
            </a:r>
          </a:p>
          <a:p>
            <a:r>
              <a:rPr lang="en-US" sz="2000"/>
              <a:t>	150 stable social relationships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90115" y="9012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250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The individual</a:t>
            </a:r>
          </a:p>
          <a:p>
            <a:r>
              <a:rPr lang="en-US" sz="2400">
                <a:latin typeface="Cambria"/>
                <a:cs typeface="Cambria"/>
              </a:rPr>
              <a:t>Attitudes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4964" y="1392765"/>
            <a:ext cx="77381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/>
          </a:p>
          <a:p>
            <a:r>
              <a:rPr lang="en-US" sz="2000"/>
              <a:t>“The concept of attitudes is probably the most distinctive and indispensable concept in contemporary American social psychology. No other term appears more frequently in the experimental and theoretical literature.”</a:t>
            </a:r>
          </a:p>
          <a:p>
            <a:endParaRPr lang="en-US" sz="2000"/>
          </a:p>
          <a:p>
            <a:r>
              <a:rPr lang="en-US" sz="2000"/>
              <a:t>	-Gordon Allport, 1935</a:t>
            </a:r>
          </a:p>
          <a:p>
            <a:endParaRPr lang="en-US" sz="2000"/>
          </a:p>
          <a:p>
            <a:endParaRPr lang="en-US" sz="2000"/>
          </a:p>
        </p:txBody>
      </p:sp>
      <p:sp>
        <p:nvSpPr>
          <p:cNvPr id="3" name="TextBox 2"/>
          <p:cNvSpPr txBox="1"/>
          <p:nvPr/>
        </p:nvSpPr>
        <p:spPr>
          <a:xfrm>
            <a:off x="2690115" y="9012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906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The individual</a:t>
            </a:r>
          </a:p>
          <a:p>
            <a:r>
              <a:rPr lang="en-US" sz="2400">
                <a:latin typeface="Cambria"/>
                <a:cs typeface="Cambria"/>
              </a:rPr>
              <a:t>Attitudes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4964" y="1392765"/>
            <a:ext cx="773814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/>
          </a:p>
          <a:p>
            <a:r>
              <a:rPr lang="en-US" sz="2000"/>
              <a:t>An attitude is:</a:t>
            </a:r>
          </a:p>
          <a:p>
            <a:endParaRPr lang="en-US" sz="2000"/>
          </a:p>
          <a:p>
            <a:r>
              <a:rPr lang="en-US" sz="2000"/>
              <a:t>“A mental and neural state of readiness, organised through experience, exerting a directive or dynamic influence upon the individual’s response to all objects and situations with which it was created.”</a:t>
            </a:r>
          </a:p>
          <a:p>
            <a:endParaRPr lang="en-US" sz="2000"/>
          </a:p>
          <a:p>
            <a:r>
              <a:rPr lang="en-US" sz="2000"/>
              <a:t>	-Gordon Allport, 1935</a:t>
            </a:r>
          </a:p>
          <a:p>
            <a:endParaRPr lang="en-US" sz="2000"/>
          </a:p>
          <a:p>
            <a:endParaRPr lang="en-US" sz="2000"/>
          </a:p>
        </p:txBody>
      </p:sp>
      <p:sp>
        <p:nvSpPr>
          <p:cNvPr id="3" name="TextBox 2"/>
          <p:cNvSpPr txBox="1"/>
          <p:nvPr/>
        </p:nvSpPr>
        <p:spPr>
          <a:xfrm>
            <a:off x="2690115" y="9012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891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The individual</a:t>
            </a:r>
            <a:endParaRPr lang="en-US" sz="2400">
              <a:latin typeface="Cambria"/>
              <a:cs typeface="Cambria"/>
            </a:endParaRPr>
          </a:p>
          <a:p>
            <a:r>
              <a:rPr lang="en-US" sz="2400">
                <a:latin typeface="Cambria"/>
                <a:cs typeface="Cambria"/>
              </a:rPr>
              <a:t>The self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4964" y="1461037"/>
            <a:ext cx="77381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/>
          </a:p>
          <a:p>
            <a:pPr algn="ctr"/>
            <a:endParaRPr lang="en-US"/>
          </a:p>
          <a:p>
            <a:pPr algn="ctr"/>
            <a:r>
              <a:rPr lang="en-US" sz="2000"/>
              <a:t>How do we describe and characterise ourselves?</a:t>
            </a:r>
          </a:p>
        </p:txBody>
      </p:sp>
    </p:spTree>
    <p:extLst>
      <p:ext uri="{BB962C8B-B14F-4D97-AF65-F5344CB8AC3E}">
        <p14:creationId xmlns:p14="http://schemas.microsoft.com/office/powerpoint/2010/main" val="2837116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The individual</a:t>
            </a:r>
          </a:p>
          <a:p>
            <a:r>
              <a:rPr lang="en-US" sz="2400">
                <a:latin typeface="Cambria"/>
                <a:cs typeface="Cambria"/>
              </a:rPr>
              <a:t>Attitudes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4964" y="1392765"/>
            <a:ext cx="77381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Do attitudes really exist?</a:t>
            </a:r>
          </a:p>
          <a:p>
            <a:endParaRPr lang="en-US" sz="2000"/>
          </a:p>
          <a:p>
            <a:r>
              <a:rPr lang="en-US" sz="2000"/>
              <a:t>In other words, should we attribute them as causes of behaviours?</a:t>
            </a:r>
          </a:p>
          <a:p>
            <a:endParaRPr lang="en-US" sz="2000"/>
          </a:p>
          <a:p>
            <a:r>
              <a:rPr lang="en-US" sz="2000"/>
              <a:t>Or are they just an epiphenomenon (a mental construct invented to explain behaviours)?</a:t>
            </a:r>
          </a:p>
          <a:p>
            <a:endParaRPr lang="en-US" sz="2000"/>
          </a:p>
          <a:p>
            <a:r>
              <a:rPr lang="en-US" sz="2000"/>
              <a:t>They are certainly a major feature of psychological literature.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90115" y="9012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718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The individual</a:t>
            </a:r>
          </a:p>
          <a:p>
            <a:r>
              <a:rPr lang="en-US" sz="2400">
                <a:latin typeface="Cambria"/>
                <a:cs typeface="Cambria"/>
              </a:rPr>
              <a:t>Attitudes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4964" y="1392765"/>
            <a:ext cx="773814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An attitude towards an object can consist of</a:t>
            </a:r>
          </a:p>
          <a:p>
            <a:endParaRPr lang="en-US" sz="2000"/>
          </a:p>
          <a:p>
            <a:pPr marL="342900" indent="-342900">
              <a:buFont typeface="Arial"/>
              <a:buChar char="•"/>
            </a:pPr>
            <a:r>
              <a:rPr lang="en-US" sz="2000"/>
              <a:t>One component:</a:t>
            </a:r>
            <a:br>
              <a:rPr lang="en-US" sz="2000"/>
            </a:br>
            <a:r>
              <a:rPr lang="en-US" sz="2000"/>
              <a:t>positive or negative affect</a:t>
            </a:r>
            <a:br>
              <a:rPr lang="en-US" sz="2000"/>
            </a:br>
            <a:r>
              <a:rPr lang="en-US" sz="2000"/>
              <a:t>(Edwards, Thurstone)</a:t>
            </a:r>
          </a:p>
          <a:p>
            <a:pPr marL="342900" indent="-342900">
              <a:buFont typeface="Arial"/>
              <a:buChar char="•"/>
            </a:pPr>
            <a:r>
              <a:rPr lang="en-US" sz="2000"/>
              <a:t>Three components:</a:t>
            </a:r>
            <a:br>
              <a:rPr lang="en-US" sz="2000"/>
            </a:br>
            <a:r>
              <a:rPr lang="en-US" sz="2000"/>
              <a:t>thought</a:t>
            </a:r>
            <a:br>
              <a:rPr lang="en-US" sz="2000"/>
            </a:br>
            <a:r>
              <a:rPr lang="en-US" sz="2000"/>
              <a:t>feeling</a:t>
            </a:r>
            <a:br>
              <a:rPr lang="en-US" sz="2000"/>
            </a:br>
            <a:r>
              <a:rPr lang="en-US" sz="2000"/>
              <a:t>action</a:t>
            </a:r>
            <a:br>
              <a:rPr lang="en-US" sz="2000"/>
            </a:br>
            <a:r>
              <a:rPr lang="en-US" sz="2000"/>
              <a:t>(McGuire)</a:t>
            </a:r>
          </a:p>
          <a:p>
            <a:pPr marL="342900" indent="-342900">
              <a:buFont typeface="Arial"/>
              <a:buChar char="•"/>
            </a:pPr>
            <a:endParaRPr lang="en-US" sz="2000"/>
          </a:p>
        </p:txBody>
      </p:sp>
      <p:sp>
        <p:nvSpPr>
          <p:cNvPr id="3" name="TextBox 2"/>
          <p:cNvSpPr txBox="1"/>
          <p:nvPr/>
        </p:nvSpPr>
        <p:spPr>
          <a:xfrm>
            <a:off x="2690115" y="9012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607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The individual</a:t>
            </a:r>
          </a:p>
          <a:p>
            <a:r>
              <a:rPr lang="en-US" sz="2400">
                <a:latin typeface="Cambria"/>
                <a:cs typeface="Cambria"/>
              </a:rPr>
              <a:t>Attitudes are monitored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4964" y="1392765"/>
            <a:ext cx="773814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Cognitive consistency</a:t>
            </a:r>
          </a:p>
          <a:p>
            <a:endParaRPr lang="en-US" sz="2000"/>
          </a:p>
          <a:p>
            <a:r>
              <a:rPr lang="en-US" sz="2000"/>
              <a:t>Cognitive dissonance</a:t>
            </a:r>
          </a:p>
          <a:p>
            <a:endParaRPr lang="en-US" sz="2000"/>
          </a:p>
          <a:p>
            <a:r>
              <a:rPr lang="en-US" sz="2000"/>
              <a:t>Balance theory:</a:t>
            </a:r>
          </a:p>
          <a:p>
            <a:r>
              <a:rPr lang="en-US" sz="2000"/>
              <a:t>	Person</a:t>
            </a:r>
          </a:p>
          <a:p>
            <a:r>
              <a:rPr lang="en-US" sz="2000"/>
              <a:t>	Object (another person)</a:t>
            </a:r>
          </a:p>
          <a:p>
            <a:r>
              <a:rPr lang="en-US" sz="2000"/>
              <a:t>	C (concept)</a:t>
            </a:r>
          </a:p>
          <a:p>
            <a:endParaRPr lang="en-US" sz="2000"/>
          </a:p>
          <a:p>
            <a:endParaRPr lang="en-US" sz="2000"/>
          </a:p>
          <a:p>
            <a:r>
              <a:rPr lang="en-US" sz="1600"/>
              <a:t>Cartwright, Dorwin, and Frank Harary. "Structural balance: a generalization of Heider's theory." </a:t>
            </a:r>
            <a:r>
              <a:rPr lang="en-US" sz="1600" i="1"/>
              <a:t>Psychological review</a:t>
            </a:r>
            <a:r>
              <a:rPr lang="en-US" sz="1600"/>
              <a:t> 63.5 (1956): 277.</a:t>
            </a:r>
          </a:p>
          <a:p>
            <a:endParaRPr lang="en-US" sz="2000"/>
          </a:p>
        </p:txBody>
      </p:sp>
      <p:sp>
        <p:nvSpPr>
          <p:cNvPr id="3" name="TextBox 2"/>
          <p:cNvSpPr txBox="1"/>
          <p:nvPr/>
        </p:nvSpPr>
        <p:spPr>
          <a:xfrm>
            <a:off x="2690115" y="9012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766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The individual</a:t>
            </a:r>
          </a:p>
          <a:p>
            <a:r>
              <a:rPr lang="en-US" sz="2400">
                <a:latin typeface="Cambria"/>
                <a:cs typeface="Cambria"/>
              </a:rPr>
              <a:t>Balance theory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90115" y="9012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9400" y="1905000"/>
            <a:ext cx="6032500" cy="303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106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The individual</a:t>
            </a:r>
          </a:p>
          <a:p>
            <a:r>
              <a:rPr lang="en-US" sz="2400">
                <a:latin typeface="Cambria"/>
                <a:cs typeface="Cambria"/>
              </a:rPr>
              <a:t>Do attitudes cause behaviours?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90115" y="9012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44964" y="1420074"/>
            <a:ext cx="77381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Attitudes, if they are real phenomena, ought to govern (help to cause) behaviours.</a:t>
            </a:r>
          </a:p>
          <a:p>
            <a:endParaRPr lang="en-US" sz="2000"/>
          </a:p>
          <a:p>
            <a:r>
              <a:rPr lang="en-US" sz="2000"/>
              <a:t>In order to detect causation, we need to measure attitudes and behaviour – and we need to ensure we are asking the right questions. </a:t>
            </a:r>
          </a:p>
        </p:txBody>
      </p:sp>
    </p:spTree>
    <p:extLst>
      <p:ext uri="{BB962C8B-B14F-4D97-AF65-F5344CB8AC3E}">
        <p14:creationId xmlns:p14="http://schemas.microsoft.com/office/powerpoint/2010/main" val="1405335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The individual</a:t>
            </a:r>
          </a:p>
          <a:p>
            <a:r>
              <a:rPr lang="en-US" sz="2400">
                <a:latin typeface="Cambria"/>
                <a:cs typeface="Cambria"/>
              </a:rPr>
              <a:t>Do attitudes cause behaviours?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90115" y="9012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44964" y="1420074"/>
            <a:ext cx="773814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Davidson and Jacard (1979):</a:t>
            </a:r>
          </a:p>
          <a:p>
            <a:endParaRPr lang="en-US" sz="2000"/>
          </a:p>
          <a:p>
            <a:r>
              <a:rPr lang="en-US" sz="2000"/>
              <a:t>Attitudes:</a:t>
            </a:r>
          </a:p>
          <a:p>
            <a:r>
              <a:rPr lang="en-US" sz="2000"/>
              <a:t>	towards birth control</a:t>
            </a:r>
          </a:p>
          <a:p>
            <a:r>
              <a:rPr lang="en-US" sz="2000"/>
              <a:t>	towards using birth control pills</a:t>
            </a:r>
          </a:p>
          <a:p>
            <a:r>
              <a:rPr lang="en-US" sz="2000"/>
              <a:t>	towards using birth control pills during the next two years</a:t>
            </a:r>
          </a:p>
          <a:p>
            <a:endParaRPr lang="en-US" sz="2000"/>
          </a:p>
          <a:p>
            <a:r>
              <a:rPr lang="en-US" sz="2000"/>
              <a:t>Behaviour:</a:t>
            </a:r>
          </a:p>
          <a:p>
            <a:r>
              <a:rPr lang="en-US" sz="2000"/>
              <a:t>	actual use of the contraceptive pill</a:t>
            </a:r>
          </a:p>
          <a:p>
            <a:endParaRPr lang="en-US" sz="2000"/>
          </a:p>
          <a:p>
            <a:endParaRPr lang="en-US" sz="2000"/>
          </a:p>
          <a:p>
            <a:r>
              <a:rPr lang="en-US" sz="1600"/>
              <a:t>Davidson, Andrew R., and James J. Jaccard. "Variables that moderate the attitude–behavior relation: Results of a longitudinal survey." </a:t>
            </a:r>
            <a:r>
              <a:rPr lang="en-US" sz="1600" i="1"/>
              <a:t>Journal of Personality and Social Psychology</a:t>
            </a:r>
            <a:r>
              <a:rPr lang="en-US" sz="1600"/>
              <a:t> 37.8 (1979): 1364.</a:t>
            </a:r>
          </a:p>
          <a:p>
            <a:endParaRPr lang="en-US" sz="2000"/>
          </a:p>
          <a:p>
            <a:r>
              <a:rPr lang="en-US" sz="200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321498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The individual</a:t>
            </a:r>
          </a:p>
          <a:p>
            <a:r>
              <a:rPr lang="en-US" sz="2400">
                <a:latin typeface="Cambria"/>
                <a:cs typeface="Cambria"/>
              </a:rPr>
              <a:t>Do attitudes cause behaviours?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90115" y="9012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44964" y="1420074"/>
            <a:ext cx="77381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Are we measuring specific acts, or general tendencies?</a:t>
            </a:r>
          </a:p>
          <a:p>
            <a:endParaRPr lang="en-US" sz="2000"/>
          </a:p>
          <a:p>
            <a:r>
              <a:rPr lang="en-US" sz="2000"/>
              <a:t>The more acts we average over, the greater the predictive power of the attitude (as opposed to other factors affecting single acts).</a:t>
            </a:r>
          </a:p>
        </p:txBody>
      </p:sp>
    </p:spTree>
    <p:extLst>
      <p:ext uri="{BB962C8B-B14F-4D97-AF65-F5344CB8AC3E}">
        <p14:creationId xmlns:p14="http://schemas.microsoft.com/office/powerpoint/2010/main" val="1319012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The individual</a:t>
            </a:r>
          </a:p>
          <a:p>
            <a:r>
              <a:rPr lang="en-US" sz="2400">
                <a:latin typeface="Cambria"/>
                <a:cs typeface="Cambria"/>
              </a:rPr>
              <a:t>Do attitudes cause behaviours?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90115" y="9012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44963" y="1420074"/>
            <a:ext cx="8117393" cy="5509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Theory of reasoned action (Azjen &amp; Fishbein, 1980)</a:t>
            </a:r>
          </a:p>
          <a:p>
            <a:endParaRPr lang="en-US" sz="2000"/>
          </a:p>
          <a:p>
            <a:endParaRPr lang="en-US" sz="2000"/>
          </a:p>
          <a:p>
            <a:r>
              <a:rPr lang="en-US" sz="2000"/>
              <a:t>Attitudes influence behaviours according to</a:t>
            </a:r>
          </a:p>
          <a:p>
            <a:endParaRPr lang="en-US" sz="2000"/>
          </a:p>
          <a:p>
            <a:pPr marL="342900" indent="-342900">
              <a:buFont typeface="Arial"/>
              <a:buChar char="•"/>
            </a:pPr>
            <a:r>
              <a:rPr lang="en-US" sz="2000" i="1"/>
              <a:t>Subjective norm:</a:t>
            </a:r>
            <a:r>
              <a:rPr lang="en-US" sz="2000"/>
              <a:t> exemplar-guided concept of “the proper thing to do”</a:t>
            </a:r>
          </a:p>
          <a:p>
            <a:pPr marL="342900" indent="-342900">
              <a:buFont typeface="Arial"/>
              <a:buChar char="•"/>
            </a:pPr>
            <a:r>
              <a:rPr lang="en-US" sz="2000" i="1"/>
              <a:t>Attitude towards the behaviour: </a:t>
            </a:r>
            <a:r>
              <a:rPr lang="en-US" sz="2000"/>
              <a:t>the individual’s beliefs</a:t>
            </a:r>
          </a:p>
          <a:p>
            <a:pPr marL="342900" indent="-342900">
              <a:buFont typeface="Arial"/>
              <a:buChar char="•"/>
            </a:pPr>
            <a:r>
              <a:rPr lang="en-US" sz="2000" i="1"/>
              <a:t>Behavioural intention:</a:t>
            </a:r>
            <a:r>
              <a:rPr lang="en-US" sz="2000"/>
              <a:t> internal intention to act</a:t>
            </a:r>
          </a:p>
          <a:p>
            <a:pPr marL="342900" indent="-342900">
              <a:buFont typeface="Arial"/>
              <a:buChar char="•"/>
            </a:pPr>
            <a:r>
              <a:rPr lang="en-US" sz="2000" i="1"/>
              <a:t>Behaviour: </a:t>
            </a:r>
            <a:r>
              <a:rPr lang="en-US" sz="2000"/>
              <a:t>the actual performance of the action itself</a:t>
            </a:r>
            <a:endParaRPr lang="en-US" sz="2000" i="1"/>
          </a:p>
          <a:p>
            <a:endParaRPr lang="en-US" sz="2000"/>
          </a:p>
          <a:p>
            <a:endParaRPr lang="en-US" sz="2000"/>
          </a:p>
          <a:p>
            <a:r>
              <a:rPr lang="en-US" sz="1600"/>
              <a:t>Ajzen, Icek, and Martin Fishbein. "Understanding attitudes and predicting social." </a:t>
            </a:r>
            <a:r>
              <a:rPr lang="en-US" sz="1600" i="1"/>
              <a:t>Behaviour. Englewood Cliffs, NJ: Prentice-Hall</a:t>
            </a:r>
            <a:r>
              <a:rPr lang="en-US" sz="1600"/>
              <a:t> (1980).</a:t>
            </a:r>
          </a:p>
          <a:p>
            <a:endParaRPr lang="en-US" sz="1600"/>
          </a:p>
          <a:p>
            <a:r>
              <a:rPr lang="en-US" sz="1600"/>
              <a:t>Find in library. Instead try:</a:t>
            </a:r>
          </a:p>
          <a:p>
            <a:endParaRPr lang="en-US" sz="1600"/>
          </a:p>
          <a:p>
            <a:r>
              <a:rPr lang="en-US" sz="1600"/>
              <a:t>Fishbein, Martin, and I. Ajzen. "The influence of attitudes on behavior." </a:t>
            </a:r>
            <a:r>
              <a:rPr lang="en-US" sz="1600" i="1"/>
              <a:t>The handbook of attitudes</a:t>
            </a:r>
            <a:r>
              <a:rPr lang="en-US" sz="1600"/>
              <a:t> (2005): 173-222.</a:t>
            </a:r>
          </a:p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880779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The individual’s relationships</a:t>
            </a:r>
            <a:endParaRPr lang="en-US" sz="2400">
              <a:latin typeface="Cambria"/>
              <a:cs typeface="Cambria"/>
            </a:endParaRPr>
          </a:p>
          <a:p>
            <a:r>
              <a:rPr lang="en-US" sz="2400">
                <a:latin typeface="Cambria"/>
                <a:cs typeface="Cambria"/>
              </a:rPr>
              <a:t>Attribution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4964" y="1652201"/>
            <a:ext cx="76257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Establishing/perceiving/deducing/constructing</a:t>
            </a:r>
          </a:p>
          <a:p>
            <a:endParaRPr lang="en-US"/>
          </a:p>
          <a:p>
            <a:r>
              <a:rPr lang="en-US"/>
              <a:t>the causes and explanations for one’s own behaviour and that of others</a:t>
            </a:r>
          </a:p>
        </p:txBody>
      </p:sp>
    </p:spTree>
    <p:extLst>
      <p:ext uri="{BB962C8B-B14F-4D97-AF65-F5344CB8AC3E}">
        <p14:creationId xmlns:p14="http://schemas.microsoft.com/office/powerpoint/2010/main" val="1875259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The individual’s relationships</a:t>
            </a:r>
            <a:endParaRPr lang="en-US" sz="2400">
              <a:latin typeface="Cambria"/>
              <a:cs typeface="Cambria"/>
            </a:endParaRPr>
          </a:p>
          <a:p>
            <a:r>
              <a:rPr lang="en-US" sz="2400">
                <a:latin typeface="Cambria"/>
                <a:cs typeface="Cambria"/>
              </a:rPr>
              <a:t>Attribution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4964" y="1652201"/>
            <a:ext cx="76257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Heider:</a:t>
            </a:r>
          </a:p>
          <a:p>
            <a:r>
              <a:rPr lang="en-US"/>
              <a:t>Naive psychology</a:t>
            </a:r>
          </a:p>
          <a:p>
            <a:endParaRPr lang="en-US"/>
          </a:p>
          <a:p>
            <a:r>
              <a:rPr lang="en-US"/>
              <a:t>-A search for causes pervades human thought</a:t>
            </a:r>
          </a:p>
          <a:p>
            <a:r>
              <a:rPr lang="en-US"/>
              <a:t>-We try to establish stable traits and abilities in others</a:t>
            </a:r>
          </a:p>
          <a:p>
            <a:r>
              <a:rPr lang="en-US"/>
              <a:t>-We distinguish between</a:t>
            </a:r>
          </a:p>
          <a:p>
            <a:r>
              <a:rPr lang="en-US"/>
              <a:t>	internal (dispositional) attribution</a:t>
            </a:r>
          </a:p>
          <a:p>
            <a:r>
              <a:rPr lang="en-US"/>
              <a:t>	external (situational) attribution</a:t>
            </a:r>
          </a:p>
        </p:txBody>
      </p:sp>
    </p:spTree>
    <p:extLst>
      <p:ext uri="{BB962C8B-B14F-4D97-AF65-F5344CB8AC3E}">
        <p14:creationId xmlns:p14="http://schemas.microsoft.com/office/powerpoint/2010/main" val="4275269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The individual</a:t>
            </a:r>
            <a:endParaRPr lang="en-US" sz="2400">
              <a:latin typeface="Cambria"/>
              <a:cs typeface="Cambria"/>
            </a:endParaRPr>
          </a:p>
          <a:p>
            <a:r>
              <a:rPr lang="en-US" sz="2400">
                <a:latin typeface="Cambria"/>
                <a:cs typeface="Cambria"/>
              </a:rPr>
              <a:t>The self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4964" y="1461037"/>
            <a:ext cx="773814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The self may be a relatively new idea on the historical timescale.</a:t>
            </a:r>
          </a:p>
          <a:p>
            <a:endParaRPr lang="en-US" sz="2000"/>
          </a:p>
          <a:p>
            <a:r>
              <a:rPr lang="en-US" sz="2000"/>
              <a:t>Baumeister imagines that in medieval Europe, identity (and action) were largely determined by one’s position in the social order. Visible attributes often directly indicated behaviour.</a:t>
            </a:r>
          </a:p>
          <a:p>
            <a:endParaRPr lang="en-US" sz="2000"/>
          </a:p>
          <a:p>
            <a:r>
              <a:rPr lang="en-US" sz="2000"/>
              <a:t>In the 16</a:t>
            </a:r>
            <a:r>
              <a:rPr lang="en-US" sz="2000" baseline="30000"/>
              <a:t>th</a:t>
            </a:r>
            <a:r>
              <a:rPr lang="en-US" sz="2000"/>
              <a:t> century two forces emerged:</a:t>
            </a:r>
          </a:p>
          <a:p>
            <a:pPr marL="342900" indent="-342900">
              <a:buFont typeface="Arial"/>
              <a:buChar char="•"/>
            </a:pPr>
            <a:r>
              <a:rPr lang="en-US" sz="2000" i="1"/>
              <a:t>Secularisation:</a:t>
            </a:r>
            <a:r>
              <a:rPr lang="en-US" sz="2000"/>
              <a:t> the idea that fulfillment should be actively pursued in the real world rather than in the afterlife</a:t>
            </a:r>
          </a:p>
          <a:p>
            <a:pPr marL="342900" indent="-342900">
              <a:buFont typeface="Arial"/>
              <a:buChar char="•"/>
            </a:pPr>
            <a:r>
              <a:rPr lang="en-US" sz="2000" i="1"/>
              <a:t>Industrialisation: </a:t>
            </a:r>
            <a:r>
              <a:rPr lang="en-US" sz="2000"/>
              <a:t>the ability to move jobs, home, and social status, highlighting a portable personal identity</a:t>
            </a:r>
          </a:p>
          <a:p>
            <a:pPr marL="342900" indent="-342900">
              <a:buFont typeface="Arial"/>
              <a:buChar char="•"/>
            </a:pPr>
            <a:r>
              <a:rPr lang="en-US" sz="2000" i="1"/>
              <a:t>Enlightenment: </a:t>
            </a:r>
            <a:r>
              <a:rPr lang="en-US" sz="2000"/>
              <a:t>the idea that existing conventions can be overthrown and replaced, not just lived within</a:t>
            </a:r>
          </a:p>
          <a:p>
            <a:pPr marL="342900" indent="-342900">
              <a:buFont typeface="Arial"/>
              <a:buChar char="•"/>
            </a:pPr>
            <a:r>
              <a:rPr lang="en-US" sz="2000" i="1"/>
              <a:t>Psychoanalysis:</a:t>
            </a:r>
            <a:r>
              <a:rPr lang="en-US" sz="2000"/>
              <a:t> viewing the self as an indefinable construct buried in the unconscious</a:t>
            </a:r>
            <a:endParaRPr lang="en-US" sz="2000" i="1"/>
          </a:p>
        </p:txBody>
      </p:sp>
    </p:spTree>
    <p:extLst>
      <p:ext uri="{BB962C8B-B14F-4D97-AF65-F5344CB8AC3E}">
        <p14:creationId xmlns:p14="http://schemas.microsoft.com/office/powerpoint/2010/main" val="2383839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The individual’s relationships</a:t>
            </a:r>
            <a:endParaRPr lang="en-US" sz="2400">
              <a:latin typeface="Cambria"/>
              <a:cs typeface="Cambria"/>
            </a:endParaRPr>
          </a:p>
          <a:p>
            <a:r>
              <a:rPr lang="en-US" sz="2400">
                <a:latin typeface="Cambria"/>
                <a:cs typeface="Cambria"/>
              </a:rPr>
              <a:t>Attribution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4964" y="1652201"/>
            <a:ext cx="762579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Jones and Davis:</a:t>
            </a:r>
          </a:p>
          <a:p>
            <a:r>
              <a:rPr lang="en-US"/>
              <a:t>Correspondent inference:</a:t>
            </a:r>
          </a:p>
          <a:p>
            <a:r>
              <a:rPr lang="en-US"/>
              <a:t>the attribution of behaviour to an underlying disposition (as opposed to chance)</a:t>
            </a:r>
          </a:p>
          <a:p>
            <a:endParaRPr lang="en-US"/>
          </a:p>
          <a:p>
            <a:pPr marL="285750" indent="-285750">
              <a:buFont typeface="Arial"/>
              <a:buChar char="•"/>
            </a:pPr>
            <a:r>
              <a:rPr lang="en-US"/>
              <a:t>If a behaviour is freely chosen, it is more indicative of an underlying disposition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Non-common effects: an effect exclusive to a particular kind of behaviour. </a:t>
            </a:r>
            <a:r>
              <a:rPr lang="en-US" i="1"/>
              <a:t>Outcome bias</a:t>
            </a:r>
            <a:r>
              <a:rPr lang="en-US"/>
              <a:t> is pressure to think that a non-common effect is produced intentionally.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Antisocial behaviour generally opposes social norms, so can tell us more about a person’s underlying disposition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Our inferences are more powerful when someone behaves in a way that affects us (hedonic relevance)</a:t>
            </a:r>
          </a:p>
          <a:p>
            <a:pPr marL="285750" indent="-285750">
              <a:buFont typeface="Arial"/>
              <a:buChar char="•"/>
            </a:pPr>
            <a:r>
              <a:rPr lang="en-US" i="1"/>
              <a:t>Personalistic </a:t>
            </a:r>
            <a:r>
              <a:rPr lang="en-US"/>
              <a:t>behaviour (which is intended to help or harm us) strengthens inferences</a:t>
            </a:r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1499782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The individual’s relationships</a:t>
            </a:r>
            <a:endParaRPr lang="en-US" sz="2400">
              <a:latin typeface="Cambria"/>
              <a:cs typeface="Cambria"/>
            </a:endParaRPr>
          </a:p>
          <a:p>
            <a:r>
              <a:rPr lang="en-US" sz="2400">
                <a:latin typeface="Cambria"/>
                <a:cs typeface="Cambria"/>
              </a:rPr>
              <a:t>Attribution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4964" y="1652201"/>
            <a:ext cx="7625799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Kelley</a:t>
            </a:r>
            <a:r>
              <a:rPr lang="en-US" i="1"/>
              <a:t>:</a:t>
            </a:r>
          </a:p>
          <a:p>
            <a:r>
              <a:rPr lang="en-US"/>
              <a:t>Covariation model (1963)</a:t>
            </a:r>
          </a:p>
          <a:p>
            <a:endParaRPr lang="en-US"/>
          </a:p>
          <a:p>
            <a:r>
              <a:rPr lang="en-US"/>
              <a:t>People are scientists.</a:t>
            </a:r>
          </a:p>
          <a:p>
            <a:r>
              <a:rPr lang="en-US"/>
              <a:t>They observe which behaviours vary together, and connect them.</a:t>
            </a:r>
          </a:p>
          <a:p>
            <a:endParaRPr lang="en-US"/>
          </a:p>
          <a:p>
            <a:r>
              <a:rPr lang="en-US"/>
              <a:t>Using information on:</a:t>
            </a:r>
          </a:p>
          <a:p>
            <a:pPr marL="285750" indent="-285750">
              <a:buFont typeface="Arial"/>
              <a:buChar char="•"/>
            </a:pPr>
            <a:r>
              <a:rPr lang="en-US" i="1"/>
              <a:t>Consistency</a:t>
            </a:r>
            <a:r>
              <a:rPr lang="en-US"/>
              <a:t> (whether a behaviour is always performed)</a:t>
            </a:r>
          </a:p>
          <a:p>
            <a:pPr marL="285750" indent="-285750">
              <a:buFont typeface="Arial"/>
              <a:buChar char="•"/>
            </a:pPr>
            <a:r>
              <a:rPr lang="en-US" i="1"/>
              <a:t>Distinctiveness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i="1"/>
              <a:t>Consensus </a:t>
            </a:r>
            <a:r>
              <a:rPr lang="en-US"/>
              <a:t>(the agreement of others)</a:t>
            </a:r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3952380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The individual’s relationships</a:t>
            </a:r>
            <a:endParaRPr lang="en-US" sz="2400">
              <a:latin typeface="Cambria"/>
              <a:cs typeface="Cambria"/>
            </a:endParaRPr>
          </a:p>
          <a:p>
            <a:r>
              <a:rPr lang="en-US" sz="2400">
                <a:latin typeface="Cambria"/>
                <a:cs typeface="Cambria"/>
              </a:rPr>
              <a:t>Attribution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4964" y="1652201"/>
            <a:ext cx="7625799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Challenging the covariation model:</a:t>
            </a:r>
          </a:p>
          <a:p>
            <a:endParaRPr lang="en-US" i="1"/>
          </a:p>
          <a:p>
            <a:pPr marL="285750" indent="-285750">
              <a:buFont typeface="Arial"/>
              <a:buChar char="•"/>
            </a:pPr>
            <a:endParaRPr lang="en-US" i="1"/>
          </a:p>
          <a:p>
            <a:r>
              <a:rPr lang="en-US"/>
              <a:t>People may not actually be able to detect covariation</a:t>
            </a:r>
          </a:p>
          <a:p>
            <a:endParaRPr lang="en-US"/>
          </a:p>
          <a:p>
            <a:r>
              <a:rPr lang="en-US" sz="1600"/>
              <a:t>Jones, Edward E., et al. "Primacy and assimilation in the attribution process: The stable entity proposition1." </a:t>
            </a:r>
            <a:r>
              <a:rPr lang="en-US" sz="1600" i="1"/>
              <a:t>Journal of Personality</a:t>
            </a:r>
            <a:r>
              <a:rPr lang="en-US" sz="1600"/>
              <a:t> 40.2 (1972): 250-274.</a:t>
            </a:r>
          </a:p>
          <a:p>
            <a:endParaRPr lang="en-US" sz="1600"/>
          </a:p>
          <a:p>
            <a:endParaRPr lang="en-US" sz="1600"/>
          </a:p>
          <a:p>
            <a:r>
              <a:rPr lang="en-US"/>
              <a:t>Correlation is not causation</a:t>
            </a:r>
          </a:p>
          <a:p>
            <a:r>
              <a:rPr lang="en-US"/>
              <a:t>	But here we are defining how causation is constructed from correlation.</a:t>
            </a:r>
          </a:p>
        </p:txBody>
      </p:sp>
    </p:spTree>
    <p:extLst>
      <p:ext uri="{BB962C8B-B14F-4D97-AF65-F5344CB8AC3E}">
        <p14:creationId xmlns:p14="http://schemas.microsoft.com/office/powerpoint/2010/main" val="2868445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The individual’s relationships</a:t>
            </a:r>
            <a:endParaRPr lang="en-US" sz="2400">
              <a:latin typeface="Cambria"/>
              <a:cs typeface="Cambria"/>
            </a:endParaRPr>
          </a:p>
          <a:p>
            <a:r>
              <a:rPr lang="en-US" sz="2400">
                <a:latin typeface="Cambria"/>
                <a:cs typeface="Cambria"/>
              </a:rPr>
              <a:t>Attribution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4964" y="1652201"/>
            <a:ext cx="7625799" cy="6740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Subjects received either</a:t>
            </a:r>
          </a:p>
          <a:p>
            <a:r>
              <a:rPr lang="en-US"/>
              <a:t>	adrenalin</a:t>
            </a:r>
          </a:p>
          <a:p>
            <a:r>
              <a:rPr lang="en-US"/>
              <a:t>	placebo</a:t>
            </a:r>
          </a:p>
          <a:p>
            <a:endParaRPr lang="en-US"/>
          </a:p>
          <a:p>
            <a:r>
              <a:rPr lang="en-US"/>
              <a:t>and were informed either</a:t>
            </a:r>
          </a:p>
          <a:p>
            <a:r>
              <a:rPr lang="en-US"/>
              <a:t>	symptoms of arousal would result</a:t>
            </a:r>
          </a:p>
          <a:p>
            <a:r>
              <a:rPr lang="en-US"/>
              <a:t>	headache and dizziness would result (misinformation)</a:t>
            </a:r>
          </a:p>
          <a:p>
            <a:r>
              <a:rPr lang="en-US"/>
              <a:t>	no explanation</a:t>
            </a:r>
          </a:p>
          <a:p>
            <a:r>
              <a:rPr lang="en-US"/>
              <a:t>	</a:t>
            </a:r>
          </a:p>
          <a:p>
            <a:endParaRPr lang="en-US"/>
          </a:p>
          <a:p>
            <a:r>
              <a:rPr lang="en-US"/>
              <a:t>They then completed paperwork with a confederate (actor) who either</a:t>
            </a:r>
          </a:p>
          <a:p>
            <a:r>
              <a:rPr lang="en-US"/>
              <a:t>	behaved euphorically</a:t>
            </a:r>
          </a:p>
          <a:p>
            <a:r>
              <a:rPr lang="en-US"/>
              <a:t>	behaved angrily</a:t>
            </a:r>
          </a:p>
          <a:p>
            <a:endParaRPr lang="en-US"/>
          </a:p>
          <a:p>
            <a:r>
              <a:rPr lang="en-US"/>
              <a:t>Prediction: the adrenalin-drugged participants who were misinformed would cue their arousal from the confederate’s behaviour, inducing them to feel euphoric or angry depending on the confederate. Other groups would feel nothing.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Schachter, Stanley, and Jerome Singer. "Cognitive, social, and physiological determinants of emotional state." </a:t>
            </a:r>
            <a:r>
              <a:rPr lang="en-US" i="1"/>
              <a:t>Psychological review</a:t>
            </a:r>
            <a:r>
              <a:rPr lang="en-US"/>
              <a:t> 69.5 (1962): 379.</a:t>
            </a:r>
          </a:p>
        </p:txBody>
      </p:sp>
    </p:spTree>
    <p:extLst>
      <p:ext uri="{BB962C8B-B14F-4D97-AF65-F5344CB8AC3E}">
        <p14:creationId xmlns:p14="http://schemas.microsoft.com/office/powerpoint/2010/main" val="4069559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The individual’s relationships</a:t>
            </a:r>
            <a:endParaRPr lang="en-US" sz="2400">
              <a:latin typeface="Cambria"/>
              <a:cs typeface="Cambria"/>
            </a:endParaRPr>
          </a:p>
          <a:p>
            <a:r>
              <a:rPr lang="en-US" sz="2400">
                <a:latin typeface="Cambria"/>
                <a:cs typeface="Cambria"/>
              </a:rPr>
              <a:t>Attribution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4964" y="1652201"/>
            <a:ext cx="762579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 sz="1600"/>
          </a:p>
          <a:p>
            <a:r>
              <a:rPr lang="en-US" sz="1600"/>
              <a:t>Schachter, Stanley, and Jerome Singer. "Cognitive, social, and physiological determinants of emotional state." </a:t>
            </a:r>
            <a:r>
              <a:rPr lang="en-US" sz="1600" i="1"/>
              <a:t>Psychological review</a:t>
            </a:r>
            <a:r>
              <a:rPr lang="en-US" sz="1600"/>
              <a:t> 69.5 (1962): 379.</a:t>
            </a:r>
          </a:p>
          <a:p>
            <a:endParaRPr lang="en-US"/>
          </a:p>
          <a:p>
            <a:r>
              <a:rPr lang="en-US"/>
              <a:t>Reattribution can be used as a therapeutic tool</a:t>
            </a:r>
          </a:p>
        </p:txBody>
      </p:sp>
    </p:spTree>
    <p:extLst>
      <p:ext uri="{BB962C8B-B14F-4D97-AF65-F5344CB8AC3E}">
        <p14:creationId xmlns:p14="http://schemas.microsoft.com/office/powerpoint/2010/main" val="2401408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The individual’s relationships</a:t>
            </a:r>
            <a:endParaRPr lang="en-US" sz="2400">
              <a:latin typeface="Cambria"/>
              <a:cs typeface="Cambria"/>
            </a:endParaRPr>
          </a:p>
          <a:p>
            <a:r>
              <a:rPr lang="en-US" sz="2400">
                <a:latin typeface="Cambria"/>
                <a:cs typeface="Cambria"/>
              </a:rPr>
              <a:t>Attribution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4964" y="1652201"/>
            <a:ext cx="76257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Weiner’s attributional theory</a:t>
            </a:r>
          </a:p>
          <a:p>
            <a:endParaRPr lang="en-US"/>
          </a:p>
          <a:p>
            <a:r>
              <a:rPr lang="en-US"/>
              <a:t>When attributing an achievement, we consider three dimensions:</a:t>
            </a:r>
          </a:p>
          <a:p>
            <a:endParaRPr lang="en-US"/>
          </a:p>
          <a:p>
            <a:pPr marL="285750" indent="-285750">
              <a:buFont typeface="Arial"/>
              <a:buChar char="•"/>
            </a:pPr>
            <a:r>
              <a:rPr lang="en-US"/>
              <a:t>Locus – is the achievement internal or external?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Stability – is this cause stable?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Controllability – can the actor influence future achievements?</a:t>
            </a:r>
          </a:p>
        </p:txBody>
      </p:sp>
    </p:spTree>
    <p:extLst>
      <p:ext uri="{BB962C8B-B14F-4D97-AF65-F5344CB8AC3E}">
        <p14:creationId xmlns:p14="http://schemas.microsoft.com/office/powerpoint/2010/main" val="89146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The individual’s relationships</a:t>
            </a:r>
            <a:endParaRPr lang="en-US" sz="2400">
              <a:latin typeface="Cambria"/>
              <a:cs typeface="Cambria"/>
            </a:endParaRPr>
          </a:p>
          <a:p>
            <a:r>
              <a:rPr lang="en-US" sz="2400">
                <a:latin typeface="Cambria"/>
                <a:cs typeface="Cambria"/>
              </a:rPr>
              <a:t>Attribution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4964" y="1652201"/>
            <a:ext cx="76257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/>
              <a:t>The fundamental attribution error</a:t>
            </a:r>
            <a:r>
              <a:rPr lang="en-US"/>
              <a:t> or </a:t>
            </a:r>
            <a:r>
              <a:rPr lang="en-US" i="1"/>
              <a:t>the correspondence bias:</a:t>
            </a:r>
            <a:endParaRPr lang="en-US"/>
          </a:p>
          <a:p>
            <a:endParaRPr lang="en-US" u="sng"/>
          </a:p>
          <a:p>
            <a:r>
              <a:rPr lang="en-US"/>
              <a:t>The tendency to attribute behaviour to a disposition, even when there are clear external causes.</a:t>
            </a:r>
          </a:p>
          <a:p>
            <a:endParaRPr lang="en-US"/>
          </a:p>
          <a:p>
            <a:r>
              <a:rPr lang="en-US"/>
              <a:t>When someone is forced to do something, we have a tendency to see it as a choice.</a:t>
            </a:r>
          </a:p>
          <a:p>
            <a:endParaRPr lang="en-US"/>
          </a:p>
          <a:p>
            <a:r>
              <a:rPr lang="en-US"/>
              <a:t>Related to the </a:t>
            </a:r>
            <a:r>
              <a:rPr lang="en-US" i="1"/>
              <a:t>actor-observer effect:</a:t>
            </a:r>
          </a:p>
          <a:p>
            <a:endParaRPr lang="en-US" i="1"/>
          </a:p>
          <a:p>
            <a:r>
              <a:rPr lang="en-US"/>
              <a:t>The tendency to make environmental attributions concerning your own actions, but causal attributions concerning those of others. </a:t>
            </a:r>
          </a:p>
        </p:txBody>
      </p:sp>
    </p:spTree>
    <p:extLst>
      <p:ext uri="{BB962C8B-B14F-4D97-AF65-F5344CB8AC3E}">
        <p14:creationId xmlns:p14="http://schemas.microsoft.com/office/powerpoint/2010/main" val="802953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The individual’s relationships</a:t>
            </a:r>
            <a:endParaRPr lang="en-US" sz="2400">
              <a:latin typeface="Cambria"/>
              <a:cs typeface="Cambria"/>
            </a:endParaRPr>
          </a:p>
          <a:p>
            <a:r>
              <a:rPr lang="en-US" sz="2400">
                <a:latin typeface="Cambria"/>
                <a:cs typeface="Cambria"/>
              </a:rPr>
              <a:t>Attribution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4964" y="1652201"/>
            <a:ext cx="762579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/>
              <a:t>False consensus effect:</a:t>
            </a:r>
            <a:endParaRPr lang="en-US"/>
          </a:p>
          <a:p>
            <a:endParaRPr lang="en-US"/>
          </a:p>
          <a:p>
            <a:r>
              <a:rPr lang="en-US"/>
              <a:t>The idea that everyone will agree with you.</a:t>
            </a:r>
          </a:p>
          <a:p>
            <a:endParaRPr lang="en-US"/>
          </a:p>
          <a:p>
            <a:r>
              <a:rPr lang="en-US"/>
              <a:t>A tendency to suppose others’ judgements will mirror yours.</a:t>
            </a:r>
          </a:p>
          <a:p>
            <a:endParaRPr lang="en-US"/>
          </a:p>
          <a:p>
            <a:endParaRPr lang="en-US"/>
          </a:p>
          <a:p>
            <a:r>
              <a:rPr lang="en-US" i="1"/>
              <a:t>Self-serving biases:</a:t>
            </a:r>
          </a:p>
          <a:p>
            <a:endParaRPr lang="en-US"/>
          </a:p>
          <a:p>
            <a:r>
              <a:rPr lang="en-US"/>
              <a:t>Internal attribution, taking credit for your successes</a:t>
            </a:r>
          </a:p>
          <a:p>
            <a:r>
              <a:rPr lang="en-US"/>
              <a:t>External attribution, , denying responsibility for your failures</a:t>
            </a:r>
          </a:p>
        </p:txBody>
      </p:sp>
    </p:spTree>
    <p:extLst>
      <p:ext uri="{BB962C8B-B14F-4D97-AF65-F5344CB8AC3E}">
        <p14:creationId xmlns:p14="http://schemas.microsoft.com/office/powerpoint/2010/main" val="3049979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The individual’s relationships</a:t>
            </a:r>
            <a:endParaRPr lang="en-US" sz="2400">
              <a:latin typeface="Cambria"/>
              <a:cs typeface="Cambria"/>
            </a:endParaRPr>
          </a:p>
          <a:p>
            <a:r>
              <a:rPr lang="en-US" sz="2400">
                <a:latin typeface="Cambria"/>
                <a:cs typeface="Cambria"/>
              </a:rPr>
              <a:t>Attribution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4964" y="1652201"/>
            <a:ext cx="8144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We may not attribute events from environmental information only.</a:t>
            </a:r>
          </a:p>
          <a:p>
            <a:endParaRPr lang="en-US"/>
          </a:p>
          <a:p>
            <a:r>
              <a:rPr lang="en-US" i="1"/>
              <a:t>Counterfactual thinking</a:t>
            </a:r>
            <a:r>
              <a:rPr lang="en-US"/>
              <a:t> is the imagining of past events different from those which really occurred, and deducing their effect on the future.</a:t>
            </a:r>
          </a:p>
          <a:p>
            <a:endParaRPr lang="en-US" i="1"/>
          </a:p>
          <a:p>
            <a:r>
              <a:rPr lang="en-US"/>
              <a:t>Causation (X causes Y) could be worked out by</a:t>
            </a:r>
          </a:p>
          <a:p>
            <a:r>
              <a:rPr lang="en-US"/>
              <a:t>	imagining what the world would look like if X had not happened</a:t>
            </a:r>
          </a:p>
          <a:p>
            <a:r>
              <a:rPr lang="en-US"/>
              <a:t>	if, in this case, Y would not have happened either, then X must have caused Y.</a:t>
            </a:r>
          </a:p>
        </p:txBody>
      </p:sp>
    </p:spTree>
    <p:extLst>
      <p:ext uri="{BB962C8B-B14F-4D97-AF65-F5344CB8AC3E}">
        <p14:creationId xmlns:p14="http://schemas.microsoft.com/office/powerpoint/2010/main" val="3870089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The individual’s relationships</a:t>
            </a:r>
            <a:endParaRPr lang="en-US" sz="2400">
              <a:latin typeface="Cambria"/>
              <a:cs typeface="Cambria"/>
            </a:endParaRPr>
          </a:p>
          <a:p>
            <a:r>
              <a:rPr lang="en-US" sz="2400">
                <a:latin typeface="Cambria"/>
                <a:cs typeface="Cambria"/>
              </a:rPr>
              <a:t>Attribution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4964" y="1652201"/>
            <a:ext cx="814470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Attribution can work between groups too.</a:t>
            </a:r>
          </a:p>
          <a:p>
            <a:endParaRPr lang="en-US"/>
          </a:p>
          <a:p>
            <a:r>
              <a:rPr lang="en-US"/>
              <a:t>We tend to consider that groups behave like people:</a:t>
            </a:r>
          </a:p>
          <a:p>
            <a:r>
              <a:rPr lang="en-US"/>
              <a:t>	memory</a:t>
            </a:r>
          </a:p>
          <a:p>
            <a:r>
              <a:rPr lang="en-US"/>
              <a:t>	intentions</a:t>
            </a:r>
          </a:p>
          <a:p>
            <a:r>
              <a:rPr lang="en-US"/>
              <a:t>	traits</a:t>
            </a:r>
          </a:p>
          <a:p>
            <a:r>
              <a:rPr lang="en-US"/>
              <a:t>	faults and blame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The </a:t>
            </a:r>
            <a:r>
              <a:rPr lang="en-US" i="1"/>
              <a:t>ultimate attribution error:</a:t>
            </a:r>
            <a:endParaRPr lang="en-US"/>
          </a:p>
          <a:p>
            <a:endParaRPr lang="en-US"/>
          </a:p>
          <a:p>
            <a:r>
              <a:rPr lang="en-US"/>
              <a:t>Internal attribution of 			bad outgroupers			good ingroupers</a:t>
            </a:r>
          </a:p>
          <a:p>
            <a:r>
              <a:rPr lang="en-US"/>
              <a:t>External attribution of			good outgroupers			bad ingroupers</a:t>
            </a:r>
          </a:p>
        </p:txBody>
      </p:sp>
    </p:spTree>
    <p:extLst>
      <p:ext uri="{BB962C8B-B14F-4D97-AF65-F5344CB8AC3E}">
        <p14:creationId xmlns:p14="http://schemas.microsoft.com/office/powerpoint/2010/main" val="1671146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The individual</a:t>
            </a:r>
            <a:endParaRPr lang="en-US" sz="2400">
              <a:latin typeface="Cambria"/>
              <a:cs typeface="Cambria"/>
            </a:endParaRPr>
          </a:p>
          <a:p>
            <a:r>
              <a:rPr lang="en-US" sz="2400">
                <a:latin typeface="Cambria"/>
                <a:cs typeface="Cambria"/>
              </a:rPr>
              <a:t>The self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4964" y="1461037"/>
            <a:ext cx="77381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Collective vs. individual self:</a:t>
            </a:r>
          </a:p>
          <a:p>
            <a:r>
              <a:rPr lang="en-US" sz="2000" i="1"/>
              <a:t>	</a:t>
            </a:r>
            <a:r>
              <a:rPr lang="en-US" sz="2000"/>
              <a:t>One’s own individual traits</a:t>
            </a:r>
          </a:p>
          <a:p>
            <a:r>
              <a:rPr lang="en-US" sz="2000" i="1"/>
              <a:t>	</a:t>
            </a:r>
            <a:r>
              <a:rPr lang="en-US" sz="2000"/>
              <a:t>The properties of the group one belongs to</a:t>
            </a:r>
            <a:endParaRPr lang="en-US" sz="2000" i="1"/>
          </a:p>
        </p:txBody>
      </p:sp>
    </p:spTree>
    <p:extLst>
      <p:ext uri="{BB962C8B-B14F-4D97-AF65-F5344CB8AC3E}">
        <p14:creationId xmlns:p14="http://schemas.microsoft.com/office/powerpoint/2010/main" val="3332284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The individual’s relationships</a:t>
            </a:r>
            <a:endParaRPr lang="en-US" sz="2400">
              <a:latin typeface="Cambria"/>
              <a:cs typeface="Cambria"/>
            </a:endParaRPr>
          </a:p>
          <a:p>
            <a:r>
              <a:rPr lang="en-US" sz="2400">
                <a:latin typeface="Cambria"/>
                <a:cs typeface="Cambria"/>
              </a:rPr>
              <a:t>Affiliation, attraction and love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4964" y="1652201"/>
            <a:ext cx="81447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“Beauty is in the eye of the beholder?”</a:t>
            </a:r>
          </a:p>
          <a:p>
            <a:endParaRPr lang="en-US"/>
          </a:p>
          <a:p>
            <a:r>
              <a:rPr lang="en-US"/>
              <a:t>On one hand, social norms (including those of attraction) obviously change.</a:t>
            </a:r>
          </a:p>
          <a:p>
            <a:endParaRPr lang="en-US"/>
          </a:p>
          <a:p>
            <a:r>
              <a:rPr lang="en-US"/>
              <a:t>On the other hand, some factors (symmetry, eye size) seem to be universal predictors of attractiveness.</a:t>
            </a:r>
          </a:p>
          <a:p>
            <a:endParaRPr lang="en-US"/>
          </a:p>
          <a:p>
            <a:r>
              <a:rPr lang="en-US"/>
              <a:t>Perceived attractiveness also has an undeniable effect on the behaviour of others.</a:t>
            </a:r>
          </a:p>
          <a:p>
            <a:endParaRPr lang="en-US"/>
          </a:p>
          <a:p>
            <a:r>
              <a:rPr lang="en-US" sz="1600"/>
              <a:t>Langlois, Judith H., et al. "Maxims or myths of beauty? A meta-analytic and theoretical review." </a:t>
            </a:r>
            <a:r>
              <a:rPr lang="en-US" sz="1600" i="1"/>
              <a:t>Psychological bulletin</a:t>
            </a:r>
            <a:r>
              <a:rPr lang="en-US" sz="1600"/>
              <a:t> 126.3 (2000): 390.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562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The individual’s relationships</a:t>
            </a:r>
            <a:endParaRPr lang="en-US" sz="2400">
              <a:latin typeface="Cambria"/>
              <a:cs typeface="Cambria"/>
            </a:endParaRPr>
          </a:p>
          <a:p>
            <a:r>
              <a:rPr lang="en-US" sz="2400">
                <a:latin typeface="Cambria"/>
                <a:cs typeface="Cambria"/>
              </a:rPr>
              <a:t>Affiliation, attraction and love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4964" y="1652201"/>
            <a:ext cx="81447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The media has a phenomenal effect on the perception of attraction.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Since January 2013, according to Israeli law: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Models shown in print adds must prove their BMI is at least 18.5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Ads featuring digitally-altered images of models must be clearly labelled as such</a:t>
            </a:r>
          </a:p>
          <a:p>
            <a:pPr marL="285750" indent="-285750">
              <a:buFont typeface="Arial"/>
              <a:buChar char="•"/>
            </a:pPr>
            <a:endParaRPr lang="en-US"/>
          </a:p>
          <a:p>
            <a:pPr marL="285750" indent="-285750">
              <a:buFont typeface="Arial"/>
              <a:buChar char="•"/>
            </a:pPr>
            <a:endParaRPr lang="en-US"/>
          </a:p>
          <a:p>
            <a:r>
              <a:rPr lang="en-US" sz="1600"/>
              <a:t>Grabe, Shelly, L. Monique Ward, and Janet Shibley Hyde. "The role of the media in body image concerns among women: a meta-analysis of experimental and correlational studies." </a:t>
            </a:r>
            <a:r>
              <a:rPr lang="en-US" sz="1600" i="1"/>
              <a:t>Psychological bulletin</a:t>
            </a:r>
            <a:r>
              <a:rPr lang="en-US" sz="1600"/>
              <a:t> 134.3 (2008): 460.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447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The individual’s relationships</a:t>
            </a:r>
            <a:endParaRPr lang="en-US" sz="2400">
              <a:latin typeface="Cambria"/>
              <a:cs typeface="Cambria"/>
            </a:endParaRPr>
          </a:p>
          <a:p>
            <a:r>
              <a:rPr lang="en-US" sz="2400">
                <a:latin typeface="Cambria"/>
                <a:cs typeface="Cambria"/>
              </a:rPr>
              <a:t>Affiliation, attraction and love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37587" y="6253786"/>
            <a:ext cx="1176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Jon Hamm</a:t>
            </a:r>
          </a:p>
        </p:txBody>
      </p:sp>
    </p:spTree>
    <p:extLst>
      <p:ext uri="{BB962C8B-B14F-4D97-AF65-F5344CB8AC3E}">
        <p14:creationId xmlns:p14="http://schemas.microsoft.com/office/powerpoint/2010/main" val="3343237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The individual’s relationships</a:t>
            </a:r>
            <a:endParaRPr lang="en-US" sz="2400">
              <a:latin typeface="Cambria"/>
              <a:cs typeface="Cambria"/>
            </a:endParaRPr>
          </a:p>
          <a:p>
            <a:r>
              <a:rPr lang="en-US" sz="2400">
                <a:latin typeface="Cambria"/>
                <a:cs typeface="Cambria"/>
              </a:rPr>
              <a:t>Affiliation, attraction and love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992" y="1279738"/>
            <a:ext cx="7594647" cy="49432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19101" y="6439651"/>
            <a:ext cx="1537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Britney Spears</a:t>
            </a:r>
          </a:p>
        </p:txBody>
      </p:sp>
    </p:spTree>
    <p:extLst>
      <p:ext uri="{BB962C8B-B14F-4D97-AF65-F5344CB8AC3E}">
        <p14:creationId xmlns:p14="http://schemas.microsoft.com/office/powerpoint/2010/main" val="2743387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The individual’s relationships</a:t>
            </a:r>
            <a:endParaRPr lang="en-US" sz="2400">
              <a:latin typeface="Cambria"/>
              <a:cs typeface="Cambria"/>
            </a:endParaRPr>
          </a:p>
          <a:p>
            <a:r>
              <a:rPr lang="en-US" sz="2400">
                <a:latin typeface="Cambria"/>
                <a:cs typeface="Cambria"/>
              </a:rPr>
              <a:t>Affiliation, attraction and love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87797" y="6431295"/>
            <a:ext cx="1385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Alec Baldwin</a:t>
            </a:r>
          </a:p>
        </p:txBody>
      </p:sp>
    </p:spTree>
    <p:extLst>
      <p:ext uri="{BB962C8B-B14F-4D97-AF65-F5344CB8AC3E}">
        <p14:creationId xmlns:p14="http://schemas.microsoft.com/office/powerpoint/2010/main" val="3486152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The individual’s relationships</a:t>
            </a:r>
            <a:endParaRPr lang="en-US" sz="2400">
              <a:latin typeface="Cambria"/>
              <a:cs typeface="Cambria"/>
            </a:endParaRPr>
          </a:p>
          <a:p>
            <a:r>
              <a:rPr lang="en-US" sz="2400">
                <a:latin typeface="Cambria"/>
                <a:cs typeface="Cambria"/>
              </a:rPr>
              <a:t>Affiliation, attraction and love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0" y="1282700"/>
            <a:ext cx="8128000" cy="4292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82547" y="6403986"/>
            <a:ext cx="1412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Adriana Lima</a:t>
            </a:r>
          </a:p>
        </p:txBody>
      </p:sp>
    </p:spTree>
    <p:extLst>
      <p:ext uri="{BB962C8B-B14F-4D97-AF65-F5344CB8AC3E}">
        <p14:creationId xmlns:p14="http://schemas.microsoft.com/office/powerpoint/2010/main" val="174862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The individual’s relationships</a:t>
            </a:r>
            <a:endParaRPr lang="en-US" sz="2400">
              <a:latin typeface="Cambria"/>
              <a:cs typeface="Cambria"/>
            </a:endParaRPr>
          </a:p>
          <a:p>
            <a:r>
              <a:rPr lang="en-US" sz="2400">
                <a:latin typeface="Cambria"/>
                <a:cs typeface="Cambria"/>
              </a:rPr>
              <a:t>Affiliation, attraction and love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4964" y="1652201"/>
            <a:ext cx="81447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Attractiveness may be related to </a:t>
            </a:r>
            <a:r>
              <a:rPr lang="en-US" i="1"/>
              <a:t>averageness</a:t>
            </a:r>
            <a:r>
              <a:rPr lang="en-US"/>
              <a:t>.</a:t>
            </a:r>
          </a:p>
          <a:p>
            <a:endParaRPr lang="en-US"/>
          </a:p>
          <a:p>
            <a:r>
              <a:rPr lang="en-US"/>
              <a:t>Averaging several faces usually results in a face which is judged to be more attractive. This could be simply due to smoother skin; however, studies which only manipulate face </a:t>
            </a:r>
            <a:r>
              <a:rPr lang="en-US" i="1"/>
              <a:t>shape</a:t>
            </a:r>
            <a:r>
              <a:rPr lang="en-US"/>
              <a:t> obtain similar results.</a:t>
            </a:r>
          </a:p>
        </p:txBody>
      </p:sp>
    </p:spTree>
    <p:extLst>
      <p:ext uri="{BB962C8B-B14F-4D97-AF65-F5344CB8AC3E}">
        <p14:creationId xmlns:p14="http://schemas.microsoft.com/office/powerpoint/2010/main" val="714498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The individual’s relationships</a:t>
            </a:r>
            <a:endParaRPr lang="en-US" sz="2400">
              <a:latin typeface="Cambria"/>
              <a:cs typeface="Cambria"/>
            </a:endParaRPr>
          </a:p>
          <a:p>
            <a:r>
              <a:rPr lang="en-US" sz="2400">
                <a:latin typeface="Cambria"/>
                <a:cs typeface="Cambria"/>
              </a:rPr>
              <a:t>Affiliation, attraction and love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4964" y="1652201"/>
            <a:ext cx="814470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Hatfield and Walster’s three-factor theory of love:</a:t>
            </a:r>
          </a:p>
          <a:p>
            <a:endParaRPr lang="en-US"/>
          </a:p>
          <a:p>
            <a:pPr marL="342900" indent="-342900">
              <a:buFont typeface="+mj-lt"/>
              <a:buAutoNum type="arabicPeriod"/>
            </a:pPr>
            <a:r>
              <a:rPr lang="en-US"/>
              <a:t>A cultural label acknowledging love as a state</a:t>
            </a:r>
          </a:p>
          <a:p>
            <a:pPr marL="342900" indent="-342900">
              <a:buFont typeface="+mj-lt"/>
              <a:buAutoNum type="arabicPeriod"/>
            </a:pPr>
            <a:r>
              <a:rPr lang="en-US"/>
              <a:t>Presence of an appropriate object</a:t>
            </a:r>
          </a:p>
          <a:p>
            <a:pPr marL="342900" indent="-342900">
              <a:buFont typeface="+mj-lt"/>
              <a:buAutoNum type="arabicPeriod"/>
            </a:pPr>
            <a:r>
              <a:rPr lang="en-US"/>
              <a:t>Emotional arousal labelled as “love”</a:t>
            </a:r>
          </a:p>
          <a:p>
            <a:pPr marL="342900" indent="-342900">
              <a:buFont typeface="+mj-lt"/>
              <a:buAutoNum type="arabicPeriod"/>
            </a:pPr>
            <a:endParaRPr lang="en-US"/>
          </a:p>
          <a:p>
            <a:pPr marL="342900" indent="-342900">
              <a:buFont typeface="+mj-lt"/>
              <a:buAutoNum type="arabicPeriod"/>
            </a:pPr>
            <a:endParaRPr lang="en-US"/>
          </a:p>
          <a:p>
            <a:pPr marL="342900" indent="-342900">
              <a:buFont typeface="+mj-lt"/>
              <a:buAutoNum type="arabicPeriod"/>
            </a:pPr>
            <a:endParaRPr lang="en-US"/>
          </a:p>
          <a:p>
            <a:r>
              <a:rPr lang="en-US" sz="1600"/>
              <a:t>Traupmann, Jane, and Elaine Hatfield. "Love and its effect on mental and physical health." </a:t>
            </a:r>
            <a:r>
              <a:rPr lang="en-US" sz="1600" i="1"/>
              <a:t>Aging: Stability and change in the family</a:t>
            </a:r>
            <a:r>
              <a:rPr lang="en-US" sz="1600"/>
              <a:t> (1981): 253-274.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952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The individual’s relationships</a:t>
            </a:r>
            <a:endParaRPr lang="en-US" sz="2400">
              <a:latin typeface="Cambria"/>
              <a:cs typeface="Cambria"/>
            </a:endParaRPr>
          </a:p>
          <a:p>
            <a:r>
              <a:rPr lang="en-US" sz="2400">
                <a:latin typeface="Cambria"/>
                <a:cs typeface="Cambria"/>
              </a:rPr>
              <a:t>Isolation and loneliness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3745" y="1030943"/>
            <a:ext cx="494264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Richard E Byrd: explorer, spent six months alone at a station in the Antarctic.</a:t>
            </a:r>
          </a:p>
          <a:p>
            <a:r>
              <a:rPr lang="en-US"/>
              <a:t>24 days: “lost and bewildered”</a:t>
            </a:r>
          </a:p>
          <a:p>
            <a:r>
              <a:rPr lang="en-US"/>
              <a:t>3 months: depression, hallucinations, bizarre ideas</a:t>
            </a:r>
          </a:p>
          <a:p>
            <a:endParaRPr lang="en-US"/>
          </a:p>
          <a:p>
            <a:endParaRPr lang="en-US"/>
          </a:p>
          <a:p>
            <a:r>
              <a:rPr lang="en-US" sz="1600"/>
              <a:t>Grassian, Stuart, and Nancy Friedman. "Effects of sensory deprivation in psychiatric seclusion and solitary confinement." </a:t>
            </a:r>
            <a:r>
              <a:rPr lang="en-US" sz="1600" i="1"/>
              <a:t>International Journal of Law and Psychiatry</a:t>
            </a:r>
            <a:r>
              <a:rPr lang="en-US" sz="1600"/>
              <a:t> 8.1 (1986): 49-65.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224" y="451101"/>
            <a:ext cx="3632444" cy="52057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60337" y="5908851"/>
            <a:ext cx="212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Richard E. Byrd </a:t>
            </a:r>
          </a:p>
          <a:p>
            <a:pPr algn="ctr"/>
            <a:r>
              <a:rPr lang="en-US"/>
              <a:t>1888 - 1957</a:t>
            </a:r>
          </a:p>
        </p:txBody>
      </p:sp>
    </p:spTree>
    <p:extLst>
      <p:ext uri="{BB962C8B-B14F-4D97-AF65-F5344CB8AC3E}">
        <p14:creationId xmlns:p14="http://schemas.microsoft.com/office/powerpoint/2010/main" val="639016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The individual’s relationships</a:t>
            </a:r>
            <a:endParaRPr lang="en-US" sz="2400">
              <a:latin typeface="Cambria"/>
              <a:cs typeface="Cambria"/>
            </a:endParaRPr>
          </a:p>
          <a:p>
            <a:r>
              <a:rPr lang="en-US" sz="2400">
                <a:latin typeface="Cambria"/>
                <a:cs typeface="Cambria"/>
              </a:rPr>
              <a:t>Sensory deprivation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4003" y="1145876"/>
            <a:ext cx="6769412" cy="507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302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The individual</a:t>
            </a:r>
            <a:endParaRPr lang="en-US" sz="2400">
              <a:latin typeface="Cambria"/>
              <a:cs typeface="Cambria"/>
            </a:endParaRPr>
          </a:p>
          <a:p>
            <a:r>
              <a:rPr lang="en-US" sz="2400">
                <a:latin typeface="Cambria"/>
                <a:cs typeface="Cambria"/>
              </a:rPr>
              <a:t>The self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4964" y="1461037"/>
            <a:ext cx="773814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Collective vs. individual self:</a:t>
            </a:r>
          </a:p>
          <a:p>
            <a:r>
              <a:rPr lang="en-US" sz="2000" i="1"/>
              <a:t>	</a:t>
            </a:r>
            <a:r>
              <a:rPr lang="en-US" sz="2000"/>
              <a:t>One’s own individual traits</a:t>
            </a:r>
          </a:p>
          <a:p>
            <a:r>
              <a:rPr lang="en-US" sz="2000" i="1"/>
              <a:t>	</a:t>
            </a:r>
            <a:r>
              <a:rPr lang="en-US" sz="2000"/>
              <a:t>The properties of the group one belongs to</a:t>
            </a:r>
          </a:p>
          <a:p>
            <a:endParaRPr lang="en-US" sz="2000" i="1"/>
          </a:p>
          <a:p>
            <a:endParaRPr lang="en-US" sz="2000" i="1"/>
          </a:p>
          <a:p>
            <a:r>
              <a:rPr lang="en-US" sz="2000"/>
              <a:t>Social psychology is the study of concepts broader than a single human mind.</a:t>
            </a:r>
          </a:p>
          <a:p>
            <a:endParaRPr lang="en-US" sz="2000"/>
          </a:p>
          <a:p>
            <a:r>
              <a:rPr lang="en-US" sz="2000"/>
              <a:t>“...thos emental products which are created by a community of human life and are, therefore, inexplicable in terms merely of individual consciousness since they presuppose the reciprocal action of many.”</a:t>
            </a:r>
          </a:p>
          <a:p>
            <a:r>
              <a:rPr lang="en-US" sz="2000"/>
              <a:t>	-Wundt</a:t>
            </a:r>
          </a:p>
          <a:p>
            <a:endParaRPr lang="en-US" sz="2000"/>
          </a:p>
          <a:p>
            <a:r>
              <a:rPr lang="en-US" sz="2000"/>
              <a:t>Wundt’s views influenced Emile Durkheim, founder of sociology.</a:t>
            </a:r>
          </a:p>
        </p:txBody>
      </p:sp>
    </p:spTree>
    <p:extLst>
      <p:ext uri="{BB962C8B-B14F-4D97-AF65-F5344CB8AC3E}">
        <p14:creationId xmlns:p14="http://schemas.microsoft.com/office/powerpoint/2010/main" val="1111302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The individual’s relationships</a:t>
            </a:r>
            <a:endParaRPr lang="en-US" sz="2400">
              <a:latin typeface="Cambria"/>
              <a:cs typeface="Cambria"/>
            </a:endParaRPr>
          </a:p>
          <a:p>
            <a:r>
              <a:rPr lang="en-US" sz="2400">
                <a:latin typeface="Cambria"/>
                <a:cs typeface="Cambria"/>
              </a:rPr>
              <a:t>Sensory deprivation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4964" y="1421991"/>
            <a:ext cx="76207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Until 1972 the following techniques were permitted for the security forces occupying Northern Ireland:</a:t>
            </a:r>
          </a:p>
          <a:p>
            <a:endParaRPr lang="en-US"/>
          </a:p>
          <a:p>
            <a:r>
              <a:rPr lang="en-US" i="1"/>
              <a:t>wall-standing; hooding; subjection to noise; deprivation of sleep; deprivation of food and drink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638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The individual’s relationships</a:t>
            </a:r>
            <a:endParaRPr lang="en-US" sz="2400">
              <a:latin typeface="Cambria"/>
              <a:cs typeface="Cambria"/>
            </a:endParaRPr>
          </a:p>
          <a:p>
            <a:r>
              <a:rPr lang="en-US" sz="2400">
                <a:latin typeface="Cambria"/>
                <a:cs typeface="Cambria"/>
              </a:rPr>
              <a:t>Sensory deprivation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8112" y="1541059"/>
            <a:ext cx="1905000" cy="260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78112" y="485962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José Padilla</a:t>
            </a:r>
          </a:p>
          <a:p>
            <a:pPr algn="ctr"/>
            <a:r>
              <a:rPr lang="en-US"/>
              <a:t>1970 - pres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4964" y="1356393"/>
            <a:ext cx="56604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American citizen; designated a foreign combatant after implication in terrorist attacks. Alleged suffering sensory deprivation as well as solitary confinement.</a:t>
            </a:r>
          </a:p>
        </p:txBody>
      </p:sp>
    </p:spTree>
    <p:extLst>
      <p:ext uri="{BB962C8B-B14F-4D97-AF65-F5344CB8AC3E}">
        <p14:creationId xmlns:p14="http://schemas.microsoft.com/office/powerpoint/2010/main" val="3015008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The group</a:t>
            </a:r>
            <a:endParaRPr lang="en-US" sz="2400">
              <a:latin typeface="Cambria"/>
              <a:cs typeface="Cambria"/>
            </a:endParaRPr>
          </a:p>
          <a:p>
            <a:r>
              <a:rPr lang="en-US" sz="2400">
                <a:latin typeface="Cambria"/>
                <a:cs typeface="Cambria"/>
              </a:rPr>
              <a:t>Group communication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5446" y="928510"/>
            <a:ext cx="6651341" cy="592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998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The group</a:t>
            </a:r>
            <a:endParaRPr lang="en-US" sz="2400">
              <a:latin typeface="Cambria"/>
              <a:cs typeface="Cambria"/>
            </a:endParaRPr>
          </a:p>
          <a:p>
            <a:r>
              <a:rPr lang="en-US" sz="2400">
                <a:latin typeface="Cambria"/>
                <a:cs typeface="Cambria"/>
              </a:rPr>
              <a:t>Group communication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46635" y="1392765"/>
            <a:ext cx="763647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Allport and Postman’s anatomy of rumour:</a:t>
            </a:r>
          </a:p>
          <a:p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i="1"/>
              <a:t>Levelling</a:t>
            </a:r>
            <a:r>
              <a:rPr lang="en-US"/>
              <a:t> removes detail and complexity from the rumour, shortening it</a:t>
            </a:r>
          </a:p>
          <a:p>
            <a:pPr marL="285750" indent="-285750">
              <a:buFont typeface="Arial"/>
              <a:buChar char="•"/>
            </a:pPr>
            <a:r>
              <a:rPr lang="en-US" i="1"/>
              <a:t>Sharpening</a:t>
            </a:r>
            <a:r>
              <a:rPr lang="en-US"/>
              <a:t> exaggerates salient features of the rumour</a:t>
            </a:r>
          </a:p>
          <a:p>
            <a:pPr marL="285750" indent="-285750">
              <a:buFont typeface="Arial"/>
              <a:buChar char="•"/>
            </a:pPr>
            <a:r>
              <a:rPr lang="en-US" i="1"/>
              <a:t>Assimiliation</a:t>
            </a:r>
            <a:r>
              <a:rPr lang="en-US"/>
              <a:t> distorts the rumour to fit the intentions and preconceptions of those spreading it</a:t>
            </a:r>
          </a:p>
          <a:p>
            <a:pPr marL="285750" indent="-285750">
              <a:buFont typeface="Arial"/>
              <a:buChar char="•"/>
            </a:pPr>
            <a:endParaRPr lang="en-US" i="1"/>
          </a:p>
          <a:p>
            <a:pPr marL="285750" indent="-285750">
              <a:buFont typeface="Arial"/>
              <a:buChar char="•"/>
            </a:pPr>
            <a:endParaRPr lang="en-US" i="1"/>
          </a:p>
          <a:p>
            <a:pPr marL="285750" indent="-285750">
              <a:buFont typeface="Arial"/>
              <a:buChar char="•"/>
            </a:pPr>
            <a:endParaRPr lang="en-US" i="1"/>
          </a:p>
          <a:p>
            <a:r>
              <a:rPr lang="en-US" sz="1600"/>
              <a:t>Allport, Gordon W., and Leo Postman. "An analysis of rumor." </a:t>
            </a:r>
            <a:r>
              <a:rPr lang="en-US" sz="1600" i="1"/>
              <a:t>Public Opinion Quarterly</a:t>
            </a:r>
            <a:r>
              <a:rPr lang="en-US" sz="1600"/>
              <a:t> 10.4 (1946): 501-517.</a:t>
            </a:r>
          </a:p>
          <a:p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1921745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The group</a:t>
            </a:r>
            <a:endParaRPr lang="en-US" sz="2400">
              <a:latin typeface="Cambria"/>
              <a:cs typeface="Cambria"/>
            </a:endParaRPr>
          </a:p>
          <a:p>
            <a:r>
              <a:rPr lang="en-US" sz="2400">
                <a:latin typeface="Cambria"/>
                <a:cs typeface="Cambria"/>
              </a:rPr>
              <a:t>Group communication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263" y="890715"/>
            <a:ext cx="7907091" cy="572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429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The group</a:t>
            </a:r>
            <a:endParaRPr lang="en-US" sz="2400">
              <a:latin typeface="Cambria"/>
              <a:cs typeface="Cambria"/>
            </a:endParaRPr>
          </a:p>
          <a:p>
            <a:r>
              <a:rPr lang="en-US" sz="2400">
                <a:latin typeface="Cambria"/>
                <a:cs typeface="Cambria"/>
              </a:rPr>
              <a:t>Persuasion and leadership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4964" y="1624892"/>
            <a:ext cx="7738148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Groups have leaders;</a:t>
            </a:r>
          </a:p>
          <a:p>
            <a:r>
              <a:rPr lang="en-US"/>
              <a:t>	they may have hierarchies.</a:t>
            </a:r>
          </a:p>
          <a:p>
            <a:endParaRPr lang="en-US"/>
          </a:p>
          <a:p>
            <a:r>
              <a:rPr lang="en-US"/>
              <a:t>Leadership is the assumption of a position of power;</a:t>
            </a:r>
          </a:p>
          <a:p>
            <a:r>
              <a:rPr lang="en-US"/>
              <a:t>persuation is the art of endowing messages with power.</a:t>
            </a:r>
          </a:p>
          <a:p>
            <a:endParaRPr lang="en-US"/>
          </a:p>
          <a:p>
            <a:r>
              <a:rPr lang="en-US"/>
              <a:t>The two processes are closely related; one uses persuasion to attain leadership.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Persuasion can also be viewed as induced attitude change.</a:t>
            </a:r>
          </a:p>
        </p:txBody>
      </p:sp>
    </p:spTree>
    <p:extLst>
      <p:ext uri="{BB962C8B-B14F-4D97-AF65-F5344CB8AC3E}">
        <p14:creationId xmlns:p14="http://schemas.microsoft.com/office/powerpoint/2010/main" val="160865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The group</a:t>
            </a:r>
            <a:endParaRPr lang="en-US" sz="2400">
              <a:latin typeface="Cambria"/>
              <a:cs typeface="Cambria"/>
            </a:endParaRPr>
          </a:p>
          <a:p>
            <a:r>
              <a:rPr lang="en-US" sz="2400">
                <a:latin typeface="Cambria"/>
                <a:cs typeface="Cambria"/>
              </a:rPr>
              <a:t>Persuasion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4964" y="1624892"/>
            <a:ext cx="7738148" cy="5909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Numerous studies have examined the effect of source, sender, medium, fear, and emotional content.</a:t>
            </a:r>
          </a:p>
          <a:p>
            <a:endParaRPr lang="en-US"/>
          </a:p>
          <a:p>
            <a:r>
              <a:rPr lang="en-US"/>
              <a:t>Elaboration-likelihood model (Petty &amp; Cacioppo, 1986):</a:t>
            </a:r>
          </a:p>
          <a:p>
            <a:endParaRPr lang="en-US"/>
          </a:p>
          <a:p>
            <a:r>
              <a:rPr lang="en-US"/>
              <a:t>People assess the arguments of a message, but they are cognitive misers. This assessment can take two routes:</a:t>
            </a:r>
          </a:p>
          <a:p>
            <a:endParaRPr lang="en-US"/>
          </a:p>
          <a:p>
            <a:pPr marL="285750" indent="-285750">
              <a:buFont typeface="Arial"/>
              <a:buChar char="•"/>
            </a:pPr>
            <a:r>
              <a:rPr lang="en-US"/>
              <a:t>Central route: arguments are properly evaluated and attended to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Peripheral route: unconscious association, less cognitive effort</a:t>
            </a:r>
          </a:p>
          <a:p>
            <a:pPr marL="285750" indent="-285750">
              <a:buFont typeface="Arial"/>
              <a:buChar char="•"/>
            </a:pPr>
            <a:endParaRPr lang="en-US"/>
          </a:p>
          <a:p>
            <a:r>
              <a:rPr lang="en-US"/>
              <a:t>Much of advertising depends on the peripheral route.</a:t>
            </a:r>
          </a:p>
          <a:p>
            <a:endParaRPr lang="en-US"/>
          </a:p>
          <a:p>
            <a:endParaRPr lang="en-US"/>
          </a:p>
          <a:p>
            <a:r>
              <a:rPr lang="en-US" sz="1600"/>
              <a:t>Petty, Richard E., and John T. Cacioppo. "The elaboration likelihood model of persuasion." </a:t>
            </a:r>
            <a:r>
              <a:rPr lang="en-US" sz="1600" i="1"/>
              <a:t>Advances in experimental social psychology</a:t>
            </a:r>
            <a:r>
              <a:rPr lang="en-US" sz="1600"/>
              <a:t> 19 (1986): 123-205.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242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The group</a:t>
            </a:r>
            <a:endParaRPr lang="en-US" sz="2400">
              <a:latin typeface="Cambria"/>
              <a:cs typeface="Cambria"/>
            </a:endParaRPr>
          </a:p>
          <a:p>
            <a:r>
              <a:rPr lang="en-US" sz="2400">
                <a:latin typeface="Cambria"/>
                <a:cs typeface="Cambria"/>
              </a:rPr>
              <a:t>Persuasion tactics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4964" y="1624892"/>
            <a:ext cx="77381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/>
              <a:t>Foor-in-the-door tactic: small request first, then larger request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Door-in-the-face tactic: large request first, then smaller request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Low-ball tactic: secure agreement, then reveal hidden costs</a:t>
            </a:r>
          </a:p>
        </p:txBody>
      </p:sp>
    </p:spTree>
    <p:extLst>
      <p:ext uri="{BB962C8B-B14F-4D97-AF65-F5344CB8AC3E}">
        <p14:creationId xmlns:p14="http://schemas.microsoft.com/office/powerpoint/2010/main" val="386039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The group</a:t>
            </a:r>
            <a:endParaRPr lang="en-US" sz="2400">
              <a:latin typeface="Cambria"/>
              <a:cs typeface="Cambria"/>
            </a:endParaRPr>
          </a:p>
          <a:p>
            <a:r>
              <a:rPr lang="en-US" sz="2400">
                <a:latin typeface="Cambria"/>
                <a:cs typeface="Cambria"/>
              </a:rPr>
              <a:t>Anti-persuasion tactics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4964" y="1624892"/>
            <a:ext cx="77381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/>
              <a:t>Reactance: fighting back against a deliberate persuasion attempt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Forewarning: persuasive effects are mitigated by advance warning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Inoculation: demonstrating how to repel simple attacks on one’s position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Trivialisation: reducing the importance of an argument (often to subdue the cognitive dissonance it creates)</a:t>
            </a:r>
          </a:p>
        </p:txBody>
      </p:sp>
    </p:spTree>
    <p:extLst>
      <p:ext uri="{BB962C8B-B14F-4D97-AF65-F5344CB8AC3E}">
        <p14:creationId xmlns:p14="http://schemas.microsoft.com/office/powerpoint/2010/main" val="2242254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The group</a:t>
            </a:r>
            <a:endParaRPr lang="en-US" sz="2400">
              <a:latin typeface="Cambria"/>
              <a:cs typeface="Cambria"/>
            </a:endParaRPr>
          </a:p>
          <a:p>
            <a:r>
              <a:rPr lang="en-US" sz="2400">
                <a:latin typeface="Cambria"/>
                <a:cs typeface="Cambria"/>
              </a:rPr>
              <a:t>Persuasion tactics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4964" y="1624892"/>
            <a:ext cx="7738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Attitude change is one of the most useful techniques studied in social psychology.</a:t>
            </a:r>
          </a:p>
          <a:p>
            <a:endParaRPr lang="en-US"/>
          </a:p>
          <a:p>
            <a:r>
              <a:rPr lang="en-US"/>
              <a:t>Its great utility gives rise to organisation and business psychology.</a:t>
            </a:r>
          </a:p>
        </p:txBody>
      </p:sp>
    </p:spTree>
    <p:extLst>
      <p:ext uri="{BB962C8B-B14F-4D97-AF65-F5344CB8AC3E}">
        <p14:creationId xmlns:p14="http://schemas.microsoft.com/office/powerpoint/2010/main" val="2540652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The individual</a:t>
            </a:r>
            <a:endParaRPr lang="en-US" sz="2400">
              <a:latin typeface="Cambria"/>
              <a:cs typeface="Cambria"/>
            </a:endParaRPr>
          </a:p>
          <a:p>
            <a:r>
              <a:rPr lang="en-US" sz="2400">
                <a:latin typeface="Cambria"/>
                <a:cs typeface="Cambria"/>
              </a:rPr>
              <a:t>The self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4964" y="1461037"/>
            <a:ext cx="77381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Wundt distinguished between</a:t>
            </a:r>
          </a:p>
          <a:p>
            <a:endParaRPr lang="en-US" sz="2000"/>
          </a:p>
          <a:p>
            <a:r>
              <a:rPr lang="en-US" sz="2000"/>
              <a:t>I: the self as the subject, perceiver of the world</a:t>
            </a:r>
          </a:p>
          <a:p>
            <a:endParaRPr lang="en-US" sz="2000"/>
          </a:p>
          <a:p>
            <a:r>
              <a:rPr lang="en-US" sz="2000"/>
              <a:t>me: the self as an object, scrutinised by self-judgement or self-awareness</a:t>
            </a:r>
          </a:p>
        </p:txBody>
      </p:sp>
    </p:spTree>
    <p:extLst>
      <p:ext uri="{BB962C8B-B14F-4D97-AF65-F5344CB8AC3E}">
        <p14:creationId xmlns:p14="http://schemas.microsoft.com/office/powerpoint/2010/main" val="1615684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The group</a:t>
            </a:r>
          </a:p>
          <a:p>
            <a:r>
              <a:rPr lang="en-US" sz="2400">
                <a:latin typeface="Cambria"/>
                <a:cs typeface="Cambria"/>
              </a:rPr>
              <a:t>Conformity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90115" y="9012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2209800"/>
            <a:ext cx="4711700" cy="242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434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The group</a:t>
            </a:r>
          </a:p>
          <a:p>
            <a:r>
              <a:rPr lang="en-US" sz="2400">
                <a:latin typeface="Cambria"/>
                <a:cs typeface="Cambria"/>
              </a:rPr>
              <a:t>Conformity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90115" y="9012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500" y="2019300"/>
            <a:ext cx="3429000" cy="28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564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The group</a:t>
            </a:r>
          </a:p>
          <a:p>
            <a:r>
              <a:rPr lang="en-US" sz="2400">
                <a:latin typeface="Cambria"/>
                <a:cs typeface="Cambria"/>
              </a:rPr>
              <a:t>Conformity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90115" y="9012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000" y="2504480"/>
            <a:ext cx="5080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741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The group</a:t>
            </a:r>
          </a:p>
          <a:p>
            <a:r>
              <a:rPr lang="en-US" sz="2400">
                <a:latin typeface="Cambria"/>
                <a:cs typeface="Cambria"/>
              </a:rPr>
              <a:t>Conformity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90115" y="9012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3270" y="917556"/>
            <a:ext cx="6561730" cy="572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966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The group</a:t>
            </a:r>
          </a:p>
          <a:p>
            <a:r>
              <a:rPr lang="en-US" sz="2400">
                <a:latin typeface="Cambria"/>
                <a:cs typeface="Cambria"/>
              </a:rPr>
              <a:t>Norms and stereotypes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90115" y="9012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44964" y="1502001"/>
            <a:ext cx="7738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Norms are constructed socially, but they can be stored and remembered by individuals.</a:t>
            </a:r>
          </a:p>
        </p:txBody>
      </p:sp>
    </p:spTree>
    <p:extLst>
      <p:ext uri="{BB962C8B-B14F-4D97-AF65-F5344CB8AC3E}">
        <p14:creationId xmlns:p14="http://schemas.microsoft.com/office/powerpoint/2010/main" val="2926360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The group</a:t>
            </a:r>
          </a:p>
          <a:p>
            <a:r>
              <a:rPr lang="en-US" sz="2400">
                <a:latin typeface="Cambria"/>
                <a:cs typeface="Cambria"/>
              </a:rPr>
              <a:t>Prejudice and discrimination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90115" y="9012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44964" y="1502001"/>
            <a:ext cx="7738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Norms are constructed socially, but they can be stored and remembered by individuals.</a:t>
            </a:r>
          </a:p>
        </p:txBody>
      </p:sp>
    </p:spTree>
    <p:extLst>
      <p:ext uri="{BB962C8B-B14F-4D97-AF65-F5344CB8AC3E}">
        <p14:creationId xmlns:p14="http://schemas.microsoft.com/office/powerpoint/2010/main" val="2185161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The group</a:t>
            </a:r>
          </a:p>
          <a:p>
            <a:r>
              <a:rPr lang="en-US" sz="2400">
                <a:latin typeface="Cambria"/>
                <a:cs typeface="Cambria"/>
              </a:rPr>
              <a:t>War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90115" y="9012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168" y="842624"/>
            <a:ext cx="8599831" cy="561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890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The group</a:t>
            </a:r>
          </a:p>
          <a:p>
            <a:r>
              <a:rPr lang="en-US" sz="2400">
                <a:latin typeface="Cambria"/>
                <a:cs typeface="Cambria"/>
              </a:rPr>
              <a:t>War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90115" y="9012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44964" y="1420074"/>
            <a:ext cx="773814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War leverages some natural tendencies (aggression, obedience) but dominates others (fear, self-preservation).</a:t>
            </a:r>
          </a:p>
          <a:p>
            <a:endParaRPr lang="en-US"/>
          </a:p>
          <a:p>
            <a:r>
              <a:rPr lang="en-US"/>
              <a:t>Military psychology:</a:t>
            </a:r>
          </a:p>
          <a:p>
            <a:r>
              <a:rPr lang="en-US"/>
              <a:t>	Intelligence testing – 170,000 soldiers in the US Army during WW1</a:t>
            </a:r>
          </a:p>
          <a:p>
            <a:r>
              <a:rPr lang="en-US"/>
              <a:t>	Organisational psychology</a:t>
            </a:r>
          </a:p>
          <a:p>
            <a:r>
              <a:rPr lang="en-US"/>
              <a:t>	Morale and obedience</a:t>
            </a:r>
          </a:p>
          <a:p>
            <a:r>
              <a:rPr lang="en-US"/>
              <a:t>	Combat psychology – Vietnam war</a:t>
            </a:r>
          </a:p>
          <a:p>
            <a:r>
              <a:rPr lang="en-US"/>
              <a:t>	PTSD and reintegration</a:t>
            </a:r>
          </a:p>
        </p:txBody>
      </p:sp>
    </p:spTree>
    <p:extLst>
      <p:ext uri="{BB962C8B-B14F-4D97-AF65-F5344CB8AC3E}">
        <p14:creationId xmlns:p14="http://schemas.microsoft.com/office/powerpoint/2010/main" val="86994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Evolutionary psychology</a:t>
            </a:r>
            <a:endParaRPr lang="en-US" sz="2400">
              <a:latin typeface="Cambria"/>
              <a:cs typeface="Cambria"/>
            </a:endParaRPr>
          </a:p>
          <a:p>
            <a:r>
              <a:rPr lang="en-US" sz="2400">
                <a:latin typeface="Cambria"/>
                <a:cs typeface="Cambria"/>
              </a:rPr>
              <a:t>A compelling explanation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4964" y="1515656"/>
            <a:ext cx="77381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Behaviours are evolved responses to the environment in which the human species evolved.</a:t>
            </a:r>
          </a:p>
          <a:p>
            <a:endParaRPr lang="en-US"/>
          </a:p>
          <a:p>
            <a:r>
              <a:rPr lang="en-US"/>
              <a:t>There are two levels on which behaviours can be transmitted: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Genetic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Cultural</a:t>
            </a:r>
          </a:p>
          <a:p>
            <a:pPr marL="285750" indent="-285750">
              <a:buFont typeface="Arial"/>
              <a:buChar char="•"/>
            </a:pPr>
            <a:endParaRPr lang="en-US"/>
          </a:p>
          <a:p>
            <a:r>
              <a:rPr lang="en-US"/>
              <a:t>Timing information can inform as to which level generates a particular behaviour.</a:t>
            </a:r>
          </a:p>
        </p:txBody>
      </p:sp>
    </p:spTree>
    <p:extLst>
      <p:ext uri="{BB962C8B-B14F-4D97-AF65-F5344CB8AC3E}">
        <p14:creationId xmlns:p14="http://schemas.microsoft.com/office/powerpoint/2010/main" val="4214688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Evolutionary psychology</a:t>
            </a:r>
            <a:endParaRPr lang="en-US" sz="2400">
              <a:latin typeface="Cambria"/>
              <a:cs typeface="Cambria"/>
            </a:endParaRPr>
          </a:p>
          <a:p>
            <a:r>
              <a:rPr lang="en-US" sz="2400">
                <a:latin typeface="Cambria"/>
                <a:cs typeface="Cambria"/>
              </a:rPr>
              <a:t>Trivers-Willard hypothesis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4964" y="1515656"/>
            <a:ext cx="7738148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Female mammals are able to adjust offspring sex ratio</a:t>
            </a:r>
          </a:p>
          <a:p>
            <a:endParaRPr lang="en-US"/>
          </a:p>
          <a:p>
            <a:r>
              <a:rPr lang="en-US"/>
              <a:t>Males are more able to exploit good conditions in order to reproduce.</a:t>
            </a:r>
          </a:p>
          <a:p>
            <a:endParaRPr lang="en-US"/>
          </a:p>
          <a:p>
            <a:r>
              <a:rPr lang="en-US"/>
              <a:t>Under good conditions, paents invest more in sons</a:t>
            </a:r>
          </a:p>
          <a:p>
            <a:r>
              <a:rPr lang="en-US"/>
              <a:t>Under unfavourable conditions, parents invest more in daughters</a:t>
            </a:r>
          </a:p>
        </p:txBody>
      </p:sp>
    </p:spTree>
    <p:extLst>
      <p:ext uri="{BB962C8B-B14F-4D97-AF65-F5344CB8AC3E}">
        <p14:creationId xmlns:p14="http://schemas.microsoft.com/office/powerpoint/2010/main" val="2113891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The individual</a:t>
            </a:r>
            <a:endParaRPr lang="en-US" sz="2400">
              <a:latin typeface="Cambria"/>
              <a:cs typeface="Cambria"/>
            </a:endParaRPr>
          </a:p>
          <a:p>
            <a:r>
              <a:rPr lang="en-US" sz="2400">
                <a:latin typeface="Cambria"/>
                <a:cs typeface="Cambria"/>
              </a:rPr>
              <a:t>Self-awareness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4964" y="1461037"/>
            <a:ext cx="77381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Self-awareness is the direction of attention towards the self as an object.</a:t>
            </a:r>
          </a:p>
          <a:p>
            <a:endParaRPr lang="en-US" sz="2000"/>
          </a:p>
          <a:p>
            <a:r>
              <a:rPr lang="en-US" sz="2000"/>
              <a:t>It often involves comparisons with a goal or ideal, allowing it to provoke positive or negative emotions.</a:t>
            </a:r>
          </a:p>
          <a:p>
            <a:endParaRPr lang="en-US" sz="2000"/>
          </a:p>
          <a:p>
            <a:r>
              <a:rPr lang="en-US" sz="2000"/>
              <a:t>We have two selves – the private self and the public self</a:t>
            </a:r>
          </a:p>
        </p:txBody>
      </p:sp>
    </p:spTree>
    <p:extLst>
      <p:ext uri="{BB962C8B-B14F-4D97-AF65-F5344CB8AC3E}">
        <p14:creationId xmlns:p14="http://schemas.microsoft.com/office/powerpoint/2010/main" val="960570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Evolutionary psychology</a:t>
            </a:r>
            <a:endParaRPr lang="en-US" sz="2400">
              <a:latin typeface="Cambria"/>
              <a:cs typeface="Cambria"/>
            </a:endParaRPr>
          </a:p>
          <a:p>
            <a:r>
              <a:rPr lang="en-US" sz="2400">
                <a:latin typeface="Cambria"/>
                <a:cs typeface="Cambria"/>
              </a:rPr>
              <a:t>In the modern world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3588" y="1679510"/>
            <a:ext cx="7809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Some of our adaptations do not fit so well in the modern world</a:t>
            </a:r>
          </a:p>
        </p:txBody>
      </p:sp>
    </p:spTree>
    <p:extLst>
      <p:ext uri="{BB962C8B-B14F-4D97-AF65-F5344CB8AC3E}">
        <p14:creationId xmlns:p14="http://schemas.microsoft.com/office/powerpoint/2010/main" val="3200305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Evolutionary psychology</a:t>
            </a:r>
            <a:endParaRPr lang="en-US" sz="2400">
              <a:latin typeface="Cambria"/>
              <a:cs typeface="Cambria"/>
            </a:endParaRPr>
          </a:p>
          <a:p>
            <a:r>
              <a:rPr lang="en-US" sz="2400">
                <a:latin typeface="Cambria"/>
                <a:cs typeface="Cambria"/>
              </a:rPr>
              <a:t>Game theory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4964" y="1597583"/>
            <a:ext cx="7738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The Prisoner’s Dilemma</a:t>
            </a:r>
          </a:p>
        </p:txBody>
      </p:sp>
    </p:spTree>
    <p:extLst>
      <p:ext uri="{BB962C8B-B14F-4D97-AF65-F5344CB8AC3E}">
        <p14:creationId xmlns:p14="http://schemas.microsoft.com/office/powerpoint/2010/main" val="3574778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Evolutionary psychology</a:t>
            </a:r>
            <a:endParaRPr lang="en-US" sz="2400">
              <a:latin typeface="Cambria"/>
              <a:cs typeface="Cambria"/>
            </a:endParaRPr>
          </a:p>
          <a:p>
            <a:r>
              <a:rPr lang="en-US" sz="2400">
                <a:latin typeface="Cambria"/>
                <a:cs typeface="Cambria"/>
              </a:rPr>
              <a:t>Social exchange theory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4964" y="1597583"/>
            <a:ext cx="7738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Prosocial behaviour and altruism</a:t>
            </a:r>
          </a:p>
        </p:txBody>
      </p:sp>
    </p:spTree>
    <p:extLst>
      <p:ext uri="{BB962C8B-B14F-4D97-AF65-F5344CB8AC3E}">
        <p14:creationId xmlns:p14="http://schemas.microsoft.com/office/powerpoint/2010/main" val="46613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Evolutionary psychology</a:t>
            </a:r>
            <a:endParaRPr lang="en-US" sz="2400">
              <a:latin typeface="Cambria"/>
              <a:cs typeface="Cambria"/>
            </a:endParaRPr>
          </a:p>
          <a:p>
            <a:r>
              <a:rPr lang="en-US" sz="2400">
                <a:latin typeface="Cambria"/>
                <a:cs typeface="Cambria"/>
              </a:rPr>
              <a:t>Social exchange theory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68400"/>
            <a:ext cx="9144000" cy="45003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39073" y="5813931"/>
            <a:ext cx="70128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Amato, Paul R. "Helping behavior in urban and rural environments: Field studies based on a taxonomic organization of helping episodes." Journal of Personality and Social Psychology 45.3 (1983): 571.</a:t>
            </a:r>
          </a:p>
        </p:txBody>
      </p:sp>
    </p:spTree>
    <p:extLst>
      <p:ext uri="{BB962C8B-B14F-4D97-AF65-F5344CB8AC3E}">
        <p14:creationId xmlns:p14="http://schemas.microsoft.com/office/powerpoint/2010/main" val="1875151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Evolutionary psychology</a:t>
            </a:r>
            <a:endParaRPr lang="en-US" sz="2400">
              <a:latin typeface="Cambria"/>
              <a:cs typeface="Cambria"/>
            </a:endParaRPr>
          </a:p>
          <a:p>
            <a:r>
              <a:rPr lang="en-US" sz="2400">
                <a:latin typeface="Cambria"/>
                <a:cs typeface="Cambria"/>
              </a:rPr>
              <a:t>Social exchange theory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68400"/>
            <a:ext cx="5024972" cy="45003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39073" y="5813931"/>
            <a:ext cx="70128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Amato, Paul R. "Helping behavior in urban and rural environments: Field studies based on a taxonomic organization of helping episodes." Journal of Personality and Social Psychology 45.3 (1983): 571.</a:t>
            </a:r>
          </a:p>
        </p:txBody>
      </p:sp>
    </p:spTree>
    <p:extLst>
      <p:ext uri="{BB962C8B-B14F-4D97-AF65-F5344CB8AC3E}">
        <p14:creationId xmlns:p14="http://schemas.microsoft.com/office/powerpoint/2010/main" val="2674320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The individual</a:t>
            </a:r>
            <a:endParaRPr lang="en-US" sz="2400">
              <a:latin typeface="Cambria"/>
              <a:cs typeface="Cambria"/>
            </a:endParaRPr>
          </a:p>
          <a:p>
            <a:r>
              <a:rPr lang="en-US" sz="2400">
                <a:latin typeface="Cambria"/>
                <a:cs typeface="Cambria"/>
              </a:rPr>
              <a:t>Self-awareness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4964" y="1461037"/>
            <a:ext cx="773814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Higgins’ self-discrepancy theory (1987):</a:t>
            </a:r>
          </a:p>
          <a:p>
            <a:endParaRPr lang="en-US" sz="2000"/>
          </a:p>
          <a:p>
            <a:pPr marL="342900" indent="-342900">
              <a:buFont typeface="Arial"/>
              <a:buChar char="•"/>
            </a:pPr>
            <a:r>
              <a:rPr lang="en-US" sz="2000"/>
              <a:t>The actual self</a:t>
            </a:r>
          </a:p>
          <a:p>
            <a:pPr marL="342900" indent="-342900">
              <a:buFont typeface="Arial"/>
              <a:buChar char="•"/>
            </a:pPr>
            <a:r>
              <a:rPr lang="en-US" sz="2000"/>
              <a:t>The ideal self</a:t>
            </a:r>
          </a:p>
          <a:p>
            <a:pPr marL="342900" indent="-342900">
              <a:buFont typeface="Arial"/>
              <a:buChar char="•"/>
            </a:pPr>
            <a:r>
              <a:rPr lang="en-US" sz="2000"/>
              <a:t>The “ought” self</a:t>
            </a:r>
          </a:p>
          <a:p>
            <a:pPr marL="342900" indent="-342900">
              <a:buFont typeface="Arial"/>
              <a:buChar char="•"/>
            </a:pPr>
            <a:endParaRPr lang="en-US" sz="2000"/>
          </a:p>
          <a:p>
            <a:r>
              <a:rPr lang="en-US" sz="2000"/>
              <a:t>A discrepancy between actual self, and idea or ought self, can motivate action to repair the discrepancy.</a:t>
            </a:r>
          </a:p>
          <a:p>
            <a:endParaRPr lang="en-US" sz="2000"/>
          </a:p>
          <a:p>
            <a:pPr marL="342900" indent="-342900">
              <a:buFont typeface="Arial"/>
              <a:buChar char="•"/>
            </a:pPr>
            <a:r>
              <a:rPr lang="en-US" sz="2000"/>
              <a:t>Ideal self: largely prescriptive. Discrepancies cause dejection</a:t>
            </a:r>
          </a:p>
          <a:p>
            <a:pPr marL="342900" indent="-342900">
              <a:buFont typeface="Arial"/>
              <a:buChar char="•"/>
            </a:pPr>
            <a:r>
              <a:rPr lang="en-US" sz="2000"/>
              <a:t>Ought self: largely proscriptive. Discrepancies cause agitation</a:t>
            </a:r>
          </a:p>
        </p:txBody>
      </p:sp>
    </p:spTree>
    <p:extLst>
      <p:ext uri="{BB962C8B-B14F-4D97-AF65-F5344CB8AC3E}">
        <p14:creationId xmlns:p14="http://schemas.microsoft.com/office/powerpoint/2010/main" val="1266590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</TotalTime>
  <Words>2777</Words>
  <Application>Microsoft Macintosh PowerPoint</Application>
  <PresentationFormat>On-screen Show (4:3)</PresentationFormat>
  <Paragraphs>603</Paragraphs>
  <Slides>84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85" baseType="lpstr">
      <vt:lpstr>Office Theme</vt:lpstr>
      <vt:lpstr>Lecture 7  Social psychology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7  Social psychology</dc:title>
  <dc:creator>Fintan Nagle</dc:creator>
  <cp:lastModifiedBy>Fintan Nagle</cp:lastModifiedBy>
  <cp:revision>34</cp:revision>
  <dcterms:created xsi:type="dcterms:W3CDTF">2014-11-10T22:25:37Z</dcterms:created>
  <dcterms:modified xsi:type="dcterms:W3CDTF">2014-11-14T13:06:24Z</dcterms:modified>
</cp:coreProperties>
</file>