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2"/>
  </p:notesMasterIdLst>
  <p:sldIdLst>
    <p:sldId id="257" r:id="rId2"/>
    <p:sldId id="258" r:id="rId3"/>
    <p:sldId id="262" r:id="rId4"/>
    <p:sldId id="263" r:id="rId5"/>
    <p:sldId id="259" r:id="rId6"/>
    <p:sldId id="260" r:id="rId7"/>
    <p:sldId id="266" r:id="rId8"/>
    <p:sldId id="329" r:id="rId9"/>
    <p:sldId id="267" r:id="rId10"/>
    <p:sldId id="261" r:id="rId11"/>
    <p:sldId id="264" r:id="rId12"/>
    <p:sldId id="265" r:id="rId13"/>
    <p:sldId id="268" r:id="rId14"/>
    <p:sldId id="272" r:id="rId15"/>
    <p:sldId id="269" r:id="rId16"/>
    <p:sldId id="270" r:id="rId17"/>
    <p:sldId id="330" r:id="rId18"/>
    <p:sldId id="331" r:id="rId19"/>
    <p:sldId id="332" r:id="rId20"/>
    <p:sldId id="271" r:id="rId21"/>
    <p:sldId id="273" r:id="rId22"/>
    <p:sldId id="274" r:id="rId23"/>
    <p:sldId id="275" r:id="rId24"/>
    <p:sldId id="276" r:id="rId25"/>
    <p:sldId id="277" r:id="rId26"/>
    <p:sldId id="278" r:id="rId27"/>
    <p:sldId id="281" r:id="rId28"/>
    <p:sldId id="280" r:id="rId29"/>
    <p:sldId id="282" r:id="rId30"/>
    <p:sldId id="279" r:id="rId31"/>
    <p:sldId id="285" r:id="rId32"/>
    <p:sldId id="283" r:id="rId33"/>
    <p:sldId id="284" r:id="rId34"/>
    <p:sldId id="324" r:id="rId35"/>
    <p:sldId id="286" r:id="rId36"/>
    <p:sldId id="287" r:id="rId37"/>
    <p:sldId id="288" r:id="rId38"/>
    <p:sldId id="291" r:id="rId39"/>
    <p:sldId id="292" r:id="rId40"/>
    <p:sldId id="293" r:id="rId41"/>
    <p:sldId id="289" r:id="rId42"/>
    <p:sldId id="290" r:id="rId43"/>
    <p:sldId id="294" r:id="rId44"/>
    <p:sldId id="297" r:id="rId45"/>
    <p:sldId id="295" r:id="rId46"/>
    <p:sldId id="296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8" r:id="rId57"/>
    <p:sldId id="307" r:id="rId58"/>
    <p:sldId id="320" r:id="rId59"/>
    <p:sldId id="318" r:id="rId60"/>
    <p:sldId id="319" r:id="rId61"/>
    <p:sldId id="321" r:id="rId62"/>
    <p:sldId id="322" r:id="rId63"/>
    <p:sldId id="323" r:id="rId64"/>
    <p:sldId id="310" r:id="rId65"/>
    <p:sldId id="316" r:id="rId66"/>
    <p:sldId id="317" r:id="rId67"/>
    <p:sldId id="311" r:id="rId68"/>
    <p:sldId id="314" r:id="rId69"/>
    <p:sldId id="312" r:id="rId70"/>
    <p:sldId id="313" r:id="rId71"/>
    <p:sldId id="315" r:id="rId72"/>
    <p:sldId id="325" r:id="rId73"/>
    <p:sldId id="326" r:id="rId74"/>
    <p:sldId id="327" r:id="rId75"/>
    <p:sldId id="328" r:id="rId76"/>
    <p:sldId id="333" r:id="rId77"/>
    <p:sldId id="334" r:id="rId78"/>
    <p:sldId id="335" r:id="rId79"/>
    <p:sldId id="337" r:id="rId80"/>
    <p:sldId id="336" r:id="rId81"/>
    <p:sldId id="340" r:id="rId82"/>
    <p:sldId id="346" r:id="rId83"/>
    <p:sldId id="341" r:id="rId84"/>
    <p:sldId id="342" r:id="rId85"/>
    <p:sldId id="343" r:id="rId86"/>
    <p:sldId id="344" r:id="rId87"/>
    <p:sldId id="345" r:id="rId88"/>
    <p:sldId id="339" r:id="rId89"/>
    <p:sldId id="338" r:id="rId90"/>
    <p:sldId id="347" r:id="rId9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96" y="-2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notesMaster" Target="notesMasters/notesMaster1.xml"/><Relationship Id="rId93" Type="http://schemas.openxmlformats.org/officeDocument/2006/relationships/printerSettings" Target="printerSettings/printerSettings1.bin"/><Relationship Id="rId94" Type="http://schemas.openxmlformats.org/officeDocument/2006/relationships/presProps" Target="presProps.xml"/><Relationship Id="rId95" Type="http://schemas.openxmlformats.org/officeDocument/2006/relationships/viewProps" Target="viewProps.xml"/><Relationship Id="rId96" Type="http://schemas.openxmlformats.org/officeDocument/2006/relationships/theme" Target="theme/theme1.xml"/><Relationship Id="rId9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E27456-A739-E14A-B5A7-143297415D04}" type="datetimeFigureOut">
              <a:t>28/11/2014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52DFE-4BAB-3C43-8511-956AA402EF9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30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52DFE-4BAB-3C43-8511-956AA402EF99}" type="slidenum"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829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E2798-E142-C54E-BCD0-A3851C62F24B}" type="datetimeFigureOut">
              <a:t>28/11/2014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4A317-2631-0B4B-BF25-350D16B20B0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291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E2798-E142-C54E-BCD0-A3851C62F24B}" type="datetimeFigureOut">
              <a:t>28/11/2014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4A317-2631-0B4B-BF25-350D16B20B0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074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E2798-E142-C54E-BCD0-A3851C62F24B}" type="datetimeFigureOut">
              <a:t>28/11/2014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4A317-2631-0B4B-BF25-350D16B20B0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721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E2798-E142-C54E-BCD0-A3851C62F24B}" type="datetimeFigureOut">
              <a:t>28/11/2014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4A317-2631-0B4B-BF25-350D16B20B0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79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E2798-E142-C54E-BCD0-A3851C62F24B}" type="datetimeFigureOut">
              <a:t>28/11/2014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4A317-2631-0B4B-BF25-350D16B20B0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466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E2798-E142-C54E-BCD0-A3851C62F24B}" type="datetimeFigureOut">
              <a:t>28/11/2014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4A317-2631-0B4B-BF25-350D16B20B0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700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E2798-E142-C54E-BCD0-A3851C62F24B}" type="datetimeFigureOut">
              <a:t>28/11/2014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4A317-2631-0B4B-BF25-350D16B20B0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144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E2798-E142-C54E-BCD0-A3851C62F24B}" type="datetimeFigureOut">
              <a:t>28/11/2014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4A317-2631-0B4B-BF25-350D16B20B0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403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E2798-E142-C54E-BCD0-A3851C62F24B}" type="datetimeFigureOut">
              <a:t>28/11/2014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4A317-2631-0B4B-BF25-350D16B20B0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178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E2798-E142-C54E-BCD0-A3851C62F24B}" type="datetimeFigureOut">
              <a:t>28/11/2014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4A317-2631-0B4B-BF25-350D16B20B0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61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E2798-E142-C54E-BCD0-A3851C62F24B}" type="datetimeFigureOut">
              <a:t>28/11/2014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4A317-2631-0B4B-BF25-350D16B20B0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272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7E2798-E142-C54E-BCD0-A3851C62F24B}" type="datetimeFigureOut">
              <a:t>28/11/2014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4A317-2631-0B4B-BF25-350D16B20B0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60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>
                <a:latin typeface="Cambria"/>
                <a:cs typeface="Cambria"/>
              </a:rPr>
              <a:t>Lecture 8</a:t>
            </a:r>
            <a:br>
              <a:rPr lang="en-US" sz="3200">
                <a:latin typeface="Cambria"/>
                <a:cs typeface="Cambria"/>
              </a:rPr>
            </a:br>
            <a:r>
              <a:rPr lang="en-US" sz="4000">
                <a:latin typeface="Cambria"/>
                <a:cs typeface="Cambria"/>
              </a:rPr>
              <a:t> Life as a psychologist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2062" y="6603511"/>
            <a:ext cx="6731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692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Clinical psychology</a:t>
            </a:r>
          </a:p>
          <a:p>
            <a:r>
              <a:rPr lang="en-US" sz="2400">
                <a:latin typeface="Cambria"/>
                <a:cs typeface="Cambria"/>
              </a:rPr>
              <a:t>Forensic psychology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964" y="1447383"/>
            <a:ext cx="7828119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Assessment and treatment of criminal behaviour, mainly within HM Prison Service</a:t>
            </a:r>
          </a:p>
          <a:p>
            <a:endParaRPr lang="en-US"/>
          </a:p>
          <a:p>
            <a:pPr marL="285750" indent="-285750">
              <a:buFont typeface="Arial"/>
              <a:buChar char="•"/>
            </a:pPr>
            <a:r>
              <a:rPr lang="en-US"/>
              <a:t>BPS-accredited psychology degree or conversion course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BPS-accredted Masters in forensic psychology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BPS Qualification in Forensic Psychology</a:t>
            </a:r>
            <a:br>
              <a:rPr lang="en-US"/>
            </a:br>
            <a:r>
              <a:rPr lang="en-US"/>
              <a:t>Two years of supervised practice</a:t>
            </a:r>
            <a:br>
              <a:rPr lang="en-US"/>
            </a:br>
            <a:r>
              <a:rPr lang="en-US"/>
              <a:t>Often completed while working as a trainee forensic psychologist</a:t>
            </a:r>
          </a:p>
          <a:p>
            <a:pPr marL="285750" indent="-285750">
              <a:buFont typeface="Arial"/>
              <a:buChar char="•"/>
            </a:pPr>
            <a:endParaRPr lang="en-US"/>
          </a:p>
          <a:p>
            <a:r>
              <a:rPr lang="en-US"/>
              <a:t>Fierce competition, work experience required</a:t>
            </a:r>
            <a:br>
              <a:rPr lang="en-US"/>
            </a:br>
            <a:r>
              <a:rPr lang="en-US"/>
              <a:t>	bail hostels (Approved Premises)</a:t>
            </a:r>
          </a:p>
          <a:p>
            <a:r>
              <a:rPr lang="en-US"/>
              <a:t>	drug/alcohol treatment centres</a:t>
            </a:r>
          </a:p>
          <a:p>
            <a:r>
              <a:rPr lang="en-US"/>
              <a:t>	secure hospitals/rehabilitation units</a:t>
            </a:r>
          </a:p>
          <a:p>
            <a:r>
              <a:rPr lang="en-US"/>
              <a:t>	youth offending services</a:t>
            </a:r>
          </a:p>
          <a:p>
            <a:endParaRPr lang="en-US"/>
          </a:p>
          <a:p>
            <a:r>
              <a:rPr lang="en-US"/>
              <a:t>Employers:</a:t>
            </a:r>
          </a:p>
          <a:p>
            <a:r>
              <a:rPr lang="en-US"/>
              <a:t>	HM Prison Service</a:t>
            </a:r>
          </a:p>
          <a:p>
            <a:r>
              <a:rPr lang="en-US"/>
              <a:t>	NHS</a:t>
            </a:r>
          </a:p>
          <a:p>
            <a:r>
              <a:rPr lang="en-US"/>
              <a:t>	police</a:t>
            </a:r>
          </a:p>
          <a:p>
            <a:r>
              <a:rPr lang="en-US"/>
              <a:t>	social services</a:t>
            </a:r>
          </a:p>
        </p:txBody>
      </p:sp>
    </p:spTree>
    <p:extLst>
      <p:ext uri="{BB962C8B-B14F-4D97-AF65-F5344CB8AC3E}">
        <p14:creationId xmlns:p14="http://schemas.microsoft.com/office/powerpoint/2010/main" val="2776216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Practicing psychology</a:t>
            </a:r>
          </a:p>
          <a:p>
            <a:r>
              <a:rPr lang="en-US" sz="2400">
                <a:latin typeface="Cambria"/>
                <a:cs typeface="Cambria"/>
              </a:rPr>
              <a:t>Educational psychology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964" y="1447383"/>
            <a:ext cx="782811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Training: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BPS-accredited undergrad or conversion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BPS-accredited Doctorate in educational psychology</a:t>
            </a:r>
            <a:br>
              <a:rPr lang="en-US"/>
            </a:br>
            <a:r>
              <a:rPr lang="en-US"/>
              <a:t>Work experience required</a:t>
            </a:r>
            <a:br>
              <a:rPr lang="en-US"/>
            </a:br>
            <a:r>
              <a:rPr lang="en-US"/>
              <a:t>Teaching experience allows exemption from part of the doctorate</a:t>
            </a:r>
            <a:br>
              <a:rPr lang="en-US"/>
            </a:br>
            <a:r>
              <a:rPr lang="en-US"/>
              <a:t>Funding available if you undertake to work for an LEA after graduation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Registration with HCPC (Health and Care Professions Council)</a:t>
            </a:r>
          </a:p>
        </p:txBody>
      </p:sp>
    </p:spTree>
    <p:extLst>
      <p:ext uri="{BB962C8B-B14F-4D97-AF65-F5344CB8AC3E}">
        <p14:creationId xmlns:p14="http://schemas.microsoft.com/office/powerpoint/2010/main" val="2407075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Practicing psychology</a:t>
            </a:r>
          </a:p>
          <a:p>
            <a:r>
              <a:rPr lang="en-US" sz="2400">
                <a:latin typeface="Cambria"/>
                <a:cs typeface="Cambria"/>
              </a:rPr>
              <a:t>Occupational psychology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964" y="1447383"/>
            <a:ext cx="7828119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BPS areas: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Human-machine interaction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Design of work environments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Personnel selection and assessment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Performance appraisal and career development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Counselling and personal development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Training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Employee relations and motivation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Organisational development and change</a:t>
            </a:r>
          </a:p>
          <a:p>
            <a:endParaRPr lang="en-US"/>
          </a:p>
          <a:p>
            <a:r>
              <a:rPr lang="en-US"/>
              <a:t>Training: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BPS-accredited psychology undergrad or conversion course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BPS-accredited Masters in Occupational Psychology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BPS Doctorate in Occupational Psychology (QOccPsych)</a:t>
            </a:r>
          </a:p>
          <a:p>
            <a:pPr marL="285750" indent="-285750">
              <a:buFont typeface="Arial"/>
              <a:buChar char="•"/>
            </a:pPr>
            <a:endParaRPr lang="en-US"/>
          </a:p>
          <a:p>
            <a:r>
              <a:rPr lang="en-US"/>
              <a:t>Employers:</a:t>
            </a:r>
          </a:p>
          <a:p>
            <a:r>
              <a:rPr lang="en-US"/>
              <a:t>	Industry</a:t>
            </a:r>
          </a:p>
          <a:p>
            <a:r>
              <a:rPr lang="en-US"/>
              <a:t>	Civil Service</a:t>
            </a:r>
          </a:p>
        </p:txBody>
      </p:sp>
    </p:spTree>
    <p:extLst>
      <p:ext uri="{BB962C8B-B14F-4D97-AF65-F5344CB8AC3E}">
        <p14:creationId xmlns:p14="http://schemas.microsoft.com/office/powerpoint/2010/main" val="1999222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Practicing psychology</a:t>
            </a:r>
          </a:p>
          <a:p>
            <a:r>
              <a:rPr lang="en-US" sz="2400">
                <a:latin typeface="Cambria"/>
                <a:cs typeface="Cambria"/>
              </a:rPr>
              <a:t>Continuing development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964" y="1447383"/>
            <a:ext cx="78281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All practising psychologists must ensure continued professional development by keeping abreast of the field.</a:t>
            </a:r>
          </a:p>
          <a:p>
            <a:endParaRPr lang="en-US"/>
          </a:p>
          <a:p>
            <a:r>
              <a:rPr lang="en-US"/>
              <a:t>Attending conferences, reading clinical and theoretical journal articles.</a:t>
            </a:r>
          </a:p>
        </p:txBody>
      </p:sp>
    </p:spTree>
    <p:extLst>
      <p:ext uri="{BB962C8B-B14F-4D97-AF65-F5344CB8AC3E}">
        <p14:creationId xmlns:p14="http://schemas.microsoft.com/office/powerpoint/2010/main" val="1846190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Research in psychology</a:t>
            </a:r>
          </a:p>
          <a:p>
            <a:r>
              <a:rPr lang="en-US" sz="2400">
                <a:latin typeface="Cambria"/>
                <a:cs typeface="Cambria"/>
              </a:rPr>
              <a:t>Fields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3588" y="1325351"/>
            <a:ext cx="78095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Brain science: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Psychology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Cognitive science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Neuroscience</a:t>
            </a:r>
          </a:p>
        </p:txBody>
      </p:sp>
    </p:spTree>
    <p:extLst>
      <p:ext uri="{BB962C8B-B14F-4D97-AF65-F5344CB8AC3E}">
        <p14:creationId xmlns:p14="http://schemas.microsoft.com/office/powerpoint/2010/main" val="1603921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Research in psychology</a:t>
            </a:r>
          </a:p>
          <a:p>
            <a:r>
              <a:rPr lang="en-US" sz="2400">
                <a:latin typeface="Cambria"/>
                <a:cs typeface="Cambria"/>
              </a:rPr>
              <a:t>Career routes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3588" y="1325351"/>
            <a:ext cx="78095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/>
              <a:t>Psychology undergraduate </a:t>
            </a:r>
            <a:r>
              <a:rPr lang="en-US" i="1"/>
              <a:t>(not essential)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Masters course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PhD course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Postdoctoral researcher</a:t>
            </a:r>
            <a:br>
              <a:rPr lang="en-US"/>
            </a:br>
            <a:r>
              <a:rPr lang="en-US"/>
              <a:t>or</a:t>
            </a:r>
            <a:br>
              <a:rPr lang="en-US"/>
            </a:br>
            <a:r>
              <a:rPr lang="en-US"/>
              <a:t>fellowship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Reader or Lecturer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Senior Lecturer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Assistant Professor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Professor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Tenured Professor (mainly United States)</a:t>
            </a:r>
          </a:p>
          <a:p>
            <a:pPr marL="285750" indent="-285750">
              <a:buFont typeface="Arial"/>
              <a:buChar char="•"/>
            </a:pPr>
            <a:endParaRPr lang="en-US"/>
          </a:p>
          <a:p>
            <a:r>
              <a:rPr lang="en-US"/>
              <a:t>Along the way:</a:t>
            </a:r>
          </a:p>
          <a:p>
            <a:r>
              <a:rPr lang="en-US"/>
              <a:t>	Research assistant</a:t>
            </a:r>
          </a:p>
        </p:txBody>
      </p:sp>
    </p:spTree>
    <p:extLst>
      <p:ext uri="{BB962C8B-B14F-4D97-AF65-F5344CB8AC3E}">
        <p14:creationId xmlns:p14="http://schemas.microsoft.com/office/powerpoint/2010/main" val="3163145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Research in psychology</a:t>
            </a:r>
          </a:p>
          <a:p>
            <a:r>
              <a:rPr lang="en-US" sz="2400">
                <a:latin typeface="Cambria"/>
                <a:cs typeface="Cambria"/>
              </a:rPr>
              <a:t>Activities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964" y="1463408"/>
            <a:ext cx="763459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/>
              <a:t>Reading papers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Formulating theories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Performing experiments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Analysing data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Interpreting results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Writing papers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Presenting at conferences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Teaching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Outreach and public engagement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Writing grants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Networking</a:t>
            </a:r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marL="285750" indent="-285750">
              <a:buFont typeface="Arial"/>
              <a:buChar char="•"/>
            </a:pPr>
            <a:endParaRPr lang="en-US"/>
          </a:p>
          <a:p>
            <a:r>
              <a:rPr lang="en-US"/>
              <a:t>Much of this applies to other academic fields too...</a:t>
            </a:r>
          </a:p>
          <a:p>
            <a:pPr marL="285750" indent="-285750">
              <a:buFont typeface="Arial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38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Research in psychology</a:t>
            </a:r>
          </a:p>
          <a:p>
            <a:r>
              <a:rPr lang="en-US" sz="2400">
                <a:latin typeface="Cambria"/>
                <a:cs typeface="Cambria"/>
              </a:rPr>
              <a:t>Masters degree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4964" y="1474525"/>
            <a:ext cx="78281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 year (2 part-time)</a:t>
            </a:r>
          </a:p>
          <a:p>
            <a:endParaRPr lang="en-US"/>
          </a:p>
          <a:p>
            <a:r>
              <a:rPr lang="en-US"/>
              <a:t>Generally 6 months tuition, 6 months research dissertation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833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Research in psychology</a:t>
            </a:r>
          </a:p>
          <a:p>
            <a:r>
              <a:rPr lang="en-US" sz="2400">
                <a:latin typeface="Cambria"/>
                <a:cs typeface="Cambria"/>
              </a:rPr>
              <a:t>PhD degree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4964" y="1474525"/>
            <a:ext cx="7828119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3 years (6 part-time)</a:t>
            </a:r>
          </a:p>
          <a:p>
            <a:endParaRPr lang="en-US"/>
          </a:p>
          <a:p>
            <a:r>
              <a:rPr lang="en-US" i="1"/>
              <a:t>philosophiae doctor </a:t>
            </a:r>
            <a:r>
              <a:rPr lang="en-US"/>
              <a:t>(Latin)</a:t>
            </a:r>
          </a:p>
          <a:p>
            <a:endParaRPr lang="en-US"/>
          </a:p>
          <a:p>
            <a:r>
              <a:rPr lang="en-US"/>
              <a:t>After 1 year: upgrade dissertation (5-10k words)</a:t>
            </a:r>
          </a:p>
          <a:p>
            <a:endParaRPr lang="en-US"/>
          </a:p>
          <a:p>
            <a:r>
              <a:rPr lang="en-US"/>
              <a:t>After 3 years: PhD dissertation (30k-100k words)</a:t>
            </a:r>
          </a:p>
          <a:p>
            <a:endParaRPr lang="en-US"/>
          </a:p>
          <a:p>
            <a:r>
              <a:rPr lang="en-US"/>
              <a:t>Publication of papers is helpful in the current climate, but not required.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123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Research in psychology</a:t>
            </a:r>
          </a:p>
          <a:p>
            <a:r>
              <a:rPr lang="en-US" sz="2400">
                <a:latin typeface="Cambria"/>
                <a:cs typeface="Cambria"/>
              </a:rPr>
              <a:t>PhD degree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848881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64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Social psychology</a:t>
            </a:r>
            <a:endParaRPr lang="en-US" sz="2400">
              <a:latin typeface="Cambria"/>
              <a:cs typeface="Cambri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4964" y="1447383"/>
            <a:ext cx="7828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Research</a:t>
            </a:r>
          </a:p>
          <a:p>
            <a:r>
              <a:rPr lang="en-US"/>
              <a:t>Professonal psychological practice</a:t>
            </a:r>
          </a:p>
        </p:txBody>
      </p:sp>
    </p:spTree>
    <p:extLst>
      <p:ext uri="{BB962C8B-B14F-4D97-AF65-F5344CB8AC3E}">
        <p14:creationId xmlns:p14="http://schemas.microsoft.com/office/powerpoint/2010/main" val="1799940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Research in psychology</a:t>
            </a:r>
          </a:p>
          <a:p>
            <a:r>
              <a:rPr lang="en-US" sz="2400">
                <a:latin typeface="Cambria"/>
                <a:cs typeface="Cambria"/>
              </a:rPr>
              <a:t>Reading papers</a:t>
            </a:r>
          </a:p>
        </p:txBody>
      </p:sp>
      <p:pic>
        <p:nvPicPr>
          <p:cNvPr id="3" name="Picture 2" descr="Screen Shot 2014-11-20 at 16.48.1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21" y="1245169"/>
            <a:ext cx="85900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591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Research in psychology</a:t>
            </a:r>
          </a:p>
          <a:p>
            <a:r>
              <a:rPr lang="en-US" sz="2400">
                <a:latin typeface="Cambria"/>
                <a:cs typeface="Cambria"/>
              </a:rPr>
              <a:t>Reading papers</a:t>
            </a:r>
          </a:p>
        </p:txBody>
      </p:sp>
      <p:pic>
        <p:nvPicPr>
          <p:cNvPr id="2" name="Picture 1" descr="Screen Shot 2014-11-20 at 16.47.4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34" y="1076847"/>
            <a:ext cx="7818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945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Research in psychology</a:t>
            </a:r>
          </a:p>
          <a:p>
            <a:r>
              <a:rPr lang="en-US" sz="2400">
                <a:latin typeface="Cambria"/>
                <a:cs typeface="Cambria"/>
              </a:rPr>
              <a:t>Reading papers</a:t>
            </a:r>
          </a:p>
        </p:txBody>
      </p:sp>
      <p:pic>
        <p:nvPicPr>
          <p:cNvPr id="3" name="Picture 2" descr="Screen Shot 2014-11-20 at 16.46.4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88" y="1021625"/>
            <a:ext cx="80576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760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Research in psychology</a:t>
            </a:r>
          </a:p>
          <a:p>
            <a:r>
              <a:rPr lang="en-US" sz="2400">
                <a:latin typeface="Cambria"/>
                <a:cs typeface="Cambria"/>
              </a:rPr>
              <a:t>Reading papers</a:t>
            </a:r>
          </a:p>
        </p:txBody>
      </p:sp>
      <p:pic>
        <p:nvPicPr>
          <p:cNvPr id="3" name="Picture 2" descr="Screen Shot 2014-11-20 at 16.47.2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07" y="1037829"/>
            <a:ext cx="9144000" cy="535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545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Research in psychology</a:t>
            </a:r>
          </a:p>
          <a:p>
            <a:r>
              <a:rPr lang="en-US" sz="2400">
                <a:latin typeface="Cambria"/>
                <a:cs typeface="Cambria"/>
              </a:rPr>
              <a:t>Reading papers</a:t>
            </a:r>
          </a:p>
        </p:txBody>
      </p:sp>
      <p:pic>
        <p:nvPicPr>
          <p:cNvPr id="2" name="Picture 1" descr="Screen Shot 2014-11-20 at 16.50.0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64" y="1090653"/>
            <a:ext cx="69200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82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Research in psychology</a:t>
            </a:r>
          </a:p>
          <a:p>
            <a:r>
              <a:rPr lang="en-US" sz="2400">
                <a:latin typeface="Cambria"/>
                <a:cs typeface="Cambria"/>
              </a:rPr>
              <a:t>Reading papers</a:t>
            </a:r>
          </a:p>
        </p:txBody>
      </p:sp>
      <p:pic>
        <p:nvPicPr>
          <p:cNvPr id="3" name="Picture 2" descr="Screen Shot 2014-11-20 at 16.50.5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88" y="1270128"/>
            <a:ext cx="74997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474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Research in psychology</a:t>
            </a:r>
          </a:p>
          <a:p>
            <a:r>
              <a:rPr lang="en-US" sz="2400">
                <a:latin typeface="Cambria"/>
                <a:cs typeface="Cambria"/>
              </a:rPr>
              <a:t>Finding papers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964" y="1504825"/>
            <a:ext cx="77381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Many papers are behind a paywall; hopefully your institution has a subscription. Life is much more difficult if you do not belong to a large institution.</a:t>
            </a:r>
          </a:p>
          <a:p>
            <a:endParaRPr lang="en-US"/>
          </a:p>
          <a:p>
            <a:pPr marL="285750" indent="-285750">
              <a:buFont typeface="Arial"/>
              <a:buChar char="•"/>
            </a:pPr>
            <a:r>
              <a:rPr lang="en-US"/>
              <a:t>Google Scholar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Web of Science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599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Research in psychology</a:t>
            </a:r>
          </a:p>
          <a:p>
            <a:r>
              <a:rPr lang="en-US" sz="2400">
                <a:latin typeface="Cambria"/>
                <a:cs typeface="Cambria"/>
              </a:rPr>
              <a:t>Finding papers</a:t>
            </a:r>
          </a:p>
        </p:txBody>
      </p:sp>
      <p:pic>
        <p:nvPicPr>
          <p:cNvPr id="2" name="Picture 1" descr="Screen Shot 2014-11-20 at 16.53.0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41" y="2133600"/>
            <a:ext cx="73152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228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Research in psychology</a:t>
            </a:r>
          </a:p>
          <a:p>
            <a:r>
              <a:rPr lang="en-US" sz="2400">
                <a:latin typeface="Cambria"/>
                <a:cs typeface="Cambria"/>
              </a:rPr>
              <a:t>Finding papers</a:t>
            </a:r>
          </a:p>
        </p:txBody>
      </p:sp>
      <p:pic>
        <p:nvPicPr>
          <p:cNvPr id="3" name="Picture 2" descr="Screen Shot 2014-11-20 at 16.54.1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50" y="1145876"/>
            <a:ext cx="76095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34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Research in psychology</a:t>
            </a:r>
          </a:p>
          <a:p>
            <a:r>
              <a:rPr lang="en-US" sz="2400">
                <a:latin typeface="Cambria"/>
                <a:cs typeface="Cambria"/>
              </a:rPr>
              <a:t>Finding papers</a:t>
            </a:r>
          </a:p>
        </p:txBody>
      </p:sp>
      <p:pic>
        <p:nvPicPr>
          <p:cNvPr id="2" name="Picture 1" descr="Screen Shot 2014-11-20 at 16.53.4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60" y="1297739"/>
            <a:ext cx="9144000" cy="613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300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Training</a:t>
            </a:r>
            <a:endParaRPr lang="en-US" sz="2400">
              <a:latin typeface="Cambria"/>
              <a:cs typeface="Cambria"/>
            </a:endParaRPr>
          </a:p>
        </p:txBody>
      </p:sp>
      <p:pic>
        <p:nvPicPr>
          <p:cNvPr id="3" name="Picture 2" descr="Screen Shot 2014-11-20 at 15.14.2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1196"/>
            <a:ext cx="9144000" cy="632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749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Research in psychology</a:t>
            </a:r>
          </a:p>
          <a:p>
            <a:r>
              <a:rPr lang="en-US" sz="2400">
                <a:latin typeface="Cambria"/>
                <a:cs typeface="Cambria"/>
              </a:rPr>
              <a:t>Finding papers</a:t>
            </a:r>
          </a:p>
        </p:txBody>
      </p:sp>
      <p:pic>
        <p:nvPicPr>
          <p:cNvPr id="3" name="Picture 2" descr="Screen Shot 2014-11-20 at 16.54.0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2" y="1084232"/>
            <a:ext cx="9144000" cy="578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290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Research in psychology</a:t>
            </a:r>
          </a:p>
          <a:p>
            <a:r>
              <a:rPr lang="en-US" sz="2400">
                <a:latin typeface="Cambria"/>
                <a:cs typeface="Cambria"/>
              </a:rPr>
              <a:t>Finding papers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83512" y="1491020"/>
            <a:ext cx="7599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Follow the links in a bibliography!</a:t>
            </a:r>
          </a:p>
          <a:p>
            <a:endParaRPr lang="en-US"/>
          </a:p>
          <a:p>
            <a:r>
              <a:rPr lang="en-US"/>
              <a:t>Breadth-first or depth-first search</a:t>
            </a:r>
          </a:p>
          <a:p>
            <a:endParaRPr lang="en-US"/>
          </a:p>
          <a:p>
            <a:r>
              <a:rPr lang="en-US"/>
              <a:t>To print out or not to print out?</a:t>
            </a:r>
          </a:p>
        </p:txBody>
      </p:sp>
    </p:spTree>
    <p:extLst>
      <p:ext uri="{BB962C8B-B14F-4D97-AF65-F5344CB8AC3E}">
        <p14:creationId xmlns:p14="http://schemas.microsoft.com/office/powerpoint/2010/main" val="2812906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Research in psychology</a:t>
            </a:r>
          </a:p>
          <a:p>
            <a:r>
              <a:rPr lang="en-US" sz="2400">
                <a:latin typeface="Cambria"/>
                <a:cs typeface="Cambria"/>
              </a:rPr>
              <a:t>Holding on to papers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52536" y="1560048"/>
            <a:ext cx="75305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Save the PDFs!</a:t>
            </a:r>
          </a:p>
          <a:p>
            <a:r>
              <a:rPr lang="en-US"/>
              <a:t>Having to sign in or perform several clicks to access a PDF will make you much less likely to read it again. Keep them within easy reach.</a:t>
            </a:r>
          </a:p>
          <a:p>
            <a:endParaRPr lang="en-US"/>
          </a:p>
          <a:p>
            <a:r>
              <a:rPr lang="en-US"/>
              <a:t>Save your references in a library: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Spreadsheet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Mendeley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Papers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Zotero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EndNote</a:t>
            </a:r>
          </a:p>
          <a:p>
            <a:endParaRPr lang="en-US"/>
          </a:p>
          <a:p>
            <a:r>
              <a:rPr lang="en-US"/>
              <a:t>And save your </a:t>
            </a:r>
            <a:r>
              <a:rPr lang="en-US" i="1"/>
              <a:t>notes</a:t>
            </a:r>
            <a:r>
              <a:rPr lang="en-US"/>
              <a:t> on papers somewhere.</a:t>
            </a:r>
          </a:p>
        </p:txBody>
      </p:sp>
    </p:spTree>
    <p:extLst>
      <p:ext uri="{BB962C8B-B14F-4D97-AF65-F5344CB8AC3E}">
        <p14:creationId xmlns:p14="http://schemas.microsoft.com/office/powerpoint/2010/main" val="2403674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Research in psychology</a:t>
            </a:r>
          </a:p>
          <a:p>
            <a:r>
              <a:rPr lang="en-US" sz="2400">
                <a:latin typeface="Cambria"/>
                <a:cs typeface="Cambria"/>
              </a:rPr>
              <a:t>Writing papers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52536" y="1560048"/>
            <a:ext cx="753057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Similar to writing an essay.</a:t>
            </a:r>
          </a:p>
          <a:p>
            <a:endParaRPr lang="en-US"/>
          </a:p>
          <a:p>
            <a:r>
              <a:rPr lang="en-US"/>
              <a:t>Audience: informed academics</a:t>
            </a:r>
          </a:p>
          <a:p>
            <a:r>
              <a:rPr lang="en-US"/>
              <a:t>	depends on specific journal</a:t>
            </a:r>
          </a:p>
          <a:p>
            <a:endParaRPr lang="en-US"/>
          </a:p>
          <a:p>
            <a:r>
              <a:rPr lang="en-US"/>
              <a:t>Structure: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Zoom, motivation, research questions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Methods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Results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Discussion</a:t>
            </a:r>
            <a:br>
              <a:rPr lang="en-US"/>
            </a:br>
            <a:r>
              <a:rPr lang="en-US"/>
              <a:t>Hopefully answers the research question, or clarifies it slightly</a:t>
            </a:r>
          </a:p>
        </p:txBody>
      </p:sp>
    </p:spTree>
    <p:extLst>
      <p:ext uri="{BB962C8B-B14F-4D97-AF65-F5344CB8AC3E}">
        <p14:creationId xmlns:p14="http://schemas.microsoft.com/office/powerpoint/2010/main" val="2987937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Research in psychology</a:t>
            </a:r>
          </a:p>
          <a:p>
            <a:r>
              <a:rPr lang="en-US" sz="2400">
                <a:latin typeface="Cambria"/>
                <a:cs typeface="Cambria"/>
              </a:rPr>
              <a:t>Writing papers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52536" y="1560048"/>
            <a:ext cx="75305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Once submitted for publication, peer review takes several months.</a:t>
            </a:r>
          </a:p>
          <a:p>
            <a:endParaRPr lang="en-US"/>
          </a:p>
          <a:p>
            <a:r>
              <a:rPr lang="en-US"/>
              <a:t>Outcomes:</a:t>
            </a:r>
          </a:p>
          <a:p>
            <a:r>
              <a:rPr lang="en-US"/>
              <a:t>	reject</a:t>
            </a:r>
          </a:p>
          <a:p>
            <a:r>
              <a:rPr lang="en-US"/>
              <a:t>	accept with modifications</a:t>
            </a:r>
          </a:p>
          <a:p>
            <a:r>
              <a:rPr lang="en-US"/>
              <a:t>	recommend modifications and send for re-review</a:t>
            </a:r>
          </a:p>
          <a:p>
            <a:endParaRPr lang="en-US"/>
          </a:p>
          <a:p>
            <a:r>
              <a:rPr lang="en-US"/>
              <a:t>Some journals allow rebuttals.</a:t>
            </a:r>
          </a:p>
          <a:p>
            <a:endParaRPr lang="en-US"/>
          </a:p>
          <a:p>
            <a:r>
              <a:rPr lang="en-US"/>
              <a:t>Once accepted, there is usually an embargo on publication until the journal is released.</a:t>
            </a:r>
          </a:p>
          <a:p>
            <a:endParaRPr lang="en-US"/>
          </a:p>
          <a:p>
            <a:r>
              <a:rPr lang="en-US"/>
              <a:t>The same article must not be submitted for publication in separate journals-</a:t>
            </a:r>
          </a:p>
          <a:p>
            <a:r>
              <a:rPr lang="en-US"/>
              <a:t>though quite similar articles can.</a:t>
            </a:r>
          </a:p>
        </p:txBody>
      </p:sp>
    </p:spTree>
    <p:extLst>
      <p:ext uri="{BB962C8B-B14F-4D97-AF65-F5344CB8AC3E}">
        <p14:creationId xmlns:p14="http://schemas.microsoft.com/office/powerpoint/2010/main" val="3717083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Research in psychology</a:t>
            </a:r>
          </a:p>
          <a:p>
            <a:r>
              <a:rPr lang="en-US" sz="2400">
                <a:latin typeface="Cambria"/>
                <a:cs typeface="Cambria"/>
              </a:rPr>
              <a:t>The publication industry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52536" y="1560048"/>
            <a:ext cx="364448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One of the earliest journals:</a:t>
            </a:r>
          </a:p>
          <a:p>
            <a:r>
              <a:rPr lang="en-US" i="1"/>
              <a:t>Philosophical Transactions of the Royal Society</a:t>
            </a:r>
            <a:r>
              <a:rPr lang="en-US"/>
              <a:t>, established 1665</a:t>
            </a:r>
          </a:p>
          <a:p>
            <a:endParaRPr lang="en-US" i="1"/>
          </a:p>
          <a:p>
            <a:r>
              <a:rPr lang="en-US"/>
              <a:t>The idea that science requires transparency and communication was not yet mature!</a:t>
            </a:r>
          </a:p>
          <a:p>
            <a:endParaRPr lang="en-US"/>
          </a:p>
          <a:p>
            <a:r>
              <a:rPr lang="en-US"/>
              <a:t>Newton, Leibniz and others would often announce discoveries as anagrams, proving their precedence.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5284" y="441783"/>
            <a:ext cx="3873139" cy="576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932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Research in psychology</a:t>
            </a:r>
          </a:p>
          <a:p>
            <a:r>
              <a:rPr lang="en-US" sz="2400">
                <a:latin typeface="Cambria"/>
                <a:cs typeface="Cambria"/>
              </a:rPr>
              <a:t>The publication industry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52536" y="1560048"/>
            <a:ext cx="7316580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Many high-quality journals used to be published by non-profit academic groups.</a:t>
            </a:r>
            <a:r>
              <a:rPr lang="en-US" i="1"/>
              <a:t> </a:t>
            </a:r>
            <a:r>
              <a:rPr lang="en-US"/>
              <a:t>In the 1970s, commercial publishers began an acquisition programme.</a:t>
            </a:r>
          </a:p>
          <a:p>
            <a:endParaRPr lang="en-US"/>
          </a:p>
          <a:p>
            <a:r>
              <a:rPr lang="en-US"/>
              <a:t>Demand for journals is relatively inelastic, so prices could be raised virtually arbitratily.</a:t>
            </a:r>
          </a:p>
          <a:p>
            <a:endParaRPr lang="en-US"/>
          </a:p>
          <a:p>
            <a:r>
              <a:rPr lang="en-US"/>
              <a:t>1986-2005:</a:t>
            </a:r>
          </a:p>
          <a:p>
            <a:r>
              <a:rPr lang="en-US"/>
              <a:t>consumption increased by 1.9% per year on average</a:t>
            </a:r>
          </a:p>
          <a:p>
            <a:r>
              <a:rPr lang="en-US"/>
              <a:t>expenditure increased by 7.6% per year on average!</a:t>
            </a:r>
          </a:p>
          <a:p>
            <a:endParaRPr lang="en-US"/>
          </a:p>
          <a:p>
            <a:r>
              <a:rPr lang="en-US"/>
              <a:t>What are they charging for?</a:t>
            </a:r>
          </a:p>
          <a:p>
            <a:r>
              <a:rPr lang="en-US"/>
              <a:t>	typesetting</a:t>
            </a:r>
          </a:p>
          <a:p>
            <a:r>
              <a:rPr lang="en-US"/>
              <a:t>	organising the peer review process</a:t>
            </a:r>
          </a:p>
          <a:p>
            <a:r>
              <a:rPr lang="en-US"/>
              <a:t>	selecting good papers</a:t>
            </a:r>
          </a:p>
          <a:p>
            <a:endParaRPr lang="en-US"/>
          </a:p>
          <a:p>
            <a:r>
              <a:rPr lang="en-US"/>
              <a:t>Combined with university budget cuts, this creates the </a:t>
            </a:r>
            <a:r>
              <a:rPr lang="en-US" b="1"/>
              <a:t>serials crisis</a:t>
            </a:r>
            <a:r>
              <a:rPr lang="en-US" b="1" i="1"/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886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Research in psychology</a:t>
            </a:r>
          </a:p>
          <a:p>
            <a:r>
              <a:rPr lang="en-US" sz="2400">
                <a:latin typeface="Cambria"/>
                <a:cs typeface="Cambria"/>
              </a:rPr>
              <a:t>Publication reform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52536" y="1560048"/>
            <a:ext cx="73165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  <a:p>
            <a:r>
              <a:rPr lang="en-US"/>
              <a:t>Peer review</a:t>
            </a:r>
          </a:p>
          <a:p>
            <a:r>
              <a:rPr lang="en-US"/>
              <a:t>	good papers are often rejected</a:t>
            </a:r>
          </a:p>
          <a:p>
            <a:r>
              <a:rPr lang="en-US"/>
              <a:t>	anonymity is often transparent</a:t>
            </a:r>
          </a:p>
          <a:p>
            <a:r>
              <a:rPr lang="en-US"/>
              <a:t>	in-fighting, grudges and nepotism persist</a:t>
            </a:r>
          </a:p>
          <a:p>
            <a:r>
              <a:rPr lang="en-US"/>
              <a:t>	confirmation bias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939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Research in psychology</a:t>
            </a:r>
          </a:p>
          <a:p>
            <a:r>
              <a:rPr lang="en-US" sz="2400">
                <a:latin typeface="Cambria"/>
                <a:cs typeface="Cambria"/>
              </a:rPr>
              <a:t>The open-access movement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52536" y="1560048"/>
            <a:ext cx="73165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Charging for publication, but nor for access.</a:t>
            </a:r>
          </a:p>
          <a:p>
            <a:endParaRPr lang="en-US"/>
          </a:p>
          <a:p>
            <a:r>
              <a:rPr lang="en-US"/>
              <a:t>Since April 2013, all research funded by UK research councils (including psychology) must be fully open access.</a:t>
            </a:r>
          </a:p>
        </p:txBody>
      </p:sp>
    </p:spTree>
    <p:extLst>
      <p:ext uri="{BB962C8B-B14F-4D97-AF65-F5344CB8AC3E}">
        <p14:creationId xmlns:p14="http://schemas.microsoft.com/office/powerpoint/2010/main" val="3651196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Research in psychology</a:t>
            </a:r>
          </a:p>
          <a:p>
            <a:r>
              <a:rPr lang="en-US" sz="2400">
                <a:latin typeface="Cambria"/>
                <a:cs typeface="Cambria"/>
              </a:rPr>
              <a:t>The open-access movement</a:t>
            </a:r>
          </a:p>
        </p:txBody>
      </p:sp>
      <p:pic>
        <p:nvPicPr>
          <p:cNvPr id="3" name="Picture 2" descr="Screen Shot 2014-11-20 at 17.11.5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16" y="1449603"/>
            <a:ext cx="74515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597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Training</a:t>
            </a:r>
            <a:endParaRPr lang="en-US" sz="2400">
              <a:latin typeface="Cambria"/>
              <a:cs typeface="Cambri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6727" y="2116932"/>
            <a:ext cx="3497809" cy="24362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3268" y="1270128"/>
            <a:ext cx="510780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British Psychological Society (BPS)</a:t>
            </a:r>
          </a:p>
          <a:p>
            <a:endParaRPr lang="en-US"/>
          </a:p>
          <a:p>
            <a:r>
              <a:rPr lang="en-US"/>
              <a:t>Founded 1901 at University College London</a:t>
            </a:r>
          </a:p>
          <a:p>
            <a:endParaRPr lang="en-US"/>
          </a:p>
          <a:p>
            <a:r>
              <a:rPr lang="en-US"/>
              <a:t>C. 50,000 members in 2012</a:t>
            </a:r>
          </a:p>
          <a:p>
            <a:endParaRPr lang="en-US"/>
          </a:p>
          <a:p>
            <a:r>
              <a:rPr lang="en-US"/>
              <a:t>Keeps the Register of Chartered Psychologists</a:t>
            </a:r>
            <a:br>
              <a:rPr lang="en-US"/>
            </a:br>
            <a:endParaRPr lang="en-US"/>
          </a:p>
          <a:p>
            <a:r>
              <a:rPr lang="en-US"/>
              <a:t>Letters: C.Psychol.</a:t>
            </a:r>
            <a:br>
              <a:rPr lang="en-US"/>
            </a:br>
            <a:r>
              <a:rPr lang="en-US"/>
              <a:t>Fellow: FBPsS</a:t>
            </a:r>
          </a:p>
          <a:p>
            <a:endParaRPr lang="en-US"/>
          </a:p>
          <a:p>
            <a:r>
              <a:rPr lang="en-US"/>
              <a:t>Monthly magazine: The Psychologist</a:t>
            </a:r>
          </a:p>
          <a:p>
            <a:endParaRPr lang="en-US"/>
          </a:p>
          <a:p>
            <a:r>
              <a:rPr lang="en-US"/>
              <a:t>Publishes 11 journals</a:t>
            </a:r>
          </a:p>
        </p:txBody>
      </p:sp>
    </p:spTree>
    <p:extLst>
      <p:ext uri="{BB962C8B-B14F-4D97-AF65-F5344CB8AC3E}">
        <p14:creationId xmlns:p14="http://schemas.microsoft.com/office/powerpoint/2010/main" val="3928823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Research in psychology</a:t>
            </a:r>
          </a:p>
          <a:p>
            <a:r>
              <a:rPr lang="en-US" sz="2400">
                <a:latin typeface="Cambria"/>
                <a:cs typeface="Cambria"/>
              </a:rPr>
              <a:t>The open-access movement</a:t>
            </a:r>
          </a:p>
        </p:txBody>
      </p:sp>
      <p:pic>
        <p:nvPicPr>
          <p:cNvPr id="2" name="Picture 1" descr="Screen Shot 2014-11-20 at 17.12.5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97" y="1640069"/>
            <a:ext cx="9144000" cy="669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486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Research in psychology</a:t>
            </a:r>
          </a:p>
          <a:p>
            <a:r>
              <a:rPr lang="en-US" sz="2400">
                <a:latin typeface="Cambria"/>
                <a:cs typeface="Cambria"/>
              </a:rPr>
              <a:t>The file-drawer problem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52536" y="1560048"/>
            <a:ext cx="73165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Ted Sterling, 1959: 97% of published papers were underpinned by statistically significant effects</a:t>
            </a:r>
          </a:p>
          <a:p>
            <a:endParaRPr lang="en-US"/>
          </a:p>
          <a:p>
            <a:r>
              <a:rPr lang="en-US"/>
              <a:t>Sterling, 1995: the same problem. </a:t>
            </a:r>
          </a:p>
        </p:txBody>
      </p:sp>
    </p:spTree>
    <p:extLst>
      <p:ext uri="{BB962C8B-B14F-4D97-AF65-F5344CB8AC3E}">
        <p14:creationId xmlns:p14="http://schemas.microsoft.com/office/powerpoint/2010/main" val="16552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Research in psychology</a:t>
            </a:r>
          </a:p>
          <a:p>
            <a:r>
              <a:rPr lang="en-US" sz="2400">
                <a:latin typeface="Cambria"/>
                <a:cs typeface="Cambria"/>
              </a:rPr>
              <a:t>The replication crisis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52536" y="1560048"/>
            <a:ext cx="73165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Ted Sterling, 1959: 97% of published papers were underpinned by statistically significant effects</a:t>
            </a:r>
          </a:p>
          <a:p>
            <a:endParaRPr lang="en-US"/>
          </a:p>
          <a:p>
            <a:r>
              <a:rPr lang="en-US"/>
              <a:t>Sterling, 1995: the same problem. </a:t>
            </a:r>
          </a:p>
        </p:txBody>
      </p:sp>
    </p:spTree>
    <p:extLst>
      <p:ext uri="{BB962C8B-B14F-4D97-AF65-F5344CB8AC3E}">
        <p14:creationId xmlns:p14="http://schemas.microsoft.com/office/powerpoint/2010/main" val="797766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Research in psychology</a:t>
            </a:r>
          </a:p>
          <a:p>
            <a:r>
              <a:rPr lang="en-US" sz="2400">
                <a:latin typeface="Cambria"/>
                <a:cs typeface="Cambria"/>
              </a:rPr>
              <a:t>Falsification of data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1013254"/>
            <a:ext cx="7620000" cy="508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27997" y="6147913"/>
            <a:ext cx="16042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Diederik Stapel</a:t>
            </a:r>
          </a:p>
          <a:p>
            <a:pPr algn="ctr"/>
            <a:r>
              <a:rPr lang="en-US"/>
              <a:t>1966 - pres</a:t>
            </a:r>
          </a:p>
        </p:txBody>
      </p:sp>
    </p:spTree>
    <p:extLst>
      <p:ext uri="{BB962C8B-B14F-4D97-AF65-F5344CB8AC3E}">
        <p14:creationId xmlns:p14="http://schemas.microsoft.com/office/powerpoint/2010/main" val="1213307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Research in psychology</a:t>
            </a:r>
          </a:p>
          <a:p>
            <a:r>
              <a:rPr lang="en-US" sz="2400">
                <a:latin typeface="Cambria"/>
                <a:cs typeface="Cambria"/>
              </a:rPr>
              <a:t>Falsification of data</a:t>
            </a:r>
          </a:p>
        </p:txBody>
      </p:sp>
      <p:pic>
        <p:nvPicPr>
          <p:cNvPr id="2" name="Picture 1" descr="Screen Shot 2014-11-20 at 17.32.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9654"/>
            <a:ext cx="9144000" cy="546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048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Research in psychology</a:t>
            </a:r>
          </a:p>
          <a:p>
            <a:r>
              <a:rPr lang="en-US" sz="2400">
                <a:latin typeface="Cambria"/>
                <a:cs typeface="Cambria"/>
              </a:rPr>
              <a:t>Falsification of data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55902" y="1560048"/>
            <a:ext cx="723375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University of Amsterdam 1993 – 1999 (doctoral qualification 1997)</a:t>
            </a:r>
          </a:p>
          <a:p>
            <a:r>
              <a:rPr lang="en-US"/>
              <a:t>University of Groningen 2000 – 2006 (professor)</a:t>
            </a:r>
          </a:p>
          <a:p>
            <a:r>
              <a:rPr lang="en-US"/>
              <a:t>Tilburg University 2006 – 2011</a:t>
            </a:r>
          </a:p>
          <a:p>
            <a:endParaRPr lang="en-US"/>
          </a:p>
          <a:p>
            <a:r>
              <a:rPr lang="en-US"/>
              <a:t>2011: Along with three graduate students, published a paper claiming that thoughts of meat-eating are correlated with anti-social behaviour.</a:t>
            </a:r>
          </a:p>
          <a:p>
            <a:endParaRPr lang="en-US"/>
          </a:p>
          <a:p>
            <a:r>
              <a:rPr lang="en-US"/>
              <a:t>The data looked too perfect.</a:t>
            </a:r>
          </a:p>
          <a:p>
            <a:endParaRPr lang="en-US"/>
          </a:p>
          <a:p>
            <a:r>
              <a:rPr lang="en-US"/>
              <a:t>Stapel supplied it to the students without letting them participate in actual collection. Statistical tests showed that it was falsified; the students went t the Dean of the university.</a:t>
            </a:r>
          </a:p>
          <a:p>
            <a:endParaRPr lang="en-US"/>
          </a:p>
          <a:p>
            <a:r>
              <a:rPr lang="en-US"/>
              <a:t>A committee was set up to investigate the rest of Stapel’s work, finding that the falsification went back years.</a:t>
            </a:r>
          </a:p>
        </p:txBody>
      </p:sp>
    </p:spTree>
    <p:extLst>
      <p:ext uri="{BB962C8B-B14F-4D97-AF65-F5344CB8AC3E}">
        <p14:creationId xmlns:p14="http://schemas.microsoft.com/office/powerpoint/2010/main" val="505772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Research in psychology</a:t>
            </a:r>
          </a:p>
          <a:p>
            <a:r>
              <a:rPr lang="en-US" sz="2400">
                <a:latin typeface="Cambria"/>
                <a:cs typeface="Cambria"/>
              </a:rPr>
              <a:t>Falsification of data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55902" y="1560048"/>
            <a:ext cx="7233751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/>
              <a:t>"I have manipulated study data and fabricated investigations. I realise that via this behaviour I have left my direct colleagues stunned and angry and put my field, social psychology, in a poor light."</a:t>
            </a:r>
          </a:p>
          <a:p>
            <a:endParaRPr lang="en-US" i="1"/>
          </a:p>
          <a:p>
            <a:endParaRPr lang="en-US" i="1"/>
          </a:p>
          <a:p>
            <a:endParaRPr lang="en-US" i="1"/>
          </a:p>
          <a:p>
            <a:r>
              <a:rPr lang="en-US" i="1"/>
              <a:t>"it's important to me to underline that the mistakes I made weren't for selfish reasons.”</a:t>
            </a:r>
          </a:p>
          <a:p>
            <a:endParaRPr lang="en-US" i="1"/>
          </a:p>
          <a:p>
            <a:r>
              <a:rPr lang="en-US"/>
              <a:t>-Stapel</a:t>
            </a:r>
          </a:p>
          <a:p>
            <a:endParaRPr lang="en-US"/>
          </a:p>
          <a:p>
            <a:r>
              <a:rPr lang="en-US"/>
              <a:t>His explanation: he loved social psychology, but was frustrated by the messiness of the data! Journals are biased towards good-looking results.</a:t>
            </a:r>
          </a:p>
          <a:p>
            <a:endParaRPr lang="en-US"/>
          </a:p>
          <a:p>
            <a:r>
              <a:rPr lang="en-US"/>
              <a:t>2013: settled with the prosecution. 120 hours of community service, loss of employment benefits equivalent to 1.5 years of salary.</a:t>
            </a:r>
          </a:p>
          <a:p>
            <a:endParaRPr lang="en-US"/>
          </a:p>
          <a:p>
            <a:r>
              <a:rPr lang="en-US"/>
              <a:t>No longer a PhD. </a:t>
            </a:r>
          </a:p>
        </p:txBody>
      </p:sp>
    </p:spTree>
    <p:extLst>
      <p:ext uri="{BB962C8B-B14F-4D97-AF65-F5344CB8AC3E}">
        <p14:creationId xmlns:p14="http://schemas.microsoft.com/office/powerpoint/2010/main" val="39686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Research in psychology</a:t>
            </a:r>
          </a:p>
          <a:p>
            <a:r>
              <a:rPr lang="en-US" sz="2400">
                <a:latin typeface="Cambria"/>
                <a:cs typeface="Cambria"/>
              </a:rPr>
              <a:t>Falsification of data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55902" y="1560048"/>
            <a:ext cx="72337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i="1"/>
          </a:p>
          <a:p>
            <a:pPr algn="ctr"/>
            <a:endParaRPr lang="en-US" i="1"/>
          </a:p>
          <a:p>
            <a:pPr algn="ctr"/>
            <a:endParaRPr lang="en-US" i="1"/>
          </a:p>
          <a:p>
            <a:pPr algn="ctr"/>
            <a:endParaRPr lang="en-US" i="1"/>
          </a:p>
          <a:p>
            <a:pPr algn="ctr"/>
            <a:r>
              <a:rPr lang="en-US" i="1"/>
              <a:t>We are all Stapel to a certain degree.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050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Research in psychology</a:t>
            </a:r>
          </a:p>
          <a:p>
            <a:r>
              <a:rPr lang="en-US" sz="2400">
                <a:latin typeface="Cambria"/>
                <a:cs typeface="Cambria"/>
              </a:rPr>
              <a:t>Performing experiments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55902" y="1560048"/>
            <a:ext cx="723375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/>
              <a:t>Ask a general research question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Find hypotheses that test it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Design experiments to test each of the hypotheses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Interpret each of the results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Draw the results together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Discuss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Conclude?</a:t>
            </a:r>
          </a:p>
        </p:txBody>
      </p:sp>
    </p:spTree>
    <p:extLst>
      <p:ext uri="{BB962C8B-B14F-4D97-AF65-F5344CB8AC3E}">
        <p14:creationId xmlns:p14="http://schemas.microsoft.com/office/powerpoint/2010/main" val="310318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Research in psychology</a:t>
            </a:r>
          </a:p>
          <a:p>
            <a:r>
              <a:rPr lang="en-US" sz="2400">
                <a:latin typeface="Cambria"/>
                <a:cs typeface="Cambria"/>
              </a:rPr>
              <a:t>Performing experiments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55902" y="1560048"/>
            <a:ext cx="723375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Theories</a:t>
            </a:r>
          </a:p>
          <a:p>
            <a:r>
              <a:rPr lang="en-US"/>
              <a:t>High-level and general i.e. “we recognise the 3D shape of an object before classifying it” vs. “we classify the parts of an object before recognising its 3D shape.”</a:t>
            </a:r>
          </a:p>
          <a:p>
            <a:endParaRPr lang="en-US"/>
          </a:p>
          <a:p>
            <a:r>
              <a:rPr lang="en-US" b="1"/>
              <a:t>Hypotheses</a:t>
            </a:r>
          </a:p>
          <a:p>
            <a:r>
              <a:rPr lang="en-US"/>
              <a:t>“Objects will be recognised faster if they are formed of simple parts”</a:t>
            </a:r>
          </a:p>
          <a:p>
            <a:endParaRPr lang="en-US"/>
          </a:p>
          <a:p>
            <a:r>
              <a:rPr lang="en-US" b="1"/>
              <a:t>Experiments</a:t>
            </a:r>
          </a:p>
          <a:p>
            <a:r>
              <a:rPr lang="en-US"/>
              <a:t>A task in which people recognise objects with varying parts, and their reaction times are measured.</a:t>
            </a:r>
          </a:p>
        </p:txBody>
      </p:sp>
    </p:spTree>
    <p:extLst>
      <p:ext uri="{BB962C8B-B14F-4D97-AF65-F5344CB8AC3E}">
        <p14:creationId xmlns:p14="http://schemas.microsoft.com/office/powerpoint/2010/main" val="1682115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Clinical psychology</a:t>
            </a:r>
          </a:p>
          <a:p>
            <a:r>
              <a:rPr lang="en-US" sz="2400">
                <a:latin typeface="Cambria"/>
                <a:cs typeface="Cambria"/>
              </a:rPr>
              <a:t>Training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964" y="1447383"/>
            <a:ext cx="782811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/>
              <a:t>British Psychological Society accredited psychology degree</a:t>
            </a:r>
            <a:br>
              <a:rPr lang="en-US"/>
            </a:br>
            <a:r>
              <a:rPr lang="en-US"/>
              <a:t>or BPS qualifying examination</a:t>
            </a:r>
            <a:br>
              <a:rPr lang="en-US"/>
            </a:br>
            <a:r>
              <a:rPr lang="en-US"/>
              <a:t>or accredited postgraduate qualification</a:t>
            </a:r>
            <a:br>
              <a:rPr lang="en-US"/>
            </a:br>
            <a:r>
              <a:rPr lang="en-US"/>
              <a:t>or accredited conversion course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Work experience: volunteering or assisting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3 years postgraduate study:</a:t>
            </a:r>
            <a:br>
              <a:rPr lang="en-US"/>
            </a:br>
            <a:r>
              <a:rPr lang="en-US"/>
              <a:t>Doctorate in Clinical Psychology</a:t>
            </a:r>
            <a:br>
              <a:rPr lang="en-US"/>
            </a:br>
            <a:r>
              <a:rPr lang="en-US"/>
              <a:t>6:1 applicant to place ratio</a:t>
            </a:r>
            <a:br>
              <a:rPr lang="en-US"/>
            </a:br>
            <a:r>
              <a:rPr lang="en-US"/>
              <a:t>fully funded by NHS</a:t>
            </a:r>
            <a:br>
              <a:rPr lang="en-US"/>
            </a:br>
            <a:r>
              <a:rPr lang="en-US"/>
              <a:t>applicant mean age 26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Eligible for Health &amp; Care Professions Council (HCPC) register, which enables you to practice as a clinical psychologist (protected title)</a:t>
            </a:r>
          </a:p>
        </p:txBody>
      </p:sp>
    </p:spTree>
    <p:extLst>
      <p:ext uri="{BB962C8B-B14F-4D97-AF65-F5344CB8AC3E}">
        <p14:creationId xmlns:p14="http://schemas.microsoft.com/office/powerpoint/2010/main" val="1697404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Research in psychology</a:t>
            </a:r>
          </a:p>
          <a:p>
            <a:r>
              <a:rPr lang="en-US" sz="2400">
                <a:latin typeface="Cambria"/>
                <a:cs typeface="Cambria"/>
              </a:rPr>
              <a:t>Performing experiments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55902" y="1560048"/>
            <a:ext cx="7233751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Theories</a:t>
            </a:r>
          </a:p>
          <a:p>
            <a:r>
              <a:rPr lang="en-US"/>
              <a:t>“Autistic children lack a theory of mind” vs. “autistic children are generally impaired.”</a:t>
            </a:r>
          </a:p>
          <a:p>
            <a:endParaRPr lang="en-US"/>
          </a:p>
          <a:p>
            <a:r>
              <a:rPr lang="en-US" b="1"/>
              <a:t>Hypotheses</a:t>
            </a:r>
          </a:p>
          <a:p>
            <a:r>
              <a:rPr lang="en-US"/>
              <a:t>“Autistic children will do worse on the boxes test, but no worse on general intelligence tests.”</a:t>
            </a:r>
          </a:p>
          <a:p>
            <a:endParaRPr lang="en-US"/>
          </a:p>
          <a:p>
            <a:r>
              <a:rPr lang="en-US" b="1"/>
              <a:t>Experiments</a:t>
            </a:r>
          </a:p>
          <a:p>
            <a:r>
              <a:rPr lang="en-US"/>
              <a:t>Performing the actual boxes test and general intelligence tests on children.</a:t>
            </a:r>
          </a:p>
        </p:txBody>
      </p:sp>
    </p:spTree>
    <p:extLst>
      <p:ext uri="{BB962C8B-B14F-4D97-AF65-F5344CB8AC3E}">
        <p14:creationId xmlns:p14="http://schemas.microsoft.com/office/powerpoint/2010/main" val="885321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Research in psychology</a:t>
            </a:r>
          </a:p>
          <a:p>
            <a:r>
              <a:rPr lang="en-US" sz="2400">
                <a:latin typeface="Cambria"/>
                <a:cs typeface="Cambria"/>
              </a:rPr>
              <a:t>Performing experiments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55902" y="1560048"/>
            <a:ext cx="723375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Theories</a:t>
            </a:r>
          </a:p>
          <a:p>
            <a:r>
              <a:rPr lang="en-US"/>
              <a:t>“The brain decides to make a decision before we’re aware of it” vs “we are aware of decisions as they are made.”</a:t>
            </a:r>
          </a:p>
          <a:p>
            <a:endParaRPr lang="en-US"/>
          </a:p>
          <a:p>
            <a:r>
              <a:rPr lang="en-US" b="1"/>
              <a:t>Hypotheses</a:t>
            </a:r>
          </a:p>
          <a:p>
            <a:r>
              <a:rPr lang="en-US"/>
              <a:t>“Decisions will show up on EEG before they show up via introspection.”</a:t>
            </a:r>
          </a:p>
          <a:p>
            <a:endParaRPr lang="en-US"/>
          </a:p>
          <a:p>
            <a:r>
              <a:rPr lang="en-US" b="1"/>
              <a:t>Experiments</a:t>
            </a:r>
          </a:p>
          <a:p>
            <a:r>
              <a:rPr lang="en-US"/>
              <a:t>Libet’s clock-face experiment</a:t>
            </a:r>
          </a:p>
        </p:txBody>
      </p:sp>
    </p:spTree>
    <p:extLst>
      <p:ext uri="{BB962C8B-B14F-4D97-AF65-F5344CB8AC3E}">
        <p14:creationId xmlns:p14="http://schemas.microsoft.com/office/powerpoint/2010/main" val="2136094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Research in psychology</a:t>
            </a:r>
          </a:p>
          <a:p>
            <a:r>
              <a:rPr lang="en-US" sz="2400">
                <a:latin typeface="Cambria"/>
                <a:cs typeface="Cambria"/>
              </a:rPr>
              <a:t>Performing experiments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55902" y="1560048"/>
            <a:ext cx="723375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Instantiation</a:t>
            </a:r>
          </a:p>
          <a:p>
            <a:r>
              <a:rPr lang="en-US"/>
              <a:t>Deriving a hypothesis from a theory, or an experiment from a hypothesis. We have to make things more concrete, more specific, less general.</a:t>
            </a:r>
          </a:p>
          <a:p>
            <a:endParaRPr lang="en-US"/>
          </a:p>
          <a:p>
            <a:r>
              <a:rPr lang="en-US" b="1"/>
              <a:t>Generalisation</a:t>
            </a:r>
            <a:endParaRPr lang="en-US"/>
          </a:p>
          <a:p>
            <a:r>
              <a:rPr lang="en-US"/>
              <a:t>The reverse operation. Generating a hypothesis from an experiment, or a theory from a hypothesis.</a:t>
            </a:r>
          </a:p>
          <a:p>
            <a:endParaRPr lang="en-US"/>
          </a:p>
          <a:p>
            <a:r>
              <a:rPr lang="en-US" b="1"/>
              <a:t>Comparison</a:t>
            </a:r>
            <a:endParaRPr lang="en-US"/>
          </a:p>
          <a:p>
            <a:r>
              <a:rPr lang="en-US"/>
              <a:t>Comparing two hypotheses to check how well they match an experiment, or two theories to check how well they match the hypotheses.</a:t>
            </a:r>
          </a:p>
        </p:txBody>
      </p:sp>
    </p:spTree>
    <p:extLst>
      <p:ext uri="{BB962C8B-B14F-4D97-AF65-F5344CB8AC3E}">
        <p14:creationId xmlns:p14="http://schemas.microsoft.com/office/powerpoint/2010/main" val="2894008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Research in psychology</a:t>
            </a:r>
          </a:p>
          <a:p>
            <a:r>
              <a:rPr lang="en-US" sz="2400">
                <a:latin typeface="Cambria"/>
                <a:cs typeface="Cambria"/>
              </a:rPr>
              <a:t>Performing experiments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6650" y="1598780"/>
            <a:ext cx="45974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963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Research in psychology</a:t>
            </a:r>
          </a:p>
          <a:p>
            <a:r>
              <a:rPr lang="en-US" sz="2400">
                <a:latin typeface="Cambria"/>
                <a:cs typeface="Cambria"/>
              </a:rPr>
              <a:t>Performing experiments</a:t>
            </a:r>
          </a:p>
        </p:txBody>
      </p:sp>
      <p:pic>
        <p:nvPicPr>
          <p:cNvPr id="2" name="Picture 1" descr="Screen Shot 2014-11-20 at 18.10.1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4191"/>
            <a:ext cx="9144000" cy="473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342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Research in psychology</a:t>
            </a:r>
          </a:p>
          <a:p>
            <a:r>
              <a:rPr lang="en-US" sz="2400">
                <a:latin typeface="Cambria"/>
                <a:cs typeface="Cambria"/>
              </a:rPr>
              <a:t>Performing experiments</a:t>
            </a:r>
          </a:p>
        </p:txBody>
      </p:sp>
      <p:pic>
        <p:nvPicPr>
          <p:cNvPr id="3" name="Picture 2" descr="Screen Shot 2014-11-20 at 18.12.1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4488"/>
            <a:ext cx="9144000" cy="496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00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Research in psychology</a:t>
            </a:r>
          </a:p>
          <a:p>
            <a:r>
              <a:rPr lang="en-US" sz="2400">
                <a:latin typeface="Cambria"/>
                <a:cs typeface="Cambria"/>
              </a:rPr>
              <a:t>Experimental design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964" y="1591319"/>
            <a:ext cx="77381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Independent variables:</a:t>
            </a:r>
          </a:p>
          <a:p>
            <a:r>
              <a:rPr lang="en-US"/>
              <a:t>the parts of the experiment we select, choose, or decide.</a:t>
            </a:r>
          </a:p>
          <a:p>
            <a:endParaRPr lang="en-US" b="1"/>
          </a:p>
          <a:p>
            <a:r>
              <a:rPr lang="en-US" b="1"/>
              <a:t>Dependent variables:</a:t>
            </a:r>
          </a:p>
          <a:p>
            <a:r>
              <a:rPr lang="en-US"/>
              <a:t>the parts of the experiment we have no control over, but which we can measure.</a:t>
            </a:r>
          </a:p>
        </p:txBody>
      </p:sp>
    </p:spTree>
    <p:extLst>
      <p:ext uri="{BB962C8B-B14F-4D97-AF65-F5344CB8AC3E}">
        <p14:creationId xmlns:p14="http://schemas.microsoft.com/office/powerpoint/2010/main" val="1121337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Research in psychology</a:t>
            </a:r>
          </a:p>
          <a:p>
            <a:r>
              <a:rPr lang="en-US" sz="2400">
                <a:latin typeface="Cambria"/>
                <a:cs typeface="Cambria"/>
              </a:rPr>
              <a:t>Experimental design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964" y="1591319"/>
            <a:ext cx="773814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The key concept in experimental design is the </a:t>
            </a:r>
            <a:r>
              <a:rPr lang="en-US" b="1"/>
              <a:t>factor</a:t>
            </a:r>
            <a:r>
              <a:rPr lang="en-US"/>
              <a:t>.</a:t>
            </a:r>
          </a:p>
          <a:p>
            <a:r>
              <a:rPr lang="en-US"/>
              <a:t>A factor is a choice we make when setting up the conditions for a part of the experiment.</a:t>
            </a:r>
          </a:p>
          <a:p>
            <a:r>
              <a:rPr lang="en-US"/>
              <a:t>We look at the effect setting the factor has on the results.</a:t>
            </a:r>
          </a:p>
          <a:p>
            <a:endParaRPr lang="en-US"/>
          </a:p>
          <a:p>
            <a:r>
              <a:rPr lang="en-US"/>
              <a:t>Examples:</a:t>
            </a:r>
          </a:p>
          <a:p>
            <a:r>
              <a:rPr lang="en-US"/>
              <a:t>	Whether the child is autistic or not</a:t>
            </a:r>
          </a:p>
          <a:p>
            <a:r>
              <a:rPr lang="en-US"/>
              <a:t>	Race</a:t>
            </a:r>
          </a:p>
          <a:p>
            <a:r>
              <a:rPr lang="en-US"/>
              <a:t>	Background</a:t>
            </a:r>
          </a:p>
          <a:p>
            <a:r>
              <a:rPr lang="en-US"/>
              <a:t>	Treatment</a:t>
            </a:r>
          </a:p>
          <a:p>
            <a:r>
              <a:rPr lang="en-US"/>
              <a:t>	Type of music played</a:t>
            </a:r>
          </a:p>
          <a:p>
            <a:endParaRPr lang="en-US"/>
          </a:p>
          <a:p>
            <a:r>
              <a:rPr lang="en-US"/>
              <a:t>Within a particular factor, each choice is called a </a:t>
            </a:r>
            <a:r>
              <a:rPr lang="en-US" b="1"/>
              <a:t>level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9086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Research in psychology</a:t>
            </a:r>
          </a:p>
          <a:p>
            <a:r>
              <a:rPr lang="en-US" sz="2400">
                <a:latin typeface="Cambria"/>
                <a:cs typeface="Cambria"/>
              </a:rPr>
              <a:t>Experimental design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964" y="1591319"/>
            <a:ext cx="773814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Getting the result</a:t>
            </a:r>
            <a:endParaRPr lang="en-US"/>
          </a:p>
          <a:p>
            <a:endParaRPr lang="en-US" b="1"/>
          </a:p>
          <a:p>
            <a:r>
              <a:rPr lang="en-US"/>
              <a:t>The </a:t>
            </a:r>
            <a:r>
              <a:rPr lang="en-US" i="1"/>
              <a:t>dependent variable</a:t>
            </a:r>
            <a:r>
              <a:rPr lang="en-US"/>
              <a:t> (what we measure to judge our experiment) is the </a:t>
            </a:r>
            <a:r>
              <a:rPr lang="en-US" b="1"/>
              <a:t>metric </a:t>
            </a:r>
            <a:r>
              <a:rPr lang="en-US"/>
              <a:t>or </a:t>
            </a:r>
            <a:r>
              <a:rPr lang="en-US" b="1"/>
              <a:t>measure.</a:t>
            </a:r>
            <a:endParaRPr lang="en-US"/>
          </a:p>
          <a:p>
            <a:endParaRPr lang="en-US"/>
          </a:p>
          <a:p>
            <a:r>
              <a:rPr lang="en-US"/>
              <a:t>One experiment may give several metrics:</a:t>
            </a:r>
          </a:p>
          <a:p>
            <a:r>
              <a:rPr lang="en-US"/>
              <a:t>	reaction time</a:t>
            </a:r>
          </a:p>
          <a:p>
            <a:r>
              <a:rPr lang="en-US"/>
              <a:t>	accuracy</a:t>
            </a:r>
          </a:p>
          <a:p>
            <a:r>
              <a:rPr lang="en-US"/>
              <a:t>	skin conductance</a:t>
            </a:r>
          </a:p>
          <a:p>
            <a:r>
              <a:rPr lang="en-US"/>
              <a:t>	time spent looking</a:t>
            </a:r>
          </a:p>
          <a:p>
            <a:r>
              <a:rPr lang="en-US"/>
              <a:t>	ratings of affect</a:t>
            </a:r>
          </a:p>
          <a:p>
            <a:r>
              <a:rPr lang="en-US"/>
              <a:t>	verbal reports</a:t>
            </a:r>
          </a:p>
          <a:p>
            <a:r>
              <a:rPr lang="en-US"/>
              <a:t>	EEG data</a:t>
            </a:r>
          </a:p>
          <a:p>
            <a:r>
              <a:rPr lang="en-US"/>
              <a:t>	fMRI data</a:t>
            </a:r>
          </a:p>
        </p:txBody>
      </p:sp>
    </p:spTree>
    <p:extLst>
      <p:ext uri="{BB962C8B-B14F-4D97-AF65-F5344CB8AC3E}">
        <p14:creationId xmlns:p14="http://schemas.microsoft.com/office/powerpoint/2010/main" val="4011919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Research in psychology</a:t>
            </a:r>
          </a:p>
          <a:p>
            <a:r>
              <a:rPr lang="en-US" sz="2400">
                <a:latin typeface="Cambria"/>
                <a:cs typeface="Cambria"/>
              </a:rPr>
              <a:t>Experimental design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964" y="1591319"/>
            <a:ext cx="773814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One-factor experiments</a:t>
            </a:r>
            <a:endParaRPr lang="en-US"/>
          </a:p>
          <a:p>
            <a:endParaRPr lang="en-US" b="1"/>
          </a:p>
          <a:p>
            <a:r>
              <a:rPr lang="en-US"/>
              <a:t>Do warm-coloured rooms make people more or less altruistic?</a:t>
            </a:r>
          </a:p>
          <a:p>
            <a:r>
              <a:rPr lang="en-US"/>
              <a:t>Factor: colour of room</a:t>
            </a:r>
          </a:p>
          <a:p>
            <a:r>
              <a:rPr lang="en-US"/>
              <a:t>Levels: 10 colours from white to red</a:t>
            </a:r>
          </a:p>
          <a:p>
            <a:endParaRPr lang="en-US"/>
          </a:p>
          <a:p>
            <a:r>
              <a:rPr lang="en-US"/>
              <a:t>What is the smallest noticeable intensity of a flash of light?</a:t>
            </a:r>
          </a:p>
          <a:p>
            <a:r>
              <a:rPr lang="en-US"/>
              <a:t>Factor: light level</a:t>
            </a:r>
          </a:p>
          <a:p>
            <a:r>
              <a:rPr lang="en-US"/>
              <a:t>Levels: continuous</a:t>
            </a:r>
          </a:p>
          <a:p>
            <a:endParaRPr lang="en-US"/>
          </a:p>
          <a:p>
            <a:r>
              <a:rPr lang="en-US"/>
              <a:t>Will children eat more M&amp;Ms if the mug is labelled negatively?</a:t>
            </a:r>
          </a:p>
          <a:p>
            <a:r>
              <a:rPr lang="en-US"/>
              <a:t>Factor: mug labelling</a:t>
            </a:r>
          </a:p>
          <a:p>
            <a:r>
              <a:rPr lang="en-US"/>
              <a:t>Levels: positive, negative </a:t>
            </a:r>
          </a:p>
        </p:txBody>
      </p:sp>
    </p:spTree>
    <p:extLst>
      <p:ext uri="{BB962C8B-B14F-4D97-AF65-F5344CB8AC3E}">
        <p14:creationId xmlns:p14="http://schemas.microsoft.com/office/powerpoint/2010/main" val="4203476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Clinical psychology</a:t>
            </a:r>
          </a:p>
          <a:p>
            <a:r>
              <a:rPr lang="en-US" sz="2400">
                <a:latin typeface="Cambria"/>
                <a:cs typeface="Cambria"/>
              </a:rPr>
              <a:t>Counselling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964" y="1447383"/>
            <a:ext cx="78281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/>
              <a:t>Course accredited by the British Association for Counselling and Psychotherapy (BACP)</a:t>
            </a:r>
            <a:br>
              <a:rPr lang="en-US"/>
            </a:br>
            <a:r>
              <a:rPr lang="en-US"/>
              <a:t>No degree/HND required</a:t>
            </a:r>
            <a:br>
              <a:rPr lang="en-US"/>
            </a:br>
            <a:r>
              <a:rPr lang="en-US"/>
              <a:t>100 hours supervised counselling practice</a:t>
            </a:r>
          </a:p>
        </p:txBody>
      </p:sp>
    </p:spTree>
    <p:extLst>
      <p:ext uri="{BB962C8B-B14F-4D97-AF65-F5344CB8AC3E}">
        <p14:creationId xmlns:p14="http://schemas.microsoft.com/office/powerpoint/2010/main" val="792374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Research in psychology</a:t>
            </a:r>
          </a:p>
          <a:p>
            <a:r>
              <a:rPr lang="en-US" sz="2400">
                <a:latin typeface="Cambria"/>
                <a:cs typeface="Cambria"/>
              </a:rPr>
              <a:t>Experimental design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964" y="1591319"/>
            <a:ext cx="773814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Two-factor experiments</a:t>
            </a:r>
            <a:endParaRPr lang="en-US"/>
          </a:p>
          <a:p>
            <a:endParaRPr lang="en-US" b="1"/>
          </a:p>
          <a:p>
            <a:r>
              <a:rPr lang="en-US"/>
              <a:t>How long do we need to see a face for in order to recognise it? Does orientation affect this:</a:t>
            </a:r>
          </a:p>
          <a:p>
            <a:r>
              <a:rPr lang="en-US"/>
              <a:t>Factor 1: display duration (10 levels from 0.1 s to 1 s)</a:t>
            </a:r>
          </a:p>
          <a:p>
            <a:r>
              <a:rPr lang="en-US"/>
              <a:t>Factor 2: inversion (levels: upright, inverted)</a:t>
            </a:r>
          </a:p>
          <a:p>
            <a:endParaRPr lang="en-US"/>
          </a:p>
          <a:p>
            <a:r>
              <a:rPr lang="en-US"/>
              <a:t>Does alcohol affect mutual gaze duration? Is there a gender difference?</a:t>
            </a:r>
          </a:p>
          <a:p>
            <a:r>
              <a:rPr lang="en-US"/>
              <a:t>Factor 1: gender of conversation partner (levels: M,F)</a:t>
            </a:r>
          </a:p>
          <a:p>
            <a:r>
              <a:rPr lang="en-US"/>
              <a:t>Factor 2: alcohol dosage (5 levels from 10 to 100 ml)</a:t>
            </a:r>
          </a:p>
          <a:p>
            <a:endParaRPr lang="en-US"/>
          </a:p>
          <a:p>
            <a:r>
              <a:rPr lang="en-US"/>
              <a:t>Is there an interaction between age and gender in speeding?</a:t>
            </a:r>
          </a:p>
          <a:p>
            <a:r>
              <a:rPr lang="en-US"/>
              <a:t>Factor 1: age</a:t>
            </a:r>
          </a:p>
          <a:p>
            <a:r>
              <a:rPr lang="en-US"/>
              <a:t>Factor 2: gender</a:t>
            </a:r>
          </a:p>
        </p:txBody>
      </p:sp>
    </p:spTree>
    <p:extLst>
      <p:ext uri="{BB962C8B-B14F-4D97-AF65-F5344CB8AC3E}">
        <p14:creationId xmlns:p14="http://schemas.microsoft.com/office/powerpoint/2010/main" val="4229840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Research in psychology</a:t>
            </a:r>
          </a:p>
          <a:p>
            <a:r>
              <a:rPr lang="en-US" sz="2400">
                <a:latin typeface="Cambria"/>
                <a:cs typeface="Cambria"/>
              </a:rPr>
              <a:t>Experimental design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964" y="1591319"/>
            <a:ext cx="773814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Two-factor experiments</a:t>
            </a:r>
            <a:endParaRPr lang="en-US"/>
          </a:p>
          <a:p>
            <a:endParaRPr lang="en-US" b="1"/>
          </a:p>
          <a:p>
            <a:r>
              <a:rPr lang="en-US"/>
              <a:t>A </a:t>
            </a:r>
            <a:r>
              <a:rPr lang="en-US" b="1"/>
              <a:t>condition</a:t>
            </a:r>
            <a:r>
              <a:rPr lang="en-US"/>
              <a:t> is a choice of both factors (i.e. male gender and age 40-50).</a:t>
            </a:r>
          </a:p>
          <a:p>
            <a:endParaRPr lang="en-US"/>
          </a:p>
          <a:p>
            <a:r>
              <a:rPr lang="en-US"/>
              <a:t>Once we know what condition we are in, we have all the information necessary to perform some trials.</a:t>
            </a:r>
          </a:p>
        </p:txBody>
      </p:sp>
    </p:spTree>
    <p:extLst>
      <p:ext uri="{BB962C8B-B14F-4D97-AF65-F5344CB8AC3E}">
        <p14:creationId xmlns:p14="http://schemas.microsoft.com/office/powerpoint/2010/main" val="3029867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Research in psychology</a:t>
            </a:r>
          </a:p>
          <a:p>
            <a:r>
              <a:rPr lang="en-US" sz="2400">
                <a:latin typeface="Cambria"/>
                <a:cs typeface="Cambria"/>
              </a:rPr>
              <a:t>Experimental design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964" y="1591319"/>
            <a:ext cx="77381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Trials</a:t>
            </a:r>
          </a:p>
          <a:p>
            <a:r>
              <a:rPr lang="en-US"/>
              <a:t>Easily repeatable, short parts of the experiment. One trial produces one data point.</a:t>
            </a:r>
          </a:p>
          <a:p>
            <a:endParaRPr lang="en-US"/>
          </a:p>
          <a:p>
            <a:r>
              <a:rPr lang="en-US"/>
              <a:t>Trials are often split into </a:t>
            </a:r>
            <a:r>
              <a:rPr lang="en-US" b="1"/>
              <a:t>blocks</a:t>
            </a:r>
            <a:r>
              <a:rPr lang="en-US"/>
              <a:t> of equal length, to break up the experiment.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974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Research in psychology</a:t>
            </a:r>
          </a:p>
          <a:p>
            <a:r>
              <a:rPr lang="en-US" sz="2400">
                <a:latin typeface="Cambria"/>
                <a:cs typeface="Cambria"/>
              </a:rPr>
              <a:t>Experimental design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964" y="1591319"/>
            <a:ext cx="7738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Contingency tables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7200" y="2120900"/>
            <a:ext cx="5676900" cy="26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974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Research in psychology</a:t>
            </a:r>
          </a:p>
          <a:p>
            <a:r>
              <a:rPr lang="en-US" sz="2400">
                <a:latin typeface="Cambria"/>
                <a:cs typeface="Cambria"/>
              </a:rPr>
              <a:t>Statistical analysis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964" y="1051146"/>
            <a:ext cx="7518926" cy="540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744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Research in psychology</a:t>
            </a:r>
          </a:p>
          <a:p>
            <a:r>
              <a:rPr lang="en-US" sz="2400">
                <a:latin typeface="Cambria"/>
                <a:cs typeface="Cambria"/>
              </a:rPr>
              <a:t>Statistical analysis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6200" y="2044700"/>
            <a:ext cx="3898900" cy="2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997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Research in psychology</a:t>
            </a:r>
          </a:p>
          <a:p>
            <a:r>
              <a:rPr lang="en-US" sz="2400">
                <a:latin typeface="Cambria"/>
                <a:cs typeface="Cambria"/>
              </a:rPr>
              <a:t>Statistical analysis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700" y="131391"/>
            <a:ext cx="8096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490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Research in psychology</a:t>
            </a:r>
          </a:p>
          <a:p>
            <a:r>
              <a:rPr lang="en-US" sz="2400">
                <a:latin typeface="Cambria"/>
                <a:cs typeface="Cambria"/>
              </a:rPr>
              <a:t>Statistical analysis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500" y="1854200"/>
            <a:ext cx="5715000" cy="313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225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Research in psychology</a:t>
            </a:r>
          </a:p>
          <a:p>
            <a:r>
              <a:rPr lang="en-US" sz="2400">
                <a:latin typeface="Cambria"/>
                <a:cs typeface="Cambria"/>
              </a:rPr>
              <a:t>Statistical analysis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964" y="1591319"/>
            <a:ext cx="773814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/>
          </a:p>
          <a:p>
            <a:pPr algn="ctr"/>
            <a:r>
              <a:rPr lang="en-US" sz="2800"/>
              <a:t>Student’s t-test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941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Research in psychology</a:t>
            </a:r>
          </a:p>
          <a:p>
            <a:r>
              <a:rPr lang="en-US" sz="2400">
                <a:latin typeface="Cambria"/>
                <a:cs typeface="Cambria"/>
              </a:rPr>
              <a:t>Statistical analysis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964" y="1591319"/>
            <a:ext cx="773814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/>
          </a:p>
          <a:p>
            <a:pPr algn="ctr"/>
            <a:r>
              <a:rPr lang="en-US" sz="2800"/>
              <a:t>listA, listB → t-test → p-value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p-value: the probability that the distributions have different means</a:t>
            </a:r>
          </a:p>
          <a:p>
            <a:endParaRPr lang="en-US"/>
          </a:p>
          <a:p>
            <a:r>
              <a:rPr lang="en-US"/>
              <a:t>In other words, the probability that we can reject the null hypothesis. </a:t>
            </a:r>
          </a:p>
        </p:txBody>
      </p:sp>
    </p:spTree>
    <p:extLst>
      <p:ext uri="{BB962C8B-B14F-4D97-AF65-F5344CB8AC3E}">
        <p14:creationId xmlns:p14="http://schemas.microsoft.com/office/powerpoint/2010/main" val="331824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Clinical psychology</a:t>
            </a:r>
          </a:p>
          <a:p>
            <a:r>
              <a:rPr lang="en-US" sz="2400">
                <a:latin typeface="Cambria"/>
                <a:cs typeface="Cambria"/>
              </a:rPr>
              <a:t>Psychotherapy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964" y="1447383"/>
            <a:ext cx="7828119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Individual client meetings (30 mins to one hour)</a:t>
            </a:r>
          </a:p>
          <a:p>
            <a:r>
              <a:rPr lang="en-US"/>
              <a:t>Group sessions</a:t>
            </a:r>
          </a:p>
          <a:p>
            <a:endParaRPr lang="en-US"/>
          </a:p>
          <a:p>
            <a:r>
              <a:rPr lang="en-US"/>
              <a:t>Therapies: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cognitive behavioural therapy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psychoanalysis/psychodynamics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humanistic/integrative psychotherapies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hypno-psychotherapy</a:t>
            </a:r>
          </a:p>
          <a:p>
            <a:pPr marL="285750" indent="-285750">
              <a:buFont typeface="Arial"/>
              <a:buChar char="•"/>
            </a:pPr>
            <a:endParaRPr lang="en-US"/>
          </a:p>
          <a:p>
            <a:r>
              <a:rPr lang="en-US"/>
              <a:t>Training: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Relevant degree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Masters in psychotherapy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Qualification accredited by the UK Council for Psychotherapy (UKCP)</a:t>
            </a:r>
            <a:br>
              <a:rPr lang="en-US"/>
            </a:br>
            <a:r>
              <a:rPr lang="en-US"/>
              <a:t>various types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endParaRPr lang="en-US"/>
          </a:p>
          <a:p>
            <a:r>
              <a:rPr lang="en-US"/>
              <a:t>Courses are oversubscribed</a:t>
            </a:r>
          </a:p>
        </p:txBody>
      </p:sp>
    </p:spTree>
    <p:extLst>
      <p:ext uri="{BB962C8B-B14F-4D97-AF65-F5344CB8AC3E}">
        <p14:creationId xmlns:p14="http://schemas.microsoft.com/office/powerpoint/2010/main" val="1062815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Research in psychology</a:t>
            </a:r>
          </a:p>
          <a:p>
            <a:r>
              <a:rPr lang="en-US" sz="2400">
                <a:latin typeface="Cambria"/>
                <a:cs typeface="Cambria"/>
              </a:rPr>
              <a:t>Statistical analysis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964" y="1591319"/>
            <a:ext cx="77381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ANOVA</a:t>
            </a:r>
          </a:p>
          <a:p>
            <a:pPr algn="ctr"/>
            <a:r>
              <a:rPr lang="en-US" sz="2800"/>
              <a:t>ANalysis Of VAriance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617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Research in psychology</a:t>
            </a:r>
          </a:p>
          <a:p>
            <a:r>
              <a:rPr lang="en-US" sz="2400">
                <a:latin typeface="Cambria"/>
                <a:cs typeface="Cambria"/>
              </a:rPr>
              <a:t>Statistical analysis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964" y="1591319"/>
            <a:ext cx="7738148" cy="3200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/>
          </a:p>
          <a:p>
            <a:pPr algn="ctr"/>
            <a:r>
              <a:rPr lang="en-US" sz="2800"/>
              <a:t>listFactor1, listFactor2, listFactor3</a:t>
            </a:r>
          </a:p>
          <a:p>
            <a:pPr algn="ctr"/>
            <a:r>
              <a:rPr lang="en-US" sz="2800"/>
              <a:t>→ ANOVA</a:t>
            </a:r>
          </a:p>
          <a:p>
            <a:pPr algn="ctr"/>
            <a:r>
              <a:rPr lang="en-US" sz="2800"/>
              <a:t>→ list of p-values and interactions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p-values: the probability that each factor has an effect</a:t>
            </a:r>
          </a:p>
          <a:p>
            <a:endParaRPr lang="en-US"/>
          </a:p>
          <a:p>
            <a:r>
              <a:rPr lang="en-US"/>
              <a:t>interactions: the probability that two factors are dependent</a:t>
            </a:r>
          </a:p>
        </p:txBody>
      </p:sp>
    </p:spTree>
    <p:extLst>
      <p:ext uri="{BB962C8B-B14F-4D97-AF65-F5344CB8AC3E}">
        <p14:creationId xmlns:p14="http://schemas.microsoft.com/office/powerpoint/2010/main" val="762223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Research in psychology</a:t>
            </a:r>
          </a:p>
          <a:p>
            <a:r>
              <a:rPr lang="en-US" sz="2400">
                <a:latin typeface="Cambria"/>
                <a:cs typeface="Cambria"/>
              </a:rPr>
              <a:t>Conferences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00" y="1727200"/>
            <a:ext cx="6350000" cy="34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884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Research in psychology</a:t>
            </a:r>
          </a:p>
          <a:p>
            <a:r>
              <a:rPr lang="en-US" sz="2400">
                <a:latin typeface="Cambria"/>
                <a:cs typeface="Cambria"/>
              </a:rPr>
              <a:t>Conferences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964" y="952528"/>
            <a:ext cx="7698770" cy="577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894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Research in psychology</a:t>
            </a:r>
          </a:p>
          <a:p>
            <a:r>
              <a:rPr lang="en-US" sz="2400">
                <a:latin typeface="Cambria"/>
                <a:cs typeface="Cambria"/>
              </a:rPr>
              <a:t>Conferences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6348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141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Research in psychology</a:t>
            </a:r>
          </a:p>
          <a:p>
            <a:r>
              <a:rPr lang="en-US" sz="2400">
                <a:latin typeface="Cambria"/>
                <a:cs typeface="Cambria"/>
              </a:rPr>
              <a:t>Conferences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588" y="833296"/>
            <a:ext cx="7727966" cy="577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940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Research in psychology</a:t>
            </a:r>
          </a:p>
          <a:p>
            <a:r>
              <a:rPr lang="en-US" sz="2400">
                <a:latin typeface="Cambria"/>
                <a:cs typeface="Cambria"/>
              </a:rPr>
              <a:t>Writing grants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4964" y="1489124"/>
            <a:ext cx="77381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Science budget: 5.8 billion (2015-2016)</a:t>
            </a:r>
          </a:p>
          <a:p>
            <a:endParaRPr lang="en-US"/>
          </a:p>
          <a:p>
            <a:r>
              <a:rPr lang="en-US"/>
              <a:t>Gross domestic product: 2.52 trillion</a:t>
            </a:r>
          </a:p>
          <a:p>
            <a:r>
              <a:rPr lang="en-US"/>
              <a:t>Budget expenditure: 750 billion</a:t>
            </a:r>
          </a:p>
          <a:p>
            <a:r>
              <a:rPr lang="en-US"/>
              <a:t>Military budget: 40 billion</a:t>
            </a:r>
          </a:p>
        </p:txBody>
      </p:sp>
    </p:spTree>
    <p:extLst>
      <p:ext uri="{BB962C8B-B14F-4D97-AF65-F5344CB8AC3E}">
        <p14:creationId xmlns:p14="http://schemas.microsoft.com/office/powerpoint/2010/main" val="51997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Research in psychology</a:t>
            </a:r>
          </a:p>
          <a:p>
            <a:r>
              <a:rPr lang="en-US" sz="2400">
                <a:latin typeface="Cambria"/>
                <a:cs typeface="Cambria"/>
              </a:rPr>
              <a:t>Writing grants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838200"/>
            <a:ext cx="76200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104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Research in psychology</a:t>
            </a:r>
          </a:p>
          <a:p>
            <a:r>
              <a:rPr lang="en-US" sz="2400">
                <a:latin typeface="Cambria"/>
                <a:cs typeface="Cambria"/>
              </a:rPr>
              <a:t>Writing grants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551" y="2423706"/>
            <a:ext cx="3018376" cy="25106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6390" y="2060728"/>
            <a:ext cx="4651046" cy="262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047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latin typeface="Cambria"/>
                <a:cs typeface="Cambria"/>
              </a:rPr>
              <a:t>Essay feedback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2062" y="6603511"/>
            <a:ext cx="6731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812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Clinical psychology</a:t>
            </a:r>
          </a:p>
          <a:p>
            <a:r>
              <a:rPr lang="en-US" sz="2400">
                <a:latin typeface="Cambria"/>
                <a:cs typeface="Cambria"/>
              </a:rPr>
              <a:t>Neuropsychology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964" y="1447383"/>
            <a:ext cx="782811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Psychological assessment and therapy of patients with neurological injuries (traumatic brain injury, brain cancer...)</a:t>
            </a:r>
          </a:p>
          <a:p>
            <a:endParaRPr lang="en-US"/>
          </a:p>
          <a:p>
            <a:r>
              <a:rPr lang="en-US"/>
              <a:t>Training: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Doctorate in psychology or neuropsychology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Clinical work experience (clinical portfolio)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Clinical supervisor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BPS Qualification in Clinical Neuropsychology (QiCN)</a:t>
            </a:r>
            <a:br>
              <a:rPr lang="en-US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933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Essay marking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8085" y="523954"/>
            <a:ext cx="6977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Min: 19</a:t>
            </a:r>
          </a:p>
          <a:p>
            <a:r>
              <a:rPr lang="en-US"/>
              <a:t>Max: 93</a:t>
            </a:r>
          </a:p>
          <a:p>
            <a:r>
              <a:rPr lang="en-US"/>
              <a:t>Mean: 66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888" y="1646197"/>
            <a:ext cx="7564177" cy="495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156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Essay marking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8085" y="971199"/>
            <a:ext cx="69779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/>
              <a:t> Did you attack the question posed in the title?		3</a:t>
            </a:r>
          </a:p>
          <a:p>
            <a:r>
              <a:rPr lang="en-GB" sz="2000"/>
              <a:t> Did you cover the question in enough depth?	3</a:t>
            </a:r>
          </a:p>
          <a:p>
            <a:r>
              <a:rPr lang="en-GB" sz="2000"/>
              <a:t> Is your essay relevant to psychology	3</a:t>
            </a:r>
          </a:p>
          <a:p>
            <a:r>
              <a:rPr lang="en-GB" sz="2000"/>
              <a:t> Does your essay develop logically and flow well?	2</a:t>
            </a:r>
          </a:p>
          <a:p>
            <a:r>
              <a:rPr lang="en-GB" sz="2000"/>
              <a:t> Does your essay demonstrate original and creative thought?	4</a:t>
            </a:r>
          </a:p>
          <a:p>
            <a:r>
              <a:rPr lang="en-GB" sz="2000"/>
              <a:t> 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962152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Essay marking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8085" y="971199"/>
            <a:ext cx="69779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/>
              <a:t>	0	Very much below standard</a:t>
            </a:r>
          </a:p>
          <a:p>
            <a:r>
              <a:rPr lang="en-GB" sz="2000"/>
              <a:t>	1	Below standard</a:t>
            </a:r>
          </a:p>
          <a:p>
            <a:r>
              <a:rPr lang="en-GB" sz="2000"/>
              <a:t>	2	Good</a:t>
            </a:r>
          </a:p>
          <a:p>
            <a:r>
              <a:rPr lang="en-GB" sz="2000"/>
              <a:t>	3	Excellent</a:t>
            </a:r>
          </a:p>
        </p:txBody>
      </p:sp>
    </p:spTree>
    <p:extLst>
      <p:ext uri="{BB962C8B-B14F-4D97-AF65-F5344CB8AC3E}">
        <p14:creationId xmlns:p14="http://schemas.microsoft.com/office/powerpoint/2010/main" val="980658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Essay marking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8085" y="971199"/>
            <a:ext cx="69779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/>
              <a:t> Understanding psychological ideas	3</a:t>
            </a:r>
          </a:p>
          <a:p>
            <a:r>
              <a:rPr lang="en-GB" sz="2000"/>
              <a:t> Explaining psychological ideas clearly and concisely	3</a:t>
            </a:r>
          </a:p>
          <a:p>
            <a:r>
              <a:rPr lang="en-GB" sz="2000"/>
              <a:t> Criticising psychological ideas	6</a:t>
            </a:r>
          </a:p>
          <a:p>
            <a:r>
              <a:rPr lang="en-GB" sz="2000"/>
              <a:t> Comparing psychological ideas	6</a:t>
            </a:r>
          </a:p>
          <a:p>
            <a:r>
              <a:rPr lang="en-GB" sz="2000"/>
              <a:t> 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30734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Essay marking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8085" y="971199"/>
            <a:ext cx="69779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/>
              <a:t> Structure: does your essay have clearly defined sections?	2</a:t>
            </a:r>
          </a:p>
          <a:p>
            <a:r>
              <a:rPr lang="en-GB" sz="2000"/>
              <a:t> Does the introduction contextualise and introduce the problem?	3</a:t>
            </a:r>
          </a:p>
          <a:p>
            <a:r>
              <a:rPr lang="en-GB" sz="2000"/>
              <a:t> Does the conclusion sum up arguments and tie up the essay nicely?	3</a:t>
            </a:r>
          </a:p>
          <a:p>
            <a:r>
              <a:rPr lang="en-GB" sz="2000"/>
              <a:t> 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031341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Essay marking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8085" y="971199"/>
            <a:ext cx="69779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/>
              <a:t> Spelling	1</a:t>
            </a:r>
          </a:p>
          <a:p>
            <a:r>
              <a:rPr lang="en-GB" sz="2000"/>
              <a:t> Grammar	1</a:t>
            </a:r>
          </a:p>
          <a:p>
            <a:r>
              <a:rPr lang="en-GB" sz="2000"/>
              <a:t> Sentence structure	1</a:t>
            </a:r>
          </a:p>
          <a:p>
            <a:r>
              <a:rPr lang="en-GB" sz="2000"/>
              <a:t> Paragraphs of appropriate length	1</a:t>
            </a:r>
          </a:p>
          <a:p>
            <a:r>
              <a:rPr lang="en-GB" sz="2000"/>
              <a:t> 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971888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Essay marking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8085" y="971199"/>
            <a:ext cx="69779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/>
              <a:t> Referencing - using a clear and consistent referencing style	1</a:t>
            </a:r>
          </a:p>
          <a:p>
            <a:r>
              <a:rPr lang="en-GB" sz="2000"/>
              <a:t> Referencing - using references of a high enough level	1</a:t>
            </a:r>
          </a:p>
          <a:p>
            <a:r>
              <a:rPr lang="en-GB" sz="2000"/>
              <a:t> Referencing - finding your own references	1</a:t>
            </a:r>
          </a:p>
        </p:txBody>
      </p:sp>
    </p:spTree>
    <p:extLst>
      <p:ext uri="{BB962C8B-B14F-4D97-AF65-F5344CB8AC3E}">
        <p14:creationId xmlns:p14="http://schemas.microsoft.com/office/powerpoint/2010/main" val="2486632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Essay marking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8085" y="971199"/>
            <a:ext cx="69779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/>
              <a:t>Max number of points: 120</a:t>
            </a:r>
          </a:p>
          <a:p>
            <a:endParaRPr lang="en-GB" sz="2000"/>
          </a:p>
          <a:p>
            <a:r>
              <a:rPr lang="en-GB" sz="2000"/>
              <a:t>Grade is a percentage of this</a:t>
            </a:r>
          </a:p>
          <a:p>
            <a:endParaRPr lang="en-GB" sz="2000"/>
          </a:p>
          <a:p>
            <a:r>
              <a:rPr lang="en-GB" sz="2000"/>
              <a:t>(Before application of any other penalties)</a:t>
            </a:r>
          </a:p>
        </p:txBody>
      </p:sp>
    </p:spTree>
    <p:extLst>
      <p:ext uri="{BB962C8B-B14F-4D97-AF65-F5344CB8AC3E}">
        <p14:creationId xmlns:p14="http://schemas.microsoft.com/office/powerpoint/2010/main" val="651283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Essay marking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500" y="889000"/>
            <a:ext cx="6985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445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Essay marking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95883"/>
            <a:ext cx="9144000" cy="553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421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Practicing psychology</a:t>
            </a:r>
          </a:p>
          <a:p>
            <a:r>
              <a:rPr lang="en-US" sz="2400">
                <a:latin typeface="Cambria"/>
                <a:cs typeface="Cambria"/>
              </a:rPr>
              <a:t>Child psychotherapy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964" y="1447383"/>
            <a:ext cx="782811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Training: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Honours degree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Considerable experience working with children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Course accredited by the Association of Child Psychotherapists (ACP)</a:t>
            </a:r>
            <a:br>
              <a:rPr lang="en-US"/>
            </a:br>
            <a:r>
              <a:rPr lang="en-US"/>
              <a:t>Around six years</a:t>
            </a:r>
            <a:br>
              <a:rPr lang="en-US"/>
            </a:br>
            <a:r>
              <a:rPr lang="en-US"/>
              <a:t>Pre-clinical training (2yrs): infant observation</a:t>
            </a:r>
            <a:br>
              <a:rPr lang="en-US"/>
            </a:br>
            <a:r>
              <a:rPr lang="en-US"/>
              <a:t>Doctoral-level clinical training scheme (4yrs) in NHS Child and Adolescent Mental Health Services (CAMHS)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230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Essay marking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800" y="1795924"/>
            <a:ext cx="8788400" cy="2565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4107818"/>
            <a:ext cx="8737600" cy="18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709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1361</TotalTime>
  <Words>2204</Words>
  <Application>Microsoft Macintosh PowerPoint</Application>
  <PresentationFormat>On-screen Show (4:3)</PresentationFormat>
  <Paragraphs>566</Paragraphs>
  <Slides>90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1" baseType="lpstr">
      <vt:lpstr>Office Theme</vt:lpstr>
      <vt:lpstr>Lecture 8  Life as a psychologist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Essay feedback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8  Life as a psychologist</dc:title>
  <dc:creator>Fintan Nagle</dc:creator>
  <cp:lastModifiedBy>Fintan Nagle</cp:lastModifiedBy>
  <cp:revision>30</cp:revision>
  <dcterms:created xsi:type="dcterms:W3CDTF">2014-11-20T14:35:04Z</dcterms:created>
  <dcterms:modified xsi:type="dcterms:W3CDTF">2014-11-28T13:34:25Z</dcterms:modified>
</cp:coreProperties>
</file>