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91" r:id="rId4"/>
    <p:sldId id="259" r:id="rId5"/>
    <p:sldId id="292" r:id="rId6"/>
    <p:sldId id="282" r:id="rId7"/>
    <p:sldId id="260" r:id="rId8"/>
    <p:sldId id="261" r:id="rId9"/>
    <p:sldId id="265" r:id="rId10"/>
    <p:sldId id="267" r:id="rId11"/>
    <p:sldId id="281" r:id="rId12"/>
    <p:sldId id="285" r:id="rId13"/>
    <p:sldId id="286" r:id="rId14"/>
    <p:sldId id="287" r:id="rId15"/>
    <p:sldId id="288" r:id="rId16"/>
    <p:sldId id="289" r:id="rId17"/>
    <p:sldId id="272" r:id="rId18"/>
    <p:sldId id="293" r:id="rId19"/>
    <p:sldId id="294" r:id="rId20"/>
    <p:sldId id="295" r:id="rId21"/>
    <p:sldId id="296" r:id="rId22"/>
    <p:sldId id="274" r:id="rId23"/>
    <p:sldId id="273" r:id="rId24"/>
    <p:sldId id="262" r:id="rId25"/>
    <p:sldId id="263" r:id="rId26"/>
    <p:sldId id="264" r:id="rId27"/>
    <p:sldId id="266" r:id="rId28"/>
    <p:sldId id="268" r:id="rId29"/>
    <p:sldId id="275" r:id="rId30"/>
    <p:sldId id="276" r:id="rId31"/>
    <p:sldId id="269" r:id="rId32"/>
    <p:sldId id="306" r:id="rId33"/>
    <p:sldId id="270" r:id="rId34"/>
    <p:sldId id="271" r:id="rId35"/>
    <p:sldId id="307" r:id="rId36"/>
    <p:sldId id="308" r:id="rId37"/>
    <p:sldId id="309" r:id="rId38"/>
    <p:sldId id="310" r:id="rId39"/>
    <p:sldId id="311" r:id="rId40"/>
    <p:sldId id="297" r:id="rId41"/>
    <p:sldId id="277" r:id="rId42"/>
    <p:sldId id="290" r:id="rId43"/>
    <p:sldId id="301" r:id="rId44"/>
    <p:sldId id="302" r:id="rId45"/>
    <p:sldId id="304" r:id="rId46"/>
    <p:sldId id="303" r:id="rId47"/>
    <p:sldId id="305" r:id="rId48"/>
    <p:sldId id="283" r:id="rId49"/>
    <p:sldId id="284" r:id="rId50"/>
    <p:sldId id="298" r:id="rId51"/>
    <p:sldId id="299" r:id="rId52"/>
    <p:sldId id="300" r:id="rId5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3" d="100"/>
          <a:sy n="93" d="100"/>
        </p:scale>
        <p:origin x="-120" y="-1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printerSettings" Target="printerSettings/printerSettings1.bin"/><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6C60C76-2B8C-F84B-8461-3FF6C30712E0}" type="datetimeFigureOut">
              <a:t>29/10/2014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2610473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6C60C76-2B8C-F84B-8461-3FF6C30712E0}" type="datetimeFigureOut">
              <a:t>29/10/2014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3539674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6C60C76-2B8C-F84B-8461-3FF6C30712E0}" type="datetimeFigureOut">
              <a:t>29/10/2014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1395205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6C60C76-2B8C-F84B-8461-3FF6C30712E0}" type="datetimeFigureOut">
              <a:t>29/10/2014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319025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6C60C76-2B8C-F84B-8461-3FF6C30712E0}" type="datetimeFigureOut">
              <a:t>29/10/2014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235014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6C60C76-2B8C-F84B-8461-3FF6C30712E0}" type="datetimeFigureOut">
              <a:t>29/10/2014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531925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6C60C76-2B8C-F84B-8461-3FF6C30712E0}" type="datetimeFigureOut">
              <a:t>29/10/2014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3193644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6C60C76-2B8C-F84B-8461-3FF6C30712E0}" type="datetimeFigureOut">
              <a:t>29/10/2014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426319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60C76-2B8C-F84B-8461-3FF6C30712E0}" type="datetimeFigureOut">
              <a:t>29/10/2014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2372489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6C60C76-2B8C-F84B-8461-3FF6C30712E0}" type="datetimeFigureOut">
              <a:t>29/10/2014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2518376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6C60C76-2B8C-F84B-8461-3FF6C30712E0}" type="datetimeFigureOut">
              <a:t>29/10/2014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329D3-08F2-2B41-AAEB-ECDCA81A6E4D}" type="slidenum">
              <a:t>‹#›</a:t>
            </a:fld>
            <a:endParaRPr lang="en-US"/>
          </a:p>
        </p:txBody>
      </p:sp>
    </p:spTree>
    <p:extLst>
      <p:ext uri="{BB962C8B-B14F-4D97-AF65-F5344CB8AC3E}">
        <p14:creationId xmlns:p14="http://schemas.microsoft.com/office/powerpoint/2010/main" val="21304850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60C76-2B8C-F84B-8461-3FF6C30712E0}" type="datetimeFigureOut">
              <a:t>29/10/2014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329D3-08F2-2B41-AAEB-ECDCA81A6E4D}" type="slidenum">
              <a:t>‹#›</a:t>
            </a:fld>
            <a:endParaRPr lang="en-US"/>
          </a:p>
        </p:txBody>
      </p:sp>
    </p:spTree>
    <p:extLst>
      <p:ext uri="{BB962C8B-B14F-4D97-AF65-F5344CB8AC3E}">
        <p14:creationId xmlns:p14="http://schemas.microsoft.com/office/powerpoint/2010/main" val="1905123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a:latin typeface="Cambria"/>
                <a:cs typeface="Cambria"/>
              </a:rPr>
              <a:t>Lecture 6</a:t>
            </a:r>
            <a:br>
              <a:rPr lang="en-US" sz="3200">
                <a:latin typeface="Cambria"/>
                <a:cs typeface="Cambria"/>
              </a:rPr>
            </a:br>
            <a:r>
              <a:rPr lang="en-US" sz="4000">
                <a:latin typeface="Cambria"/>
                <a:cs typeface="Cambria"/>
              </a:rPr>
              <a:t> Consciousness</a:t>
            </a:r>
          </a:p>
        </p:txBody>
      </p:sp>
      <p:pic>
        <p:nvPicPr>
          <p:cNvPr id="3" name="Picture 2"/>
          <p:cNvPicPr>
            <a:picLocks noChangeAspect="1"/>
          </p:cNvPicPr>
          <p:nvPr/>
        </p:nvPicPr>
        <p:blipFill>
          <a:blip r:embed="rId2"/>
          <a:stretch>
            <a:fillRect/>
          </a:stretch>
        </p:blipFill>
        <p:spPr>
          <a:xfrm>
            <a:off x="4282062" y="6603511"/>
            <a:ext cx="673100" cy="266700"/>
          </a:xfrm>
          <a:prstGeom prst="rect">
            <a:avLst/>
          </a:prstGeom>
        </p:spPr>
      </p:pic>
    </p:spTree>
    <p:extLst>
      <p:ext uri="{BB962C8B-B14F-4D97-AF65-F5344CB8AC3E}">
        <p14:creationId xmlns:p14="http://schemas.microsoft.com/office/powerpoint/2010/main" val="314006197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Consciousness as an inner life</a:t>
            </a:r>
          </a:p>
        </p:txBody>
      </p:sp>
      <p:sp>
        <p:nvSpPr>
          <p:cNvPr id="2" name="TextBox 1"/>
          <p:cNvSpPr txBox="1"/>
          <p:nvPr/>
        </p:nvSpPr>
        <p:spPr>
          <a:xfrm>
            <a:off x="744964" y="1502001"/>
            <a:ext cx="7828119" cy="1200329"/>
          </a:xfrm>
          <a:prstGeom prst="rect">
            <a:avLst/>
          </a:prstGeom>
          <a:noFill/>
        </p:spPr>
        <p:txBody>
          <a:bodyPr wrap="square" rtlCol="0">
            <a:spAutoFit/>
          </a:bodyPr>
          <a:lstStyle/>
          <a:p>
            <a:r>
              <a:rPr lang="en-US"/>
              <a:t>We usually assume that conscious beings have some kind of inner life: private thoughts or feelings which are separate from external behaviours.</a:t>
            </a:r>
          </a:p>
          <a:p>
            <a:endParaRPr lang="en-US"/>
          </a:p>
          <a:p>
            <a:r>
              <a:rPr lang="en-US"/>
              <a:t>The inner life is made up of </a:t>
            </a:r>
            <a:r>
              <a:rPr lang="en-US" i="1"/>
              <a:t>qualia</a:t>
            </a:r>
            <a:r>
              <a:rPr lang="en-US"/>
              <a:t>, which are ineffable.</a:t>
            </a:r>
          </a:p>
        </p:txBody>
      </p:sp>
    </p:spTree>
    <p:extLst>
      <p:ext uri="{BB962C8B-B14F-4D97-AF65-F5344CB8AC3E}">
        <p14:creationId xmlns:p14="http://schemas.microsoft.com/office/powerpoint/2010/main" val="338055902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The components of consciousness</a:t>
            </a:r>
          </a:p>
        </p:txBody>
      </p:sp>
      <p:sp>
        <p:nvSpPr>
          <p:cNvPr id="2" name="TextBox 1"/>
          <p:cNvSpPr txBox="1"/>
          <p:nvPr/>
        </p:nvSpPr>
        <p:spPr>
          <a:xfrm>
            <a:off x="744964" y="1502001"/>
            <a:ext cx="7828119" cy="4247317"/>
          </a:xfrm>
          <a:prstGeom prst="rect">
            <a:avLst/>
          </a:prstGeom>
          <a:noFill/>
        </p:spPr>
        <p:txBody>
          <a:bodyPr wrap="square" rtlCol="0">
            <a:spAutoFit/>
          </a:bodyPr>
          <a:lstStyle/>
          <a:p>
            <a:r>
              <a:rPr lang="en-US"/>
              <a:t>Awareness</a:t>
            </a:r>
          </a:p>
          <a:p>
            <a:r>
              <a:rPr lang="en-US"/>
              <a:t>	The knowledge that something is happening or that a fact is true</a:t>
            </a:r>
          </a:p>
          <a:p>
            <a:endParaRPr lang="en-US"/>
          </a:p>
          <a:p>
            <a:r>
              <a:rPr lang="en-US"/>
              <a:t>Introspection</a:t>
            </a:r>
          </a:p>
          <a:p>
            <a:r>
              <a:rPr lang="en-US"/>
              <a:t>	The ability to investigate one’s own mental state</a:t>
            </a:r>
          </a:p>
          <a:p>
            <a:endParaRPr lang="en-US"/>
          </a:p>
          <a:p>
            <a:r>
              <a:rPr lang="en-US"/>
              <a:t>Agency</a:t>
            </a:r>
          </a:p>
          <a:p>
            <a:r>
              <a:rPr lang="en-US"/>
              <a:t>	The sensation that one’s actions have an effect on the world</a:t>
            </a:r>
          </a:p>
          <a:p>
            <a:endParaRPr lang="en-US"/>
          </a:p>
          <a:p>
            <a:r>
              <a:rPr lang="en-US"/>
              <a:t>Identity</a:t>
            </a:r>
          </a:p>
          <a:p>
            <a:r>
              <a:rPr lang="en-US"/>
              <a:t>	The sensation that the self is a separate part of the world from the 	environment</a:t>
            </a:r>
          </a:p>
          <a:p>
            <a:endParaRPr lang="en-US"/>
          </a:p>
          <a:p>
            <a:r>
              <a:rPr lang="en-US"/>
              <a:t>Causality</a:t>
            </a:r>
          </a:p>
          <a:p>
            <a:r>
              <a:rPr lang="en-US"/>
              <a:t>	The idea that an event is responsible for another event</a:t>
            </a:r>
          </a:p>
        </p:txBody>
      </p:sp>
    </p:spTree>
    <p:extLst>
      <p:ext uri="{BB962C8B-B14F-4D97-AF65-F5344CB8AC3E}">
        <p14:creationId xmlns:p14="http://schemas.microsoft.com/office/powerpoint/2010/main" val="848842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Conscious states</a:t>
            </a:r>
          </a:p>
        </p:txBody>
      </p:sp>
      <p:sp>
        <p:nvSpPr>
          <p:cNvPr id="2" name="TextBox 1"/>
          <p:cNvSpPr txBox="1"/>
          <p:nvPr/>
        </p:nvSpPr>
        <p:spPr>
          <a:xfrm>
            <a:off x="744964" y="1502001"/>
            <a:ext cx="7828119" cy="369332"/>
          </a:xfrm>
          <a:prstGeom prst="rect">
            <a:avLst/>
          </a:prstGeom>
          <a:noFill/>
        </p:spPr>
        <p:txBody>
          <a:bodyPr wrap="square" rtlCol="0">
            <a:spAutoFit/>
          </a:bodyPr>
          <a:lstStyle/>
          <a:p>
            <a:r>
              <a:rPr lang="en-US"/>
              <a:t>Conscious states</a:t>
            </a:r>
          </a:p>
        </p:txBody>
      </p:sp>
      <p:pic>
        <p:nvPicPr>
          <p:cNvPr id="3" name="Picture 2"/>
          <p:cNvPicPr>
            <a:picLocks noChangeAspect="1"/>
          </p:cNvPicPr>
          <p:nvPr/>
        </p:nvPicPr>
        <p:blipFill>
          <a:blip r:embed="rId4"/>
          <a:stretch>
            <a:fillRect/>
          </a:stretch>
        </p:blipFill>
        <p:spPr>
          <a:xfrm>
            <a:off x="165100" y="914400"/>
            <a:ext cx="8813800" cy="5029200"/>
          </a:xfrm>
          <a:prstGeom prst="rect">
            <a:avLst/>
          </a:prstGeom>
        </p:spPr>
      </p:pic>
      <p:sp>
        <p:nvSpPr>
          <p:cNvPr id="4" name="Rectangle 3"/>
          <p:cNvSpPr/>
          <p:nvPr/>
        </p:nvSpPr>
        <p:spPr>
          <a:xfrm>
            <a:off x="2067514" y="6108025"/>
            <a:ext cx="4572000" cy="738664"/>
          </a:xfrm>
          <a:prstGeom prst="rect">
            <a:avLst/>
          </a:prstGeom>
        </p:spPr>
        <p:txBody>
          <a:bodyPr>
            <a:spAutoFit/>
          </a:bodyPr>
          <a:lstStyle/>
          <a:p>
            <a:r>
              <a:rPr lang="en-US" sz="1400"/>
              <a:t>Edelman, Gerald M. "Naturalizing consciousness: a theoretical framework." Proceedings of the National Academy of Sciences 100.9 (2003): 5520-5524.</a:t>
            </a:r>
          </a:p>
        </p:txBody>
      </p:sp>
    </p:spTree>
    <p:extLst>
      <p:ext uri="{BB962C8B-B14F-4D97-AF65-F5344CB8AC3E}">
        <p14:creationId xmlns:p14="http://schemas.microsoft.com/office/powerpoint/2010/main" val="16718276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Conscious states</a:t>
            </a:r>
          </a:p>
        </p:txBody>
      </p:sp>
      <p:sp>
        <p:nvSpPr>
          <p:cNvPr id="2" name="TextBox 1"/>
          <p:cNvSpPr txBox="1"/>
          <p:nvPr/>
        </p:nvSpPr>
        <p:spPr>
          <a:xfrm>
            <a:off x="744964" y="1502001"/>
            <a:ext cx="7828119" cy="369332"/>
          </a:xfrm>
          <a:prstGeom prst="rect">
            <a:avLst/>
          </a:prstGeom>
          <a:noFill/>
        </p:spPr>
        <p:txBody>
          <a:bodyPr wrap="square" rtlCol="0">
            <a:spAutoFit/>
          </a:bodyPr>
          <a:lstStyle/>
          <a:p>
            <a:r>
              <a:rPr lang="en-US"/>
              <a:t>Consciousness: state or process?</a:t>
            </a:r>
          </a:p>
        </p:txBody>
      </p:sp>
    </p:spTree>
    <p:extLst>
      <p:ext uri="{BB962C8B-B14F-4D97-AF65-F5344CB8AC3E}">
        <p14:creationId xmlns:p14="http://schemas.microsoft.com/office/powerpoint/2010/main" val="221508793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Qualia</a:t>
            </a:r>
            <a:endParaRPr lang="en-US" sz="2400">
              <a:latin typeface="Cambria"/>
              <a:cs typeface="Cambria"/>
            </a:endParaRPr>
          </a:p>
        </p:txBody>
      </p:sp>
      <p:sp>
        <p:nvSpPr>
          <p:cNvPr id="2" name="TextBox 1"/>
          <p:cNvSpPr txBox="1"/>
          <p:nvPr/>
        </p:nvSpPr>
        <p:spPr>
          <a:xfrm>
            <a:off x="744964" y="1502001"/>
            <a:ext cx="7828119" cy="4524316"/>
          </a:xfrm>
          <a:prstGeom prst="rect">
            <a:avLst/>
          </a:prstGeom>
          <a:noFill/>
        </p:spPr>
        <p:txBody>
          <a:bodyPr wrap="square" rtlCol="0">
            <a:spAutoFit/>
          </a:bodyPr>
          <a:lstStyle/>
          <a:p>
            <a:r>
              <a:rPr lang="en-US"/>
              <a:t>What if your experience of the colour red is different from everyone else’s?</a:t>
            </a:r>
          </a:p>
          <a:p>
            <a:endParaRPr lang="en-US"/>
          </a:p>
          <a:p>
            <a:r>
              <a:rPr lang="en-US"/>
              <a:t>Wherever they see red, you see blue.</a:t>
            </a:r>
          </a:p>
          <a:p>
            <a:endParaRPr lang="en-US"/>
          </a:p>
          <a:p>
            <a:r>
              <a:rPr lang="en-US"/>
              <a:t>Would this ever be noticeable?</a:t>
            </a:r>
          </a:p>
          <a:p>
            <a:r>
              <a:rPr lang="en-US"/>
              <a:t>No.</a:t>
            </a:r>
          </a:p>
          <a:p>
            <a:endParaRPr lang="en-US"/>
          </a:p>
          <a:p>
            <a:endParaRPr lang="en-US"/>
          </a:p>
          <a:p>
            <a:endParaRPr lang="en-US"/>
          </a:p>
          <a:p>
            <a:endParaRPr lang="en-US"/>
          </a:p>
          <a:p>
            <a:r>
              <a:rPr lang="en-US"/>
              <a:t>Thomas Nagel:</a:t>
            </a:r>
          </a:p>
          <a:p>
            <a:r>
              <a:rPr lang="en-US"/>
              <a:t>When I am in a conscious mental state, there is something it is like for me to be in that state from the subjective or first-person point of view.</a:t>
            </a:r>
          </a:p>
          <a:p>
            <a:endParaRPr lang="en-US"/>
          </a:p>
          <a:p>
            <a:endParaRPr lang="en-US" sz="1400"/>
          </a:p>
          <a:p>
            <a:r>
              <a:rPr lang="en-US" sz="1400"/>
              <a:t>Nagel, T. "What is it like to be a Bat?" In </a:t>
            </a:r>
            <a:r>
              <a:rPr lang="en-US" sz="1400" i="1"/>
              <a:t>Philosophical Review </a:t>
            </a:r>
            <a:r>
              <a:rPr lang="en-US" sz="1400"/>
              <a:t>83: 435-456, 1974.</a:t>
            </a:r>
          </a:p>
        </p:txBody>
      </p:sp>
    </p:spTree>
    <p:extLst>
      <p:ext uri="{BB962C8B-B14F-4D97-AF65-F5344CB8AC3E}">
        <p14:creationId xmlns:p14="http://schemas.microsoft.com/office/powerpoint/2010/main" val="453811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“The hard problem”</a:t>
            </a:r>
            <a:endParaRPr lang="en-US" sz="2400">
              <a:latin typeface="Cambria"/>
              <a:cs typeface="Cambria"/>
            </a:endParaRPr>
          </a:p>
        </p:txBody>
      </p:sp>
      <p:sp>
        <p:nvSpPr>
          <p:cNvPr id="2" name="TextBox 1"/>
          <p:cNvSpPr txBox="1"/>
          <p:nvPr/>
        </p:nvSpPr>
        <p:spPr>
          <a:xfrm>
            <a:off x="744964" y="1502001"/>
            <a:ext cx="7828119" cy="4801315"/>
          </a:xfrm>
          <a:prstGeom prst="rect">
            <a:avLst/>
          </a:prstGeom>
          <a:noFill/>
        </p:spPr>
        <p:txBody>
          <a:bodyPr wrap="square" rtlCol="0">
            <a:spAutoFit/>
          </a:bodyPr>
          <a:lstStyle/>
          <a:p>
            <a:r>
              <a:rPr lang="en-US"/>
              <a:t>We seek to link</a:t>
            </a:r>
          </a:p>
          <a:p>
            <a:endParaRPr lang="en-US"/>
          </a:p>
          <a:p>
            <a:r>
              <a:rPr lang="en-US" b="1"/>
              <a:t>Qualia</a:t>
            </a:r>
            <a:r>
              <a:rPr lang="en-US"/>
              <a:t>: internal, private, subjective experience</a:t>
            </a:r>
          </a:p>
          <a:p>
            <a:endParaRPr lang="en-US" b="1"/>
          </a:p>
          <a:p>
            <a:r>
              <a:rPr lang="en-US" b="1"/>
              <a:t>Measurable states: </a:t>
            </a:r>
            <a:r>
              <a:rPr lang="en-US"/>
              <a:t>brainwaves, neural connections, firing patterns, skin conductance...</a:t>
            </a:r>
          </a:p>
          <a:p>
            <a:endParaRPr lang="en-US" b="1"/>
          </a:p>
          <a:p>
            <a:endParaRPr lang="en-US" b="1"/>
          </a:p>
          <a:p>
            <a:r>
              <a:rPr lang="en-US"/>
              <a:t>The difficulty of finding a relationship between the two,</a:t>
            </a:r>
          </a:p>
          <a:p>
            <a:r>
              <a:rPr lang="en-US"/>
              <a:t>a process which can translate one to the other,</a:t>
            </a:r>
          </a:p>
          <a:p>
            <a:r>
              <a:rPr lang="en-US"/>
              <a:t>is the so-called hard problem of consciousness.</a:t>
            </a:r>
          </a:p>
          <a:p>
            <a:endParaRPr lang="en-US"/>
          </a:p>
          <a:p>
            <a:r>
              <a:rPr lang="en-US"/>
              <a:t>This is called the </a:t>
            </a:r>
            <a:r>
              <a:rPr lang="en-US" b="1"/>
              <a:t>explanatory gap.</a:t>
            </a:r>
          </a:p>
          <a:p>
            <a:endParaRPr lang="en-US" b="1"/>
          </a:p>
          <a:p>
            <a:r>
              <a:rPr lang="en-US" sz="1400"/>
              <a:t>Levine, Joseph. "Materialism and qualia: The explanatory gap." </a:t>
            </a:r>
            <a:r>
              <a:rPr lang="en-US" sz="1400" i="1"/>
              <a:t>Pacific philosophical quarterly</a:t>
            </a:r>
            <a:r>
              <a:rPr lang="en-US" sz="1400"/>
              <a:t> 64.4 (1983): 354-361.</a:t>
            </a:r>
          </a:p>
          <a:p>
            <a:endParaRPr lang="en-US"/>
          </a:p>
        </p:txBody>
      </p:sp>
    </p:spTree>
    <p:extLst>
      <p:ext uri="{BB962C8B-B14F-4D97-AF65-F5344CB8AC3E}">
        <p14:creationId xmlns:p14="http://schemas.microsoft.com/office/powerpoint/2010/main" val="220811559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“The hard problem”</a:t>
            </a:r>
            <a:endParaRPr lang="en-US" sz="2400">
              <a:latin typeface="Cambria"/>
              <a:cs typeface="Cambria"/>
            </a:endParaRPr>
          </a:p>
        </p:txBody>
      </p:sp>
      <p:sp>
        <p:nvSpPr>
          <p:cNvPr id="2" name="TextBox 1"/>
          <p:cNvSpPr txBox="1"/>
          <p:nvPr/>
        </p:nvSpPr>
        <p:spPr>
          <a:xfrm>
            <a:off x="744964" y="1502001"/>
            <a:ext cx="7828119" cy="923330"/>
          </a:xfrm>
          <a:prstGeom prst="rect">
            <a:avLst/>
          </a:prstGeom>
          <a:noFill/>
        </p:spPr>
        <p:txBody>
          <a:bodyPr wrap="square" rtlCol="0">
            <a:spAutoFit/>
          </a:bodyPr>
          <a:lstStyle/>
          <a:p>
            <a:r>
              <a:rPr lang="en-US"/>
              <a:t>“The hard problem” is orthogonal to the question of exactly how consciousness is implemented. Whether the system is dualist or realist, and however it is eventually discovered to work, qualia will still feel the same.</a:t>
            </a:r>
          </a:p>
        </p:txBody>
      </p:sp>
    </p:spTree>
    <p:extLst>
      <p:ext uri="{BB962C8B-B14F-4D97-AF65-F5344CB8AC3E}">
        <p14:creationId xmlns:p14="http://schemas.microsoft.com/office/powerpoint/2010/main" val="399307641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What do we consider conscious?</a:t>
            </a:r>
          </a:p>
        </p:txBody>
      </p:sp>
      <p:sp>
        <p:nvSpPr>
          <p:cNvPr id="2" name="TextBox 1"/>
          <p:cNvSpPr txBox="1"/>
          <p:nvPr/>
        </p:nvSpPr>
        <p:spPr>
          <a:xfrm>
            <a:off x="744964" y="1502001"/>
            <a:ext cx="7828119" cy="2862323"/>
          </a:xfrm>
          <a:prstGeom prst="rect">
            <a:avLst/>
          </a:prstGeom>
          <a:noFill/>
        </p:spPr>
        <p:txBody>
          <a:bodyPr wrap="square" rtlCol="0">
            <a:spAutoFit/>
          </a:bodyPr>
          <a:lstStyle/>
          <a:p>
            <a:r>
              <a:rPr lang="en-US"/>
              <a:t>Certainly: other people</a:t>
            </a:r>
          </a:p>
          <a:p>
            <a:endParaRPr lang="en-US"/>
          </a:p>
          <a:p>
            <a:r>
              <a:rPr lang="en-US"/>
              <a:t>Perhaps: animals</a:t>
            </a:r>
          </a:p>
          <a:p>
            <a:endParaRPr lang="en-US"/>
          </a:p>
          <a:p>
            <a:r>
              <a:rPr lang="en-US"/>
              <a:t>Certainly not: simple information processing devices</a:t>
            </a:r>
          </a:p>
          <a:p>
            <a:r>
              <a:rPr lang="en-US"/>
              <a:t>			inanimate objects</a:t>
            </a:r>
          </a:p>
          <a:p>
            <a:endParaRPr lang="en-US"/>
          </a:p>
          <a:p>
            <a:endParaRPr lang="en-US"/>
          </a:p>
          <a:p>
            <a:endParaRPr lang="en-US"/>
          </a:p>
          <a:p>
            <a:r>
              <a:rPr lang="en-US"/>
              <a:t>There are no explicit divisions: consciousness is a continuum.</a:t>
            </a:r>
          </a:p>
        </p:txBody>
      </p:sp>
    </p:spTree>
    <p:extLst>
      <p:ext uri="{BB962C8B-B14F-4D97-AF65-F5344CB8AC3E}">
        <p14:creationId xmlns:p14="http://schemas.microsoft.com/office/powerpoint/2010/main" val="348940943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Altered states of consciousness</a:t>
            </a:r>
          </a:p>
        </p:txBody>
      </p:sp>
      <p:sp>
        <p:nvSpPr>
          <p:cNvPr id="2" name="TextBox 1"/>
          <p:cNvSpPr txBox="1"/>
          <p:nvPr/>
        </p:nvSpPr>
        <p:spPr>
          <a:xfrm>
            <a:off x="744964" y="1502001"/>
            <a:ext cx="7828119" cy="1200329"/>
          </a:xfrm>
          <a:prstGeom prst="rect">
            <a:avLst/>
          </a:prstGeom>
          <a:noFill/>
        </p:spPr>
        <p:txBody>
          <a:bodyPr wrap="square" rtlCol="0">
            <a:spAutoFit/>
          </a:bodyPr>
          <a:lstStyle/>
          <a:p>
            <a:r>
              <a:rPr lang="en-US"/>
              <a:t>Consciousness is not just a continuum between zero and “fully conscious.”</a:t>
            </a:r>
          </a:p>
          <a:p>
            <a:endParaRPr lang="en-US"/>
          </a:p>
          <a:p>
            <a:r>
              <a:rPr lang="en-US"/>
              <a:t>Illness, psychoactive chemicals, brain damage, or cognitive impairment can change the nature of one’s consciousness.</a:t>
            </a:r>
          </a:p>
        </p:txBody>
      </p:sp>
    </p:spTree>
    <p:extLst>
      <p:ext uri="{BB962C8B-B14F-4D97-AF65-F5344CB8AC3E}">
        <p14:creationId xmlns:p14="http://schemas.microsoft.com/office/powerpoint/2010/main" val="335001527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The seagull argument</a:t>
            </a:r>
            <a:endParaRPr lang="en-US" sz="2400">
              <a:latin typeface="Cambria"/>
              <a:cs typeface="Cambria"/>
            </a:endParaRPr>
          </a:p>
        </p:txBody>
      </p:sp>
      <p:sp>
        <p:nvSpPr>
          <p:cNvPr id="2" name="TextBox 1"/>
          <p:cNvSpPr txBox="1"/>
          <p:nvPr/>
        </p:nvSpPr>
        <p:spPr>
          <a:xfrm>
            <a:off x="744964" y="1406419"/>
            <a:ext cx="7625799" cy="2585323"/>
          </a:xfrm>
          <a:prstGeom prst="rect">
            <a:avLst/>
          </a:prstGeom>
          <a:noFill/>
        </p:spPr>
        <p:txBody>
          <a:bodyPr wrap="square" rtlCol="0">
            <a:spAutoFit/>
          </a:bodyPr>
          <a:lstStyle/>
          <a:p>
            <a:r>
              <a:rPr lang="en-US"/>
              <a:t>You have grown up on an island inhabited by nothing but people and seagulls.</a:t>
            </a:r>
          </a:p>
          <a:p>
            <a:endParaRPr lang="en-US"/>
          </a:p>
          <a:p>
            <a:r>
              <a:rPr lang="en-US"/>
              <a:t>Eventually you ask yourself, “what is flight?”</a:t>
            </a:r>
          </a:p>
          <a:p>
            <a:r>
              <a:rPr lang="en-US"/>
              <a:t>Any definition you come up with will make reference only to seagulls.</a:t>
            </a:r>
          </a:p>
          <a:p>
            <a:endParaRPr lang="en-US"/>
          </a:p>
          <a:p>
            <a:r>
              <a:rPr lang="en-US"/>
              <a:t>Then, for the first time, you encounter a helicopter.</a:t>
            </a:r>
          </a:p>
          <a:p>
            <a:r>
              <a:rPr lang="en-US"/>
              <a:t>According to your definition, does it fly?</a:t>
            </a:r>
          </a:p>
          <a:p>
            <a:endParaRPr lang="en-US"/>
          </a:p>
          <a:p>
            <a:r>
              <a:rPr lang="en-US"/>
              <a:t>There is no way of knowing.</a:t>
            </a:r>
          </a:p>
        </p:txBody>
      </p:sp>
    </p:spTree>
    <p:extLst>
      <p:ext uri="{BB962C8B-B14F-4D97-AF65-F5344CB8AC3E}">
        <p14:creationId xmlns:p14="http://schemas.microsoft.com/office/powerpoint/2010/main" val="296865956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A hard problem?</a:t>
            </a:r>
          </a:p>
        </p:txBody>
      </p:sp>
    </p:spTree>
    <p:extLst>
      <p:ext uri="{BB962C8B-B14F-4D97-AF65-F5344CB8AC3E}">
        <p14:creationId xmlns:p14="http://schemas.microsoft.com/office/powerpoint/2010/main" val="103846666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The seagull argument</a:t>
            </a:r>
            <a:endParaRPr lang="en-US" sz="2400">
              <a:latin typeface="Cambria"/>
              <a:cs typeface="Cambria"/>
            </a:endParaRPr>
          </a:p>
        </p:txBody>
      </p:sp>
      <p:sp>
        <p:nvSpPr>
          <p:cNvPr id="2" name="TextBox 1"/>
          <p:cNvSpPr txBox="1"/>
          <p:nvPr/>
        </p:nvSpPr>
        <p:spPr>
          <a:xfrm>
            <a:off x="744964" y="1406419"/>
            <a:ext cx="7625799" cy="2031325"/>
          </a:xfrm>
          <a:prstGeom prst="rect">
            <a:avLst/>
          </a:prstGeom>
          <a:noFill/>
        </p:spPr>
        <p:txBody>
          <a:bodyPr wrap="square" rtlCol="0">
            <a:spAutoFit/>
          </a:bodyPr>
          <a:lstStyle/>
          <a:p>
            <a:r>
              <a:rPr lang="en-US"/>
              <a:t>The same reasoning applies for intelligence (see the domain of the Turing test) and consciousness.</a:t>
            </a:r>
          </a:p>
          <a:p>
            <a:endParaRPr lang="en-US"/>
          </a:p>
          <a:p>
            <a:r>
              <a:rPr lang="en-US"/>
              <a:t>We build a new, powerful computer, discover an alien race or meet a chimpanzee; is it really intelligent?</a:t>
            </a:r>
          </a:p>
          <a:p>
            <a:endParaRPr lang="en-US"/>
          </a:p>
          <a:p>
            <a:r>
              <a:rPr lang="en-US"/>
              <a:t>Is it really conscious?</a:t>
            </a:r>
          </a:p>
        </p:txBody>
      </p:sp>
    </p:spTree>
    <p:extLst>
      <p:ext uri="{BB962C8B-B14F-4D97-AF65-F5344CB8AC3E}">
        <p14:creationId xmlns:p14="http://schemas.microsoft.com/office/powerpoint/2010/main" val="307701761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Consciousness as a social label</a:t>
            </a:r>
            <a:endParaRPr lang="en-US" sz="2400">
              <a:latin typeface="Cambria"/>
              <a:cs typeface="Cambria"/>
            </a:endParaRPr>
          </a:p>
        </p:txBody>
      </p:sp>
      <p:sp>
        <p:nvSpPr>
          <p:cNvPr id="2" name="TextBox 1"/>
          <p:cNvSpPr txBox="1"/>
          <p:nvPr/>
        </p:nvSpPr>
        <p:spPr>
          <a:xfrm>
            <a:off x="744964" y="1406419"/>
            <a:ext cx="7625799" cy="923330"/>
          </a:xfrm>
          <a:prstGeom prst="rect">
            <a:avLst/>
          </a:prstGeom>
          <a:noFill/>
        </p:spPr>
        <p:txBody>
          <a:bodyPr wrap="square" rtlCol="0">
            <a:spAutoFit/>
          </a:bodyPr>
          <a:lstStyle/>
          <a:p>
            <a:r>
              <a:rPr lang="en-US"/>
              <a:t>Consciousness is a useful tag for deciding how we treat other creatures.</a:t>
            </a:r>
          </a:p>
          <a:p>
            <a:endParaRPr lang="en-US"/>
          </a:p>
          <a:p>
            <a:r>
              <a:rPr lang="en-US"/>
              <a:t>One has great difficulty causing harm to something one considers conscious.</a:t>
            </a:r>
          </a:p>
        </p:txBody>
      </p:sp>
    </p:spTree>
    <p:extLst>
      <p:ext uri="{BB962C8B-B14F-4D97-AF65-F5344CB8AC3E}">
        <p14:creationId xmlns:p14="http://schemas.microsoft.com/office/powerpoint/2010/main" val="114455182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Consciousness as a metaphor</a:t>
            </a:r>
          </a:p>
        </p:txBody>
      </p:sp>
      <p:sp>
        <p:nvSpPr>
          <p:cNvPr id="2" name="TextBox 1"/>
          <p:cNvSpPr txBox="1"/>
          <p:nvPr/>
        </p:nvSpPr>
        <p:spPr>
          <a:xfrm>
            <a:off x="744964" y="1502001"/>
            <a:ext cx="7828119" cy="1754327"/>
          </a:xfrm>
          <a:prstGeom prst="rect">
            <a:avLst/>
          </a:prstGeom>
          <a:noFill/>
        </p:spPr>
        <p:txBody>
          <a:bodyPr wrap="square" rtlCol="0">
            <a:spAutoFit/>
          </a:bodyPr>
          <a:lstStyle/>
          <a:p>
            <a:r>
              <a:rPr lang="en-US"/>
              <a:t>We often use terms related to consciousness to describe interactions with admittedly non-conscious objects:</a:t>
            </a:r>
          </a:p>
          <a:p>
            <a:endParaRPr lang="en-US"/>
          </a:p>
          <a:p>
            <a:r>
              <a:rPr lang="en-US"/>
              <a:t>the computer wants you to do this</a:t>
            </a:r>
          </a:p>
          <a:p>
            <a:r>
              <a:rPr lang="en-US"/>
              <a:t>the website thinks you’re not logged in</a:t>
            </a:r>
          </a:p>
          <a:p>
            <a:r>
              <a:rPr lang="en-US"/>
              <a:t>the components don’t want to fit together properly</a:t>
            </a:r>
          </a:p>
        </p:txBody>
      </p:sp>
    </p:spTree>
    <p:extLst>
      <p:ext uri="{BB962C8B-B14F-4D97-AF65-F5344CB8AC3E}">
        <p14:creationId xmlns:p14="http://schemas.microsoft.com/office/powerpoint/2010/main" val="369448609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Descriptions</a:t>
            </a:r>
          </a:p>
        </p:txBody>
      </p:sp>
      <p:sp>
        <p:nvSpPr>
          <p:cNvPr id="2" name="TextBox 1"/>
          <p:cNvSpPr txBox="1"/>
          <p:nvPr/>
        </p:nvSpPr>
        <p:spPr>
          <a:xfrm>
            <a:off x="744964" y="1502001"/>
            <a:ext cx="7828119" cy="2031325"/>
          </a:xfrm>
          <a:prstGeom prst="rect">
            <a:avLst/>
          </a:prstGeom>
          <a:noFill/>
        </p:spPr>
        <p:txBody>
          <a:bodyPr wrap="square" rtlCol="0">
            <a:spAutoFit/>
          </a:bodyPr>
          <a:lstStyle/>
          <a:p>
            <a:r>
              <a:rPr lang="en-US"/>
              <a:t>We can distinguish two main ways of describing conscious experience:</a:t>
            </a:r>
          </a:p>
          <a:p>
            <a:r>
              <a:rPr lang="en-US"/>
              <a:t>	To others (verbally, linguistically, behaviourally)</a:t>
            </a:r>
          </a:p>
          <a:p>
            <a:r>
              <a:rPr lang="en-US"/>
              <a:t>	To ourselves (remembering past feelings; introspecting)</a:t>
            </a:r>
          </a:p>
          <a:p>
            <a:endParaRPr lang="en-US"/>
          </a:p>
          <a:p>
            <a:endParaRPr lang="en-US"/>
          </a:p>
          <a:p>
            <a:r>
              <a:rPr lang="en-US"/>
              <a:t>By definition, the second form of description can never be communicated to another person.</a:t>
            </a:r>
          </a:p>
        </p:txBody>
      </p:sp>
    </p:spTree>
    <p:extLst>
      <p:ext uri="{BB962C8B-B14F-4D97-AF65-F5344CB8AC3E}">
        <p14:creationId xmlns:p14="http://schemas.microsoft.com/office/powerpoint/2010/main" val="376849628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Models</a:t>
            </a:r>
            <a:endParaRPr lang="en-US" sz="2400">
              <a:latin typeface="Cambria"/>
              <a:cs typeface="Cambria"/>
            </a:endParaRPr>
          </a:p>
          <a:p>
            <a:r>
              <a:rPr lang="en-US" sz="2400">
                <a:latin typeface="Cambria"/>
                <a:cs typeface="Cambria"/>
              </a:rPr>
              <a:t>Dennett’s multiple drafts model</a:t>
            </a:r>
            <a:endParaRPr lang="en-US" sz="2400">
              <a:latin typeface="Cambria"/>
              <a:cs typeface="Cambria"/>
            </a:endParaRPr>
          </a:p>
        </p:txBody>
      </p:sp>
      <p:sp>
        <p:nvSpPr>
          <p:cNvPr id="2" name="TextBox 1"/>
          <p:cNvSpPr txBox="1"/>
          <p:nvPr/>
        </p:nvSpPr>
        <p:spPr>
          <a:xfrm>
            <a:off x="744964" y="1502001"/>
            <a:ext cx="7828119" cy="369332"/>
          </a:xfrm>
          <a:prstGeom prst="rect">
            <a:avLst/>
          </a:prstGeom>
          <a:noFill/>
        </p:spPr>
        <p:txBody>
          <a:bodyPr wrap="square" rtlCol="0">
            <a:spAutoFit/>
          </a:bodyPr>
          <a:lstStyle/>
          <a:p>
            <a:r>
              <a:rPr lang="en-US"/>
              <a:t>The phi illusion:</a:t>
            </a:r>
          </a:p>
        </p:txBody>
      </p:sp>
      <p:pic>
        <p:nvPicPr>
          <p:cNvPr id="3" name="Picture 2"/>
          <p:cNvPicPr>
            <a:picLocks noChangeAspect="1"/>
          </p:cNvPicPr>
          <p:nvPr/>
        </p:nvPicPr>
        <p:blipFill>
          <a:blip r:embed="rId4"/>
          <a:stretch>
            <a:fillRect/>
          </a:stretch>
        </p:blipFill>
        <p:spPr>
          <a:xfrm>
            <a:off x="2667000" y="1968500"/>
            <a:ext cx="3810000" cy="2908300"/>
          </a:xfrm>
          <a:prstGeom prst="rect">
            <a:avLst/>
          </a:prstGeom>
        </p:spPr>
      </p:pic>
    </p:spTree>
    <p:extLst>
      <p:ext uri="{BB962C8B-B14F-4D97-AF65-F5344CB8AC3E}">
        <p14:creationId xmlns:p14="http://schemas.microsoft.com/office/powerpoint/2010/main" val="305530872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Models</a:t>
            </a:r>
            <a:endParaRPr lang="en-US" sz="2400">
              <a:latin typeface="Cambria"/>
              <a:cs typeface="Cambria"/>
            </a:endParaRPr>
          </a:p>
          <a:p>
            <a:r>
              <a:rPr lang="en-US" sz="2400">
                <a:latin typeface="Cambria"/>
                <a:cs typeface="Cambria"/>
              </a:rPr>
              <a:t>Dennett’s multiple drafts model</a:t>
            </a:r>
            <a:endParaRPr lang="en-US" sz="2400">
              <a:latin typeface="Cambria"/>
              <a:cs typeface="Cambria"/>
            </a:endParaRPr>
          </a:p>
        </p:txBody>
      </p:sp>
      <p:sp>
        <p:nvSpPr>
          <p:cNvPr id="2" name="TextBox 1"/>
          <p:cNvSpPr txBox="1"/>
          <p:nvPr/>
        </p:nvSpPr>
        <p:spPr>
          <a:xfrm>
            <a:off x="744964" y="1502001"/>
            <a:ext cx="7828119" cy="369332"/>
          </a:xfrm>
          <a:prstGeom prst="rect">
            <a:avLst/>
          </a:prstGeom>
          <a:noFill/>
        </p:spPr>
        <p:txBody>
          <a:bodyPr wrap="square" rtlCol="0">
            <a:spAutoFit/>
          </a:bodyPr>
          <a:lstStyle/>
          <a:p>
            <a:r>
              <a:rPr lang="en-US"/>
              <a:t>The phi illusion:</a:t>
            </a:r>
          </a:p>
        </p:txBody>
      </p:sp>
      <p:pic>
        <p:nvPicPr>
          <p:cNvPr id="4" name="Picture 3"/>
          <p:cNvPicPr>
            <a:picLocks noChangeAspect="1"/>
          </p:cNvPicPr>
          <p:nvPr/>
        </p:nvPicPr>
        <p:blipFill>
          <a:blip r:embed="rId4"/>
          <a:stretch>
            <a:fillRect/>
          </a:stretch>
        </p:blipFill>
        <p:spPr>
          <a:xfrm>
            <a:off x="2667000" y="1968500"/>
            <a:ext cx="3810000" cy="2908300"/>
          </a:xfrm>
          <a:prstGeom prst="rect">
            <a:avLst/>
          </a:prstGeom>
        </p:spPr>
      </p:pic>
    </p:spTree>
    <p:extLst>
      <p:ext uri="{BB962C8B-B14F-4D97-AF65-F5344CB8AC3E}">
        <p14:creationId xmlns:p14="http://schemas.microsoft.com/office/powerpoint/2010/main" val="264330315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Models</a:t>
            </a:r>
            <a:endParaRPr lang="en-US" sz="2400">
              <a:latin typeface="Cambria"/>
              <a:cs typeface="Cambria"/>
            </a:endParaRPr>
          </a:p>
          <a:p>
            <a:r>
              <a:rPr lang="en-US" sz="2400">
                <a:latin typeface="Cambria"/>
                <a:cs typeface="Cambria"/>
              </a:rPr>
              <a:t>Dennett’s multiple drafts model</a:t>
            </a:r>
            <a:endParaRPr lang="en-US" sz="2400">
              <a:latin typeface="Cambria"/>
              <a:cs typeface="Cambria"/>
            </a:endParaRPr>
          </a:p>
        </p:txBody>
      </p:sp>
      <p:sp>
        <p:nvSpPr>
          <p:cNvPr id="2" name="TextBox 1"/>
          <p:cNvSpPr txBox="1"/>
          <p:nvPr/>
        </p:nvSpPr>
        <p:spPr>
          <a:xfrm>
            <a:off x="744964" y="1502001"/>
            <a:ext cx="7828119" cy="1477328"/>
          </a:xfrm>
          <a:prstGeom prst="rect">
            <a:avLst/>
          </a:prstGeom>
          <a:noFill/>
        </p:spPr>
        <p:txBody>
          <a:bodyPr wrap="square" rtlCol="0">
            <a:spAutoFit/>
          </a:bodyPr>
          <a:lstStyle/>
          <a:p>
            <a:r>
              <a:rPr lang="en-US" i="1"/>
              <a:t>Orwellian explanations:</a:t>
            </a:r>
          </a:p>
          <a:p>
            <a:r>
              <a:rPr lang="en-US" i="1"/>
              <a:t>	</a:t>
            </a:r>
            <a:r>
              <a:rPr lang="en-US"/>
              <a:t>The observer concludes one thing, then changes it later.</a:t>
            </a:r>
          </a:p>
          <a:p>
            <a:endParaRPr lang="en-US" i="1"/>
          </a:p>
          <a:p>
            <a:r>
              <a:rPr lang="en-US" i="1"/>
              <a:t>Stalinesque explanations:</a:t>
            </a:r>
          </a:p>
          <a:p>
            <a:r>
              <a:rPr lang="en-US" i="1"/>
              <a:t>	</a:t>
            </a:r>
            <a:r>
              <a:rPr lang="en-US"/>
              <a:t>The contradiction is resolved before entering consciousness.</a:t>
            </a:r>
            <a:endParaRPr lang="en-US" i="1"/>
          </a:p>
        </p:txBody>
      </p:sp>
    </p:spTree>
    <p:extLst>
      <p:ext uri="{BB962C8B-B14F-4D97-AF65-F5344CB8AC3E}">
        <p14:creationId xmlns:p14="http://schemas.microsoft.com/office/powerpoint/2010/main" val="297853547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Models</a:t>
            </a:r>
            <a:endParaRPr lang="en-US" sz="2400">
              <a:latin typeface="Cambria"/>
              <a:cs typeface="Cambria"/>
            </a:endParaRPr>
          </a:p>
          <a:p>
            <a:r>
              <a:rPr lang="en-US" sz="2400">
                <a:latin typeface="Cambria"/>
                <a:cs typeface="Cambria"/>
              </a:rPr>
              <a:t>Dennett’s multiple drafts model</a:t>
            </a:r>
            <a:endParaRPr lang="en-US" sz="2400">
              <a:latin typeface="Cambria"/>
              <a:cs typeface="Cambria"/>
            </a:endParaRPr>
          </a:p>
        </p:txBody>
      </p:sp>
      <p:sp>
        <p:nvSpPr>
          <p:cNvPr id="2" name="TextBox 1"/>
          <p:cNvSpPr txBox="1"/>
          <p:nvPr/>
        </p:nvSpPr>
        <p:spPr>
          <a:xfrm>
            <a:off x="744964" y="1502001"/>
            <a:ext cx="7828119" cy="2862323"/>
          </a:xfrm>
          <a:prstGeom prst="rect">
            <a:avLst/>
          </a:prstGeom>
          <a:noFill/>
        </p:spPr>
        <p:txBody>
          <a:bodyPr wrap="square" rtlCol="0">
            <a:spAutoFit/>
          </a:bodyPr>
          <a:lstStyle/>
          <a:p>
            <a:r>
              <a:rPr lang="en-US" i="1"/>
              <a:t>Cartesian materialism</a:t>
            </a:r>
            <a:r>
              <a:rPr lang="en-US"/>
              <a:t>: the view that there is a hard boundary to the zone of consciousness, aka the </a:t>
            </a:r>
            <a:r>
              <a:rPr lang="en-US" i="1"/>
              <a:t>Cartesian theatre.</a:t>
            </a:r>
          </a:p>
          <a:p>
            <a:endParaRPr lang="en-US" i="1"/>
          </a:p>
          <a:p>
            <a:endParaRPr lang="en-US" i="1"/>
          </a:p>
          <a:p>
            <a:r>
              <a:rPr lang="en-US"/>
              <a:t>The multiple drafts model rejects the Cartesian Theatre.</a:t>
            </a:r>
          </a:p>
          <a:p>
            <a:endParaRPr lang="en-US"/>
          </a:p>
          <a:p>
            <a:r>
              <a:rPr lang="en-US"/>
              <a:t>The world provides us with a variety of sensory inputs, which can be interpreted in different ways. These may happen in parallel or at different speeds.</a:t>
            </a:r>
          </a:p>
          <a:p>
            <a:endParaRPr lang="en-US"/>
          </a:p>
          <a:p>
            <a:r>
              <a:rPr lang="en-US"/>
              <a:t>Percepts do not instantaneously arrive in the mind in their full richness.</a:t>
            </a:r>
          </a:p>
        </p:txBody>
      </p:sp>
    </p:spTree>
    <p:extLst>
      <p:ext uri="{BB962C8B-B14F-4D97-AF65-F5344CB8AC3E}">
        <p14:creationId xmlns:p14="http://schemas.microsoft.com/office/powerpoint/2010/main" val="235736307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Models</a:t>
            </a:r>
            <a:endParaRPr lang="en-US" sz="2400">
              <a:latin typeface="Cambria"/>
              <a:cs typeface="Cambria"/>
            </a:endParaRPr>
          </a:p>
          <a:p>
            <a:r>
              <a:rPr lang="en-US" sz="2400">
                <a:latin typeface="Cambria"/>
                <a:cs typeface="Cambria"/>
              </a:rPr>
              <a:t>Dennett’s three stances</a:t>
            </a:r>
            <a:endParaRPr lang="en-US" sz="2400">
              <a:latin typeface="Cambria"/>
              <a:cs typeface="Cambria"/>
            </a:endParaRPr>
          </a:p>
        </p:txBody>
      </p:sp>
      <p:sp>
        <p:nvSpPr>
          <p:cNvPr id="2" name="TextBox 1"/>
          <p:cNvSpPr txBox="1"/>
          <p:nvPr/>
        </p:nvSpPr>
        <p:spPr>
          <a:xfrm>
            <a:off x="744964" y="1502001"/>
            <a:ext cx="7828119" cy="1477328"/>
          </a:xfrm>
          <a:prstGeom prst="rect">
            <a:avLst/>
          </a:prstGeom>
          <a:noFill/>
        </p:spPr>
        <p:txBody>
          <a:bodyPr wrap="square" rtlCol="0">
            <a:spAutoFit/>
          </a:bodyPr>
          <a:lstStyle/>
          <a:p>
            <a:r>
              <a:rPr lang="en-US" i="1"/>
              <a:t>Physical stance: </a:t>
            </a:r>
            <a:r>
              <a:rPr lang="en-US"/>
              <a:t>mass, energy, trajectories, atoms, molecules, materials.</a:t>
            </a:r>
          </a:p>
          <a:p>
            <a:endParaRPr lang="en-US"/>
          </a:p>
          <a:p>
            <a:r>
              <a:rPr lang="en-US" i="1"/>
              <a:t>Design stance:</a:t>
            </a:r>
            <a:r>
              <a:rPr lang="en-US"/>
              <a:t> purpose, function, design.</a:t>
            </a:r>
          </a:p>
          <a:p>
            <a:endParaRPr lang="en-US" i="1"/>
          </a:p>
          <a:p>
            <a:r>
              <a:rPr lang="en-US" i="1"/>
              <a:t>Intentional stance: </a:t>
            </a:r>
            <a:r>
              <a:rPr lang="en-US"/>
              <a:t>belief, volition, intent, thinking, knowing.</a:t>
            </a:r>
            <a:endParaRPr lang="en-US" i="1"/>
          </a:p>
        </p:txBody>
      </p:sp>
    </p:spTree>
    <p:extLst>
      <p:ext uri="{BB962C8B-B14F-4D97-AF65-F5344CB8AC3E}">
        <p14:creationId xmlns:p14="http://schemas.microsoft.com/office/powerpoint/2010/main" val="27367329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Models</a:t>
            </a:r>
            <a:endParaRPr lang="en-US" sz="2400">
              <a:latin typeface="Cambria"/>
              <a:cs typeface="Cambria"/>
            </a:endParaRPr>
          </a:p>
          <a:p>
            <a:r>
              <a:rPr lang="en-US" sz="2400">
                <a:latin typeface="Cambria"/>
                <a:cs typeface="Cambria"/>
              </a:rPr>
              <a:t>Global workspace theory</a:t>
            </a:r>
            <a:endParaRPr lang="en-US" sz="2400">
              <a:latin typeface="Cambria"/>
              <a:cs typeface="Cambria"/>
            </a:endParaRPr>
          </a:p>
        </p:txBody>
      </p:sp>
      <p:sp>
        <p:nvSpPr>
          <p:cNvPr id="2" name="TextBox 1"/>
          <p:cNvSpPr txBox="1"/>
          <p:nvPr/>
        </p:nvSpPr>
        <p:spPr>
          <a:xfrm>
            <a:off x="335302" y="1502001"/>
            <a:ext cx="4034427" cy="2862323"/>
          </a:xfrm>
          <a:prstGeom prst="rect">
            <a:avLst/>
          </a:prstGeom>
          <a:noFill/>
        </p:spPr>
        <p:txBody>
          <a:bodyPr wrap="square" rtlCol="0">
            <a:spAutoFit/>
          </a:bodyPr>
          <a:lstStyle/>
          <a:p>
            <a:r>
              <a:rPr lang="en-US"/>
              <a:t>Many brain processes have already been well-studied and described:</a:t>
            </a:r>
          </a:p>
          <a:p>
            <a:r>
              <a:rPr lang="en-US"/>
              <a:t>	attention</a:t>
            </a:r>
          </a:p>
          <a:p>
            <a:r>
              <a:rPr lang="en-US"/>
              <a:t>	memory</a:t>
            </a:r>
          </a:p>
          <a:p>
            <a:r>
              <a:rPr lang="en-US"/>
              <a:t>	perception</a:t>
            </a:r>
          </a:p>
          <a:p>
            <a:r>
              <a:rPr lang="en-US"/>
              <a:t>	adaptation</a:t>
            </a:r>
          </a:p>
          <a:p>
            <a:endParaRPr lang="en-US"/>
          </a:p>
          <a:p>
            <a:r>
              <a:rPr lang="en-US"/>
              <a:t>Global workspace theory imagines that consciousness is a global resource which connects these processes together.</a:t>
            </a:r>
          </a:p>
        </p:txBody>
      </p:sp>
      <p:pic>
        <p:nvPicPr>
          <p:cNvPr id="3" name="Picture 2"/>
          <p:cNvPicPr>
            <a:picLocks noChangeAspect="1"/>
          </p:cNvPicPr>
          <p:nvPr/>
        </p:nvPicPr>
        <p:blipFill>
          <a:blip r:embed="rId4"/>
          <a:stretch>
            <a:fillRect/>
          </a:stretch>
        </p:blipFill>
        <p:spPr>
          <a:xfrm>
            <a:off x="4565650" y="1669055"/>
            <a:ext cx="4406900" cy="2933700"/>
          </a:xfrm>
          <a:prstGeom prst="rect">
            <a:avLst/>
          </a:prstGeom>
        </p:spPr>
      </p:pic>
    </p:spTree>
    <p:extLst>
      <p:ext uri="{BB962C8B-B14F-4D97-AF65-F5344CB8AC3E}">
        <p14:creationId xmlns:p14="http://schemas.microsoft.com/office/powerpoint/2010/main" val="5837791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A hard problem?</a:t>
            </a:r>
          </a:p>
        </p:txBody>
      </p:sp>
      <p:sp>
        <p:nvSpPr>
          <p:cNvPr id="2" name="TextBox 1"/>
          <p:cNvSpPr txBox="1"/>
          <p:nvPr/>
        </p:nvSpPr>
        <p:spPr>
          <a:xfrm>
            <a:off x="744964" y="1638547"/>
            <a:ext cx="7625799" cy="1200329"/>
          </a:xfrm>
          <a:prstGeom prst="rect">
            <a:avLst/>
          </a:prstGeom>
          <a:noFill/>
        </p:spPr>
        <p:txBody>
          <a:bodyPr wrap="square" rtlCol="0">
            <a:spAutoFit/>
          </a:bodyPr>
          <a:lstStyle/>
          <a:p>
            <a:r>
              <a:rPr lang="en-US" i="1"/>
              <a:t>con</a:t>
            </a:r>
            <a:r>
              <a:rPr lang="en-US"/>
              <a:t>		with</a:t>
            </a:r>
          </a:p>
          <a:p>
            <a:r>
              <a:rPr lang="en-US" i="1"/>
              <a:t>scire		</a:t>
            </a:r>
            <a:r>
              <a:rPr lang="en-US"/>
              <a:t>to know</a:t>
            </a:r>
          </a:p>
          <a:p>
            <a:endParaRPr lang="en-US" i="1"/>
          </a:p>
          <a:p>
            <a:r>
              <a:rPr lang="en-US"/>
              <a:t>(Latin)</a:t>
            </a:r>
          </a:p>
        </p:txBody>
      </p:sp>
    </p:spTree>
    <p:extLst>
      <p:ext uri="{BB962C8B-B14F-4D97-AF65-F5344CB8AC3E}">
        <p14:creationId xmlns:p14="http://schemas.microsoft.com/office/powerpoint/2010/main" val="283568154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Models</a:t>
            </a:r>
            <a:endParaRPr lang="en-US" sz="2400">
              <a:latin typeface="Cambria"/>
              <a:cs typeface="Cambria"/>
            </a:endParaRPr>
          </a:p>
          <a:p>
            <a:r>
              <a:rPr lang="en-US" sz="2400">
                <a:latin typeface="Cambria"/>
                <a:cs typeface="Cambria"/>
              </a:rPr>
              <a:t>Global workspace theory</a:t>
            </a:r>
            <a:endParaRPr lang="en-US" sz="2400">
              <a:latin typeface="Cambria"/>
              <a:cs typeface="Cambria"/>
            </a:endParaRPr>
          </a:p>
        </p:txBody>
      </p:sp>
      <p:sp>
        <p:nvSpPr>
          <p:cNvPr id="2" name="TextBox 1"/>
          <p:cNvSpPr txBox="1"/>
          <p:nvPr/>
        </p:nvSpPr>
        <p:spPr>
          <a:xfrm>
            <a:off x="335302" y="1502001"/>
            <a:ext cx="4230348" cy="1477328"/>
          </a:xfrm>
          <a:prstGeom prst="rect">
            <a:avLst/>
          </a:prstGeom>
          <a:noFill/>
        </p:spPr>
        <p:txBody>
          <a:bodyPr wrap="square" rtlCol="0">
            <a:spAutoFit/>
          </a:bodyPr>
          <a:lstStyle/>
          <a:p>
            <a:r>
              <a:rPr lang="en-US"/>
              <a:t>Is this not the Cartesian theatre?</a:t>
            </a:r>
          </a:p>
          <a:p>
            <a:endParaRPr lang="en-US"/>
          </a:p>
          <a:p>
            <a:r>
              <a:rPr lang="en-US"/>
              <a:t>Baars maintains that it isn’t, because</a:t>
            </a:r>
          </a:p>
          <a:p>
            <a:r>
              <a:rPr lang="en-US"/>
              <a:t>	there’s no viewer</a:t>
            </a:r>
          </a:p>
          <a:p>
            <a:r>
              <a:rPr lang="en-US"/>
              <a:t>	it’s not spatially localised in the brain</a:t>
            </a:r>
          </a:p>
        </p:txBody>
      </p:sp>
      <p:pic>
        <p:nvPicPr>
          <p:cNvPr id="3" name="Picture 2"/>
          <p:cNvPicPr>
            <a:picLocks noChangeAspect="1"/>
          </p:cNvPicPr>
          <p:nvPr/>
        </p:nvPicPr>
        <p:blipFill>
          <a:blip r:embed="rId4"/>
          <a:stretch>
            <a:fillRect/>
          </a:stretch>
        </p:blipFill>
        <p:spPr>
          <a:xfrm>
            <a:off x="4565650" y="1669055"/>
            <a:ext cx="4406900" cy="2933700"/>
          </a:xfrm>
          <a:prstGeom prst="rect">
            <a:avLst/>
          </a:prstGeom>
        </p:spPr>
      </p:pic>
    </p:spTree>
    <p:extLst>
      <p:ext uri="{BB962C8B-B14F-4D97-AF65-F5344CB8AC3E}">
        <p14:creationId xmlns:p14="http://schemas.microsoft.com/office/powerpoint/2010/main" val="65418435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Consciousness as an integrator</a:t>
            </a:r>
            <a:endParaRPr lang="en-US" sz="2400">
              <a:latin typeface="Cambria"/>
              <a:cs typeface="Cambria"/>
            </a:endParaRPr>
          </a:p>
        </p:txBody>
      </p:sp>
      <p:sp>
        <p:nvSpPr>
          <p:cNvPr id="2" name="TextBox 1"/>
          <p:cNvSpPr txBox="1"/>
          <p:nvPr/>
        </p:nvSpPr>
        <p:spPr>
          <a:xfrm>
            <a:off x="744964" y="1502001"/>
            <a:ext cx="7828119" cy="923330"/>
          </a:xfrm>
          <a:prstGeom prst="rect">
            <a:avLst/>
          </a:prstGeom>
          <a:noFill/>
        </p:spPr>
        <p:txBody>
          <a:bodyPr wrap="square" rtlCol="0">
            <a:spAutoFit/>
          </a:bodyPr>
          <a:lstStyle/>
          <a:p>
            <a:r>
              <a:rPr lang="en-US"/>
              <a:t>Consciousness seems to be the place where, or process by means of which, information from different senses and different brain processes is integrated and bound into a unified whole.</a:t>
            </a:r>
          </a:p>
        </p:txBody>
      </p:sp>
    </p:spTree>
    <p:extLst>
      <p:ext uri="{BB962C8B-B14F-4D97-AF65-F5344CB8AC3E}">
        <p14:creationId xmlns:p14="http://schemas.microsoft.com/office/powerpoint/2010/main" val="138670967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Neural correlates of consciousness</a:t>
            </a:r>
            <a:endParaRPr lang="en-US" sz="2400">
              <a:latin typeface="Cambria"/>
              <a:cs typeface="Cambria"/>
            </a:endParaRPr>
          </a:p>
        </p:txBody>
      </p:sp>
      <p:sp>
        <p:nvSpPr>
          <p:cNvPr id="2" name="TextBox 1"/>
          <p:cNvSpPr txBox="1"/>
          <p:nvPr/>
        </p:nvSpPr>
        <p:spPr>
          <a:xfrm>
            <a:off x="744964" y="1502001"/>
            <a:ext cx="7828119" cy="1908215"/>
          </a:xfrm>
          <a:prstGeom prst="rect">
            <a:avLst/>
          </a:prstGeom>
          <a:noFill/>
        </p:spPr>
        <p:txBody>
          <a:bodyPr wrap="square" rtlCol="0">
            <a:spAutoFit/>
          </a:bodyPr>
          <a:lstStyle/>
          <a:p>
            <a:r>
              <a:rPr lang="en-US"/>
              <a:t>A complex-sounding term, but really just a bridge over the explanatory gap.</a:t>
            </a:r>
          </a:p>
          <a:p>
            <a:endParaRPr lang="en-US"/>
          </a:p>
          <a:p>
            <a:endParaRPr lang="en-US"/>
          </a:p>
          <a:p>
            <a:endParaRPr lang="en-US"/>
          </a:p>
          <a:p>
            <a:endParaRPr lang="en-US" sz="1400"/>
          </a:p>
          <a:p>
            <a:r>
              <a:rPr lang="en-US" sz="1400"/>
              <a:t>Crick F. and Koch C. (1990) Towards a neurobiological theory of consciousness. Seminars in Neuroscience Vol2, 263–275.</a:t>
            </a:r>
            <a:r>
              <a:rPr lang="en-US"/>
              <a:t> </a:t>
            </a:r>
          </a:p>
        </p:txBody>
      </p:sp>
    </p:spTree>
    <p:extLst>
      <p:ext uri="{BB962C8B-B14F-4D97-AF65-F5344CB8AC3E}">
        <p14:creationId xmlns:p14="http://schemas.microsoft.com/office/powerpoint/2010/main" val="396995907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Consciousness as an integrator</a:t>
            </a:r>
            <a:endParaRPr lang="en-US" sz="2400">
              <a:latin typeface="Cambria"/>
              <a:cs typeface="Cambria"/>
            </a:endParaRPr>
          </a:p>
        </p:txBody>
      </p:sp>
      <p:sp>
        <p:nvSpPr>
          <p:cNvPr id="2" name="TextBox 1"/>
          <p:cNvSpPr txBox="1"/>
          <p:nvPr/>
        </p:nvSpPr>
        <p:spPr>
          <a:xfrm>
            <a:off x="744965" y="1502001"/>
            <a:ext cx="2860062" cy="646331"/>
          </a:xfrm>
          <a:prstGeom prst="rect">
            <a:avLst/>
          </a:prstGeom>
          <a:noFill/>
        </p:spPr>
        <p:txBody>
          <a:bodyPr wrap="square" rtlCol="0">
            <a:spAutoFit/>
          </a:bodyPr>
          <a:lstStyle/>
          <a:p>
            <a:r>
              <a:rPr lang="en-US"/>
              <a:t>The claustrum may play this role.</a:t>
            </a:r>
          </a:p>
        </p:txBody>
      </p:sp>
      <p:pic>
        <p:nvPicPr>
          <p:cNvPr id="3" name="Picture 2"/>
          <p:cNvPicPr>
            <a:picLocks noChangeAspect="1"/>
          </p:cNvPicPr>
          <p:nvPr/>
        </p:nvPicPr>
        <p:blipFill>
          <a:blip r:embed="rId4"/>
          <a:stretch>
            <a:fillRect/>
          </a:stretch>
        </p:blipFill>
        <p:spPr>
          <a:xfrm>
            <a:off x="3605026" y="984135"/>
            <a:ext cx="5238401" cy="5619376"/>
          </a:xfrm>
          <a:prstGeom prst="rect">
            <a:avLst/>
          </a:prstGeom>
        </p:spPr>
      </p:pic>
    </p:spTree>
    <p:extLst>
      <p:ext uri="{BB962C8B-B14F-4D97-AF65-F5344CB8AC3E}">
        <p14:creationId xmlns:p14="http://schemas.microsoft.com/office/powerpoint/2010/main" val="182789731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Consciousness and brainwaves</a:t>
            </a:r>
            <a:endParaRPr lang="en-US" sz="2400">
              <a:latin typeface="Cambria"/>
              <a:cs typeface="Cambria"/>
            </a:endParaRPr>
          </a:p>
        </p:txBody>
      </p:sp>
      <p:pic>
        <p:nvPicPr>
          <p:cNvPr id="4" name="Picture 3"/>
          <p:cNvPicPr>
            <a:picLocks noChangeAspect="1"/>
          </p:cNvPicPr>
          <p:nvPr/>
        </p:nvPicPr>
        <p:blipFill>
          <a:blip r:embed="rId4"/>
          <a:stretch>
            <a:fillRect/>
          </a:stretch>
        </p:blipFill>
        <p:spPr>
          <a:xfrm>
            <a:off x="2019300" y="1409700"/>
            <a:ext cx="5092700" cy="4025900"/>
          </a:xfrm>
          <a:prstGeom prst="rect">
            <a:avLst/>
          </a:prstGeom>
        </p:spPr>
      </p:pic>
    </p:spTree>
    <p:extLst>
      <p:ext uri="{BB962C8B-B14F-4D97-AF65-F5344CB8AC3E}">
        <p14:creationId xmlns:p14="http://schemas.microsoft.com/office/powerpoint/2010/main" val="348692302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REM sleep</a:t>
            </a:r>
            <a:endParaRPr lang="en-US" sz="2400">
              <a:latin typeface="Cambria"/>
              <a:cs typeface="Cambria"/>
            </a:endParaRPr>
          </a:p>
        </p:txBody>
      </p:sp>
      <p:sp>
        <p:nvSpPr>
          <p:cNvPr id="2" name="TextBox 1"/>
          <p:cNvSpPr txBox="1"/>
          <p:nvPr/>
        </p:nvSpPr>
        <p:spPr>
          <a:xfrm>
            <a:off x="744964" y="1338146"/>
            <a:ext cx="7738148" cy="1477328"/>
          </a:xfrm>
          <a:prstGeom prst="rect">
            <a:avLst/>
          </a:prstGeom>
          <a:noFill/>
        </p:spPr>
        <p:txBody>
          <a:bodyPr wrap="square" rtlCol="0">
            <a:spAutoFit/>
          </a:bodyPr>
          <a:lstStyle/>
          <a:p>
            <a:r>
              <a:rPr lang="en-US"/>
              <a:t>Dreaming is not full consciousness – but it is close. It is often difficult to distinguish between the two; lucid dreaming is a state with elements of both dreaming and wakefulness.</a:t>
            </a:r>
          </a:p>
          <a:p>
            <a:endParaRPr lang="en-US"/>
          </a:p>
          <a:p>
            <a:r>
              <a:rPr lang="en-US"/>
              <a:t>Dreaming is reliably indicated by rapid eye movement.</a:t>
            </a:r>
          </a:p>
        </p:txBody>
      </p:sp>
    </p:spTree>
    <p:extLst>
      <p:ext uri="{BB962C8B-B14F-4D97-AF65-F5344CB8AC3E}">
        <p14:creationId xmlns:p14="http://schemas.microsoft.com/office/powerpoint/2010/main" val="1429693686"/>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Coma or vegetative state</a:t>
            </a:r>
            <a:endParaRPr lang="en-US" sz="2400">
              <a:latin typeface="Cambria"/>
              <a:cs typeface="Cambria"/>
            </a:endParaRPr>
          </a:p>
        </p:txBody>
      </p:sp>
      <p:sp>
        <p:nvSpPr>
          <p:cNvPr id="2" name="TextBox 1"/>
          <p:cNvSpPr txBox="1"/>
          <p:nvPr/>
        </p:nvSpPr>
        <p:spPr>
          <a:xfrm>
            <a:off x="744964" y="1338146"/>
            <a:ext cx="7738148" cy="646331"/>
          </a:xfrm>
          <a:prstGeom prst="rect">
            <a:avLst/>
          </a:prstGeom>
          <a:noFill/>
        </p:spPr>
        <p:txBody>
          <a:bodyPr wrap="square" rtlCol="0">
            <a:spAutoFit/>
          </a:bodyPr>
          <a:lstStyle/>
          <a:p>
            <a:r>
              <a:rPr lang="en-US"/>
              <a:t>Brain activity, detected through MRI or EEG, may show a response to heard language despite the absence of a behavioural response.</a:t>
            </a:r>
          </a:p>
        </p:txBody>
      </p:sp>
    </p:spTree>
    <p:extLst>
      <p:ext uri="{BB962C8B-B14F-4D97-AF65-F5344CB8AC3E}">
        <p14:creationId xmlns:p14="http://schemas.microsoft.com/office/powerpoint/2010/main" val="422822648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Information integration theory</a:t>
            </a:r>
            <a:endParaRPr lang="en-US" sz="2400">
              <a:latin typeface="Cambria"/>
              <a:cs typeface="Cambria"/>
            </a:endParaRPr>
          </a:p>
        </p:txBody>
      </p:sp>
      <p:pic>
        <p:nvPicPr>
          <p:cNvPr id="3" name="Picture 2"/>
          <p:cNvPicPr>
            <a:picLocks noChangeAspect="1"/>
          </p:cNvPicPr>
          <p:nvPr/>
        </p:nvPicPr>
        <p:blipFill>
          <a:blip r:embed="rId4"/>
          <a:stretch>
            <a:fillRect/>
          </a:stretch>
        </p:blipFill>
        <p:spPr>
          <a:xfrm>
            <a:off x="1397000" y="901700"/>
            <a:ext cx="6350000" cy="5041900"/>
          </a:xfrm>
          <a:prstGeom prst="rect">
            <a:avLst/>
          </a:prstGeom>
        </p:spPr>
      </p:pic>
    </p:spTree>
    <p:extLst>
      <p:ext uri="{BB962C8B-B14F-4D97-AF65-F5344CB8AC3E}">
        <p14:creationId xmlns:p14="http://schemas.microsoft.com/office/powerpoint/2010/main" val="122399577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Information integration theory</a:t>
            </a:r>
            <a:endParaRPr lang="en-US" sz="2400">
              <a:latin typeface="Cambria"/>
              <a:cs typeface="Cambria"/>
            </a:endParaRPr>
          </a:p>
        </p:txBody>
      </p:sp>
      <p:pic>
        <p:nvPicPr>
          <p:cNvPr id="2" name="Picture 1"/>
          <p:cNvPicPr>
            <a:picLocks noChangeAspect="1"/>
          </p:cNvPicPr>
          <p:nvPr/>
        </p:nvPicPr>
        <p:blipFill>
          <a:blip r:embed="rId4"/>
          <a:stretch>
            <a:fillRect/>
          </a:stretch>
        </p:blipFill>
        <p:spPr>
          <a:xfrm>
            <a:off x="3022600" y="1892300"/>
            <a:ext cx="3086100" cy="3073400"/>
          </a:xfrm>
          <a:prstGeom prst="rect">
            <a:avLst/>
          </a:prstGeom>
        </p:spPr>
      </p:pic>
    </p:spTree>
    <p:extLst>
      <p:ext uri="{BB962C8B-B14F-4D97-AF65-F5344CB8AC3E}">
        <p14:creationId xmlns:p14="http://schemas.microsoft.com/office/powerpoint/2010/main" val="323133327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Neurophysiology</a:t>
            </a:r>
            <a:endParaRPr lang="en-US" sz="2400">
              <a:latin typeface="Cambria"/>
              <a:cs typeface="Cambria"/>
            </a:endParaRPr>
          </a:p>
          <a:p>
            <a:r>
              <a:rPr lang="en-US" sz="2400">
                <a:latin typeface="Cambria"/>
                <a:cs typeface="Cambria"/>
              </a:rPr>
              <a:t>Information integration theory</a:t>
            </a:r>
            <a:endParaRPr lang="en-US" sz="2400">
              <a:latin typeface="Cambria"/>
              <a:cs typeface="Cambria"/>
            </a:endParaRPr>
          </a:p>
        </p:txBody>
      </p:sp>
      <p:sp>
        <p:nvSpPr>
          <p:cNvPr id="3" name="TextBox 2"/>
          <p:cNvSpPr txBox="1"/>
          <p:nvPr/>
        </p:nvSpPr>
        <p:spPr>
          <a:xfrm>
            <a:off x="673588" y="1515656"/>
            <a:ext cx="7809524" cy="1846659"/>
          </a:xfrm>
          <a:prstGeom prst="rect">
            <a:avLst/>
          </a:prstGeom>
          <a:noFill/>
        </p:spPr>
        <p:txBody>
          <a:bodyPr wrap="square" rtlCol="0">
            <a:spAutoFit/>
          </a:bodyPr>
          <a:lstStyle/>
          <a:p>
            <a:r>
              <a:rPr lang="el-GR"/>
              <a:t>Phi (Φ)</a:t>
            </a:r>
            <a:r>
              <a:rPr lang="en-GB"/>
              <a:t> is a possible measure of the ability of a system to integrate information. </a:t>
            </a:r>
          </a:p>
          <a:p>
            <a:endParaRPr lang="en-GB"/>
          </a:p>
          <a:p>
            <a:r>
              <a:rPr lang="en-GB"/>
              <a:t>It has yet to be properly validated.</a:t>
            </a:r>
            <a:endParaRPr lang="en-US"/>
          </a:p>
          <a:p>
            <a:endParaRPr lang="en-US"/>
          </a:p>
          <a:p>
            <a:endParaRPr lang="en-US" sz="1400"/>
          </a:p>
          <a:p>
            <a:r>
              <a:rPr lang="en-US" sz="1400"/>
              <a:t>Giulio (December 2008). "Consciousness as integrated information: a provisional manifesto". </a:t>
            </a:r>
            <a:r>
              <a:rPr lang="en-US" sz="1400" i="1"/>
              <a:t>The Biological Bulletin</a:t>
            </a:r>
            <a:r>
              <a:rPr lang="en-US" sz="1400"/>
              <a:t> </a:t>
            </a:r>
            <a:r>
              <a:rPr lang="en-US" sz="1400" b="1"/>
              <a:t>215</a:t>
            </a:r>
            <a:r>
              <a:rPr lang="en-US" sz="1400"/>
              <a:t> (3): 216–242.</a:t>
            </a:r>
          </a:p>
        </p:txBody>
      </p:sp>
    </p:spTree>
    <p:extLst>
      <p:ext uri="{BB962C8B-B14F-4D97-AF65-F5344CB8AC3E}">
        <p14:creationId xmlns:p14="http://schemas.microsoft.com/office/powerpoint/2010/main" val="20121845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Philosophical positions</a:t>
            </a:r>
            <a:endParaRPr lang="en-US" sz="2400">
              <a:latin typeface="Cambria"/>
              <a:cs typeface="Cambria"/>
            </a:endParaRPr>
          </a:p>
          <a:p>
            <a:r>
              <a:rPr lang="en-US" sz="2400">
                <a:latin typeface="Cambria"/>
                <a:cs typeface="Cambria"/>
              </a:rPr>
              <a:t>Dualism and monism</a:t>
            </a:r>
          </a:p>
        </p:txBody>
      </p:sp>
      <p:pic>
        <p:nvPicPr>
          <p:cNvPr id="2" name="Picture 1"/>
          <p:cNvPicPr>
            <a:picLocks noChangeAspect="1"/>
          </p:cNvPicPr>
          <p:nvPr/>
        </p:nvPicPr>
        <p:blipFill>
          <a:blip r:embed="rId4"/>
          <a:stretch>
            <a:fillRect/>
          </a:stretch>
        </p:blipFill>
        <p:spPr>
          <a:xfrm>
            <a:off x="431800" y="1168400"/>
            <a:ext cx="8267700" cy="4521200"/>
          </a:xfrm>
          <a:prstGeom prst="rect">
            <a:avLst/>
          </a:prstGeom>
        </p:spPr>
      </p:pic>
    </p:spTree>
    <p:extLst>
      <p:ext uri="{BB962C8B-B14F-4D97-AF65-F5344CB8AC3E}">
        <p14:creationId xmlns:p14="http://schemas.microsoft.com/office/powerpoint/2010/main" val="364528479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endParaRPr lang="en-US" sz="2400">
              <a:latin typeface="Cambria"/>
              <a:cs typeface="Cambria"/>
            </a:endParaRPr>
          </a:p>
          <a:p>
            <a:r>
              <a:rPr lang="en-US" sz="2400">
                <a:latin typeface="Cambria"/>
                <a:cs typeface="Cambria"/>
              </a:rPr>
              <a:t>Consciousness and language</a:t>
            </a:r>
            <a:endParaRPr lang="en-US" sz="2400">
              <a:latin typeface="Cambria"/>
              <a:cs typeface="Cambria"/>
            </a:endParaRPr>
          </a:p>
        </p:txBody>
      </p:sp>
      <p:sp>
        <p:nvSpPr>
          <p:cNvPr id="2" name="TextBox 1"/>
          <p:cNvSpPr txBox="1"/>
          <p:nvPr/>
        </p:nvSpPr>
        <p:spPr>
          <a:xfrm>
            <a:off x="744964" y="1461037"/>
            <a:ext cx="7738148" cy="3970318"/>
          </a:xfrm>
          <a:prstGeom prst="rect">
            <a:avLst/>
          </a:prstGeom>
          <a:noFill/>
        </p:spPr>
        <p:txBody>
          <a:bodyPr wrap="square" rtlCol="0">
            <a:spAutoFit/>
          </a:bodyPr>
          <a:lstStyle/>
          <a:p>
            <a:r>
              <a:rPr lang="en-US"/>
              <a:t>Sapir-Whorf hypothesis: the qualities of your language affect the qualities of your thoughts.</a:t>
            </a:r>
          </a:p>
          <a:p>
            <a:endParaRPr lang="en-US"/>
          </a:p>
          <a:p>
            <a:r>
              <a:rPr lang="en-US"/>
              <a:t>“The great Eskimo vocabulary hoax”</a:t>
            </a:r>
          </a:p>
          <a:p>
            <a:endParaRPr lang="en-US"/>
          </a:p>
          <a:p>
            <a:r>
              <a:rPr lang="en-US"/>
              <a:t>Pinker’s point of view: thoughts are not expressed just in language, but in propositions and more abstract structures.</a:t>
            </a:r>
          </a:p>
          <a:p>
            <a:endParaRPr lang="en-US"/>
          </a:p>
          <a:p>
            <a:r>
              <a:rPr lang="en-US"/>
              <a:t>There are linguistic details (cadence, assonance, timbre) which are language-specific; however “The fact that you can translate shows that there’s something other than words.” [Pinker]</a:t>
            </a:r>
          </a:p>
          <a:p>
            <a:endParaRPr lang="en-US"/>
          </a:p>
          <a:p>
            <a:endParaRPr lang="en-US"/>
          </a:p>
          <a:p>
            <a:r>
              <a:rPr lang="en-US"/>
              <a:t>Do we want to say that beings without language are less conscious?</a:t>
            </a:r>
          </a:p>
        </p:txBody>
      </p:sp>
    </p:spTree>
    <p:extLst>
      <p:ext uri="{BB962C8B-B14F-4D97-AF65-F5344CB8AC3E}">
        <p14:creationId xmlns:p14="http://schemas.microsoft.com/office/powerpoint/2010/main" val="3350996934"/>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Artificial consciousness</a:t>
            </a:r>
            <a:endParaRPr lang="en-US" sz="2400">
              <a:latin typeface="Cambria"/>
              <a:cs typeface="Cambria"/>
            </a:endParaRPr>
          </a:p>
        </p:txBody>
      </p:sp>
      <p:sp>
        <p:nvSpPr>
          <p:cNvPr id="2" name="TextBox 1"/>
          <p:cNvSpPr txBox="1"/>
          <p:nvPr/>
        </p:nvSpPr>
        <p:spPr>
          <a:xfrm>
            <a:off x="744964" y="1406419"/>
            <a:ext cx="7625799" cy="1477328"/>
          </a:xfrm>
          <a:prstGeom prst="rect">
            <a:avLst/>
          </a:prstGeom>
          <a:noFill/>
        </p:spPr>
        <p:txBody>
          <a:bodyPr wrap="square" rtlCol="0">
            <a:spAutoFit/>
          </a:bodyPr>
          <a:lstStyle/>
          <a:p>
            <a:r>
              <a:rPr lang="en-US"/>
              <a:t>What needs to be done to produce human-like consciousness in an artificial system?</a:t>
            </a:r>
          </a:p>
          <a:p>
            <a:endParaRPr lang="en-US"/>
          </a:p>
          <a:p>
            <a:r>
              <a:rPr lang="en-US"/>
              <a:t>This depends on the size of the structures important for consciousness; how far down the levels of abstraction they go.</a:t>
            </a:r>
          </a:p>
        </p:txBody>
      </p:sp>
    </p:spTree>
    <p:extLst>
      <p:ext uri="{BB962C8B-B14F-4D97-AF65-F5344CB8AC3E}">
        <p14:creationId xmlns:p14="http://schemas.microsoft.com/office/powerpoint/2010/main" val="374009067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Artificial consciousness</a:t>
            </a:r>
            <a:endParaRPr lang="en-US" sz="2400">
              <a:latin typeface="Cambria"/>
              <a:cs typeface="Cambria"/>
            </a:endParaRPr>
          </a:p>
        </p:txBody>
      </p:sp>
      <p:sp>
        <p:nvSpPr>
          <p:cNvPr id="2" name="TextBox 1"/>
          <p:cNvSpPr txBox="1"/>
          <p:nvPr/>
        </p:nvSpPr>
        <p:spPr>
          <a:xfrm>
            <a:off x="744964" y="1406419"/>
            <a:ext cx="7625799" cy="3416320"/>
          </a:xfrm>
          <a:prstGeom prst="rect">
            <a:avLst/>
          </a:prstGeom>
          <a:noFill/>
        </p:spPr>
        <p:txBody>
          <a:bodyPr wrap="square" rtlCol="0">
            <a:spAutoFit/>
          </a:bodyPr>
          <a:lstStyle/>
          <a:p>
            <a:r>
              <a:rPr lang="en-US"/>
              <a:t>Nation</a:t>
            </a:r>
          </a:p>
          <a:p>
            <a:r>
              <a:rPr lang="en-US"/>
              <a:t>Group</a:t>
            </a:r>
          </a:p>
          <a:p>
            <a:r>
              <a:rPr lang="en-US"/>
              <a:t>Person</a:t>
            </a:r>
          </a:p>
          <a:p>
            <a:r>
              <a:rPr lang="en-US"/>
              <a:t>Brain area</a:t>
            </a:r>
          </a:p>
          <a:p>
            <a:r>
              <a:rPr lang="en-US"/>
              <a:t>Neuron</a:t>
            </a:r>
          </a:p>
          <a:p>
            <a:r>
              <a:rPr lang="en-US"/>
              <a:t>Intracellular structure</a:t>
            </a:r>
          </a:p>
          <a:p>
            <a:r>
              <a:rPr lang="en-US"/>
              <a:t>Molecule</a:t>
            </a:r>
          </a:p>
          <a:p>
            <a:r>
              <a:rPr lang="en-US"/>
              <a:t>Atom</a:t>
            </a:r>
          </a:p>
          <a:p>
            <a:r>
              <a:rPr lang="en-US"/>
              <a:t>Quark</a:t>
            </a:r>
          </a:p>
          <a:p>
            <a:r>
              <a:rPr lang="en-US"/>
              <a:t>Gluon</a:t>
            </a:r>
          </a:p>
          <a:p>
            <a:r>
              <a:rPr lang="en-US"/>
              <a:t>Strings</a:t>
            </a:r>
          </a:p>
          <a:p>
            <a:r>
              <a:rPr lang="en-US"/>
              <a:t>?</a:t>
            </a:r>
          </a:p>
        </p:txBody>
      </p:sp>
    </p:spTree>
    <p:extLst>
      <p:ext uri="{BB962C8B-B14F-4D97-AF65-F5344CB8AC3E}">
        <p14:creationId xmlns:p14="http://schemas.microsoft.com/office/powerpoint/2010/main" val="1793349054"/>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Artificial consciousness</a:t>
            </a:r>
            <a:endParaRPr lang="en-US" sz="2400">
              <a:latin typeface="Cambria"/>
              <a:cs typeface="Cambria"/>
            </a:endParaRPr>
          </a:p>
          <a:p>
            <a:r>
              <a:rPr lang="en-US" sz="2400">
                <a:latin typeface="Cambria"/>
                <a:cs typeface="Cambria"/>
              </a:rPr>
              <a:t>Can we tell the difference?</a:t>
            </a:r>
            <a:endParaRPr lang="en-US" sz="2400">
              <a:latin typeface="Cambria"/>
              <a:cs typeface="Cambria"/>
            </a:endParaRPr>
          </a:p>
        </p:txBody>
      </p:sp>
      <p:sp>
        <p:nvSpPr>
          <p:cNvPr id="2" name="TextBox 1"/>
          <p:cNvSpPr txBox="1"/>
          <p:nvPr/>
        </p:nvSpPr>
        <p:spPr>
          <a:xfrm>
            <a:off x="744964" y="1406419"/>
            <a:ext cx="7625799" cy="923330"/>
          </a:xfrm>
          <a:prstGeom prst="rect">
            <a:avLst/>
          </a:prstGeom>
          <a:noFill/>
        </p:spPr>
        <p:txBody>
          <a:bodyPr wrap="square" rtlCol="0">
            <a:spAutoFit/>
          </a:bodyPr>
          <a:lstStyle/>
          <a:p>
            <a:r>
              <a:rPr lang="en-US"/>
              <a:t>Well, obviously a computer does not look like a biological organism.</a:t>
            </a:r>
          </a:p>
          <a:p>
            <a:endParaRPr lang="en-US"/>
          </a:p>
          <a:p>
            <a:r>
              <a:rPr lang="en-US"/>
              <a:t>Suppose we set up an environment where this is not obvious.</a:t>
            </a:r>
          </a:p>
        </p:txBody>
      </p:sp>
    </p:spTree>
    <p:extLst>
      <p:ext uri="{BB962C8B-B14F-4D97-AF65-F5344CB8AC3E}">
        <p14:creationId xmlns:p14="http://schemas.microsoft.com/office/powerpoint/2010/main" val="545935748"/>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Artificial consciousness</a:t>
            </a:r>
            <a:endParaRPr lang="en-US" sz="2400">
              <a:latin typeface="Cambria"/>
              <a:cs typeface="Cambria"/>
            </a:endParaRPr>
          </a:p>
          <a:p>
            <a:r>
              <a:rPr lang="en-US" sz="2400">
                <a:latin typeface="Cambria"/>
                <a:cs typeface="Cambria"/>
              </a:rPr>
              <a:t>The Imitation Game</a:t>
            </a:r>
            <a:endParaRPr lang="en-US" sz="2400">
              <a:latin typeface="Cambria"/>
              <a:cs typeface="Cambria"/>
            </a:endParaRPr>
          </a:p>
        </p:txBody>
      </p:sp>
      <p:sp>
        <p:nvSpPr>
          <p:cNvPr id="2" name="TextBox 1"/>
          <p:cNvSpPr txBox="1"/>
          <p:nvPr/>
        </p:nvSpPr>
        <p:spPr>
          <a:xfrm>
            <a:off x="744964" y="1406419"/>
            <a:ext cx="7625799" cy="2031325"/>
          </a:xfrm>
          <a:prstGeom prst="rect">
            <a:avLst/>
          </a:prstGeom>
          <a:noFill/>
        </p:spPr>
        <p:txBody>
          <a:bodyPr wrap="square" rtlCol="0">
            <a:spAutoFit/>
          </a:bodyPr>
          <a:lstStyle/>
          <a:p>
            <a:r>
              <a:rPr lang="en-US"/>
              <a:t>(Otherwise known as the Turing test.)</a:t>
            </a:r>
          </a:p>
          <a:p>
            <a:endParaRPr lang="en-US"/>
          </a:p>
          <a:p>
            <a:r>
              <a:rPr lang="en-US"/>
              <a:t>Hides the “obvious factors” behind a communication interface.</a:t>
            </a:r>
          </a:p>
          <a:p>
            <a:endParaRPr lang="en-US"/>
          </a:p>
          <a:p>
            <a:r>
              <a:rPr lang="en-US"/>
              <a:t>But all details cannot be hidden: imagine for example a machine that can multiply 7897958 by 676562 in under a second. All you have to do to defeat it is to ask that question.</a:t>
            </a:r>
          </a:p>
        </p:txBody>
      </p:sp>
    </p:spTree>
    <p:extLst>
      <p:ext uri="{BB962C8B-B14F-4D97-AF65-F5344CB8AC3E}">
        <p14:creationId xmlns:p14="http://schemas.microsoft.com/office/powerpoint/2010/main" val="2938598863"/>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Artificial consciousness</a:t>
            </a:r>
            <a:endParaRPr lang="en-US" sz="2400">
              <a:latin typeface="Cambria"/>
              <a:cs typeface="Cambria"/>
            </a:endParaRPr>
          </a:p>
          <a:p>
            <a:r>
              <a:rPr lang="en-US" sz="2400">
                <a:latin typeface="Cambria"/>
                <a:cs typeface="Cambria"/>
              </a:rPr>
              <a:t>Identity of indiscernibles</a:t>
            </a:r>
            <a:endParaRPr lang="en-US" sz="2400">
              <a:latin typeface="Cambria"/>
              <a:cs typeface="Cambria"/>
            </a:endParaRPr>
          </a:p>
        </p:txBody>
      </p:sp>
      <p:sp>
        <p:nvSpPr>
          <p:cNvPr id="2" name="TextBox 1"/>
          <p:cNvSpPr txBox="1"/>
          <p:nvPr/>
        </p:nvSpPr>
        <p:spPr>
          <a:xfrm>
            <a:off x="744964" y="1406419"/>
            <a:ext cx="7625799" cy="1200329"/>
          </a:xfrm>
          <a:prstGeom prst="rect">
            <a:avLst/>
          </a:prstGeom>
          <a:noFill/>
        </p:spPr>
        <p:txBody>
          <a:bodyPr wrap="square" rtlCol="0">
            <a:spAutoFit/>
          </a:bodyPr>
          <a:lstStyle/>
          <a:p>
            <a:r>
              <a:rPr lang="en-US"/>
              <a:t>Objects or entities which have all their properties in common, must be the same.</a:t>
            </a:r>
          </a:p>
          <a:p>
            <a:endParaRPr lang="en-US"/>
          </a:p>
          <a:p>
            <a:r>
              <a:rPr lang="en-US"/>
              <a:t>(Leibniz)</a:t>
            </a:r>
          </a:p>
        </p:txBody>
      </p:sp>
    </p:spTree>
    <p:extLst>
      <p:ext uri="{BB962C8B-B14F-4D97-AF65-F5344CB8AC3E}">
        <p14:creationId xmlns:p14="http://schemas.microsoft.com/office/powerpoint/2010/main" val="102151667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Artificial consciousness</a:t>
            </a:r>
            <a:endParaRPr lang="en-US" sz="2400">
              <a:latin typeface="Cambria"/>
              <a:cs typeface="Cambria"/>
            </a:endParaRPr>
          </a:p>
          <a:p>
            <a:r>
              <a:rPr lang="en-US" sz="2400">
                <a:latin typeface="Cambria"/>
                <a:cs typeface="Cambria"/>
              </a:rPr>
              <a:t>The Chinese Room</a:t>
            </a:r>
            <a:endParaRPr lang="en-US" sz="2400">
              <a:latin typeface="Cambria"/>
              <a:cs typeface="Cambria"/>
            </a:endParaRPr>
          </a:p>
        </p:txBody>
      </p:sp>
      <p:sp>
        <p:nvSpPr>
          <p:cNvPr id="2" name="TextBox 1"/>
          <p:cNvSpPr txBox="1"/>
          <p:nvPr/>
        </p:nvSpPr>
        <p:spPr>
          <a:xfrm>
            <a:off x="744964" y="1406419"/>
            <a:ext cx="7625799" cy="3631764"/>
          </a:xfrm>
          <a:prstGeom prst="rect">
            <a:avLst/>
          </a:prstGeom>
          <a:noFill/>
        </p:spPr>
        <p:txBody>
          <a:bodyPr wrap="square" rtlCol="0">
            <a:spAutoFit/>
          </a:bodyPr>
          <a:lstStyle/>
          <a:p>
            <a:r>
              <a:rPr lang="en-US"/>
              <a:t>A person sits in a room; he receives cards through a slot, writes new cards according to a set of rules laid out in a binder, and replies with other cards.</a:t>
            </a:r>
          </a:p>
          <a:p>
            <a:endParaRPr lang="en-US"/>
          </a:p>
          <a:p>
            <a:r>
              <a:rPr lang="en-US"/>
              <a:t>From the outside (if one waits a very long time), it appears that he understand Chinese. However, from his point of view, he does not.</a:t>
            </a:r>
          </a:p>
          <a:p>
            <a:endParaRPr lang="en-US"/>
          </a:p>
          <a:p>
            <a:r>
              <a:rPr lang="en-US"/>
              <a:t>Searle sees this as an incontrovertible demonstration that machines cannot truly understand and think.</a:t>
            </a:r>
          </a:p>
          <a:p>
            <a:endParaRPr lang="en-US"/>
          </a:p>
          <a:p>
            <a:endParaRPr lang="en-US"/>
          </a:p>
          <a:p>
            <a:endParaRPr lang="en-US"/>
          </a:p>
          <a:p>
            <a:r>
              <a:rPr lang="en-US" sz="1400"/>
              <a:t>Searle, John R. "Minds, brains, and programs." </a:t>
            </a:r>
            <a:r>
              <a:rPr lang="en-US" sz="1400" i="1"/>
              <a:t>Behavioral and brain sciences</a:t>
            </a:r>
            <a:r>
              <a:rPr lang="en-US" sz="1400"/>
              <a:t> 3.03 (1980): 417-424.</a:t>
            </a:r>
          </a:p>
          <a:p>
            <a:endParaRPr lang="en-US"/>
          </a:p>
        </p:txBody>
      </p:sp>
    </p:spTree>
    <p:extLst>
      <p:ext uri="{BB962C8B-B14F-4D97-AF65-F5344CB8AC3E}">
        <p14:creationId xmlns:p14="http://schemas.microsoft.com/office/powerpoint/2010/main" val="372441010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Artificial consciousness</a:t>
            </a:r>
            <a:endParaRPr lang="en-US" sz="2400">
              <a:latin typeface="Cambria"/>
              <a:cs typeface="Cambria"/>
            </a:endParaRPr>
          </a:p>
          <a:p>
            <a:r>
              <a:rPr lang="en-US" sz="2400">
                <a:latin typeface="Cambria"/>
                <a:cs typeface="Cambria"/>
              </a:rPr>
              <a:t>The Chinese Room</a:t>
            </a:r>
            <a:endParaRPr lang="en-US" sz="2400">
              <a:latin typeface="Cambria"/>
              <a:cs typeface="Cambria"/>
            </a:endParaRPr>
          </a:p>
        </p:txBody>
      </p:sp>
      <p:sp>
        <p:nvSpPr>
          <p:cNvPr id="2" name="TextBox 1"/>
          <p:cNvSpPr txBox="1"/>
          <p:nvPr/>
        </p:nvSpPr>
        <p:spPr>
          <a:xfrm>
            <a:off x="744964" y="1406419"/>
            <a:ext cx="7625799" cy="2862323"/>
          </a:xfrm>
          <a:prstGeom prst="rect">
            <a:avLst/>
          </a:prstGeom>
          <a:noFill/>
        </p:spPr>
        <p:txBody>
          <a:bodyPr wrap="square" rtlCol="0">
            <a:spAutoFit/>
          </a:bodyPr>
          <a:lstStyle/>
          <a:p>
            <a:r>
              <a:rPr lang="en-US"/>
              <a:t>However, there are problems:</a:t>
            </a:r>
          </a:p>
          <a:p>
            <a:endParaRPr lang="en-US"/>
          </a:p>
          <a:p>
            <a:r>
              <a:rPr lang="en-US"/>
              <a:t>The occupant of the room would have to modify the rules as he went along; they would have to contain instructions for this, too.</a:t>
            </a:r>
          </a:p>
          <a:p>
            <a:endParaRPr lang="en-US"/>
          </a:p>
          <a:p>
            <a:r>
              <a:rPr lang="en-US"/>
              <a:t>Otherwise, a simple test of memory (“what was the last question I asked you?”) would defeat the Room.</a:t>
            </a:r>
          </a:p>
          <a:p>
            <a:endParaRPr lang="en-US"/>
          </a:p>
          <a:p>
            <a:r>
              <a:rPr lang="en-US"/>
              <a:t>If this was done, the identity of indiscernibles (provided we speed the Room up) indicates the Room </a:t>
            </a:r>
            <a:r>
              <a:rPr lang="en-US" i="1"/>
              <a:t>does</a:t>
            </a:r>
            <a:r>
              <a:rPr lang="en-US"/>
              <a:t> understand Chinese.</a:t>
            </a:r>
          </a:p>
        </p:txBody>
      </p:sp>
    </p:spTree>
    <p:extLst>
      <p:ext uri="{BB962C8B-B14F-4D97-AF65-F5344CB8AC3E}">
        <p14:creationId xmlns:p14="http://schemas.microsoft.com/office/powerpoint/2010/main" val="1516669947"/>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Discredited theories</a:t>
            </a:r>
            <a:endParaRPr lang="en-US" sz="2400">
              <a:latin typeface="Cambria"/>
              <a:cs typeface="Cambria"/>
            </a:endParaRPr>
          </a:p>
        </p:txBody>
      </p:sp>
      <p:sp>
        <p:nvSpPr>
          <p:cNvPr id="2" name="TextBox 1"/>
          <p:cNvSpPr txBox="1"/>
          <p:nvPr/>
        </p:nvSpPr>
        <p:spPr>
          <a:xfrm>
            <a:off x="744964" y="1406419"/>
            <a:ext cx="7625799" cy="3847208"/>
          </a:xfrm>
          <a:prstGeom prst="rect">
            <a:avLst/>
          </a:prstGeom>
          <a:noFill/>
        </p:spPr>
        <p:txBody>
          <a:bodyPr wrap="square" rtlCol="0">
            <a:spAutoFit/>
          </a:bodyPr>
          <a:lstStyle/>
          <a:p>
            <a:r>
              <a:rPr lang="en-US"/>
              <a:t>Roger Penrose: consciousness depends on nanotubes and quantum effects below the level of the neuron</a:t>
            </a:r>
          </a:p>
          <a:p>
            <a:endParaRPr lang="en-US"/>
          </a:p>
          <a:p>
            <a:r>
              <a:rPr lang="en-US"/>
              <a:t>Quantum effects have proved useful to birds for sensing magnetic fields, but have not been shown to help with information processing.</a:t>
            </a:r>
          </a:p>
          <a:p>
            <a:endParaRPr lang="en-US"/>
          </a:p>
          <a:p>
            <a:r>
              <a:rPr lang="en-US"/>
              <a:t>Holonomic brain theory (Karl Pribram): memories are stored in the form of a hologram (information is distributed and replicated).</a:t>
            </a:r>
          </a:p>
          <a:p>
            <a:endParaRPr lang="en-US"/>
          </a:p>
          <a:p>
            <a:endParaRPr lang="en-US"/>
          </a:p>
          <a:p>
            <a:endParaRPr lang="en-US"/>
          </a:p>
          <a:p>
            <a:r>
              <a:rPr lang="en-US" sz="1400"/>
              <a:t>Penrose, Roger. </a:t>
            </a:r>
            <a:r>
              <a:rPr lang="en-US" sz="1400" i="1"/>
              <a:t>The emperor's new mind: concerning computers, minds, and the laws of physics</a:t>
            </a:r>
            <a:r>
              <a:rPr lang="en-US" sz="1400"/>
              <a:t>. Oxford University Press, 1999.</a:t>
            </a:r>
          </a:p>
          <a:p>
            <a:endParaRPr lang="en-US"/>
          </a:p>
        </p:txBody>
      </p:sp>
    </p:spTree>
    <p:extLst>
      <p:ext uri="{BB962C8B-B14F-4D97-AF65-F5344CB8AC3E}">
        <p14:creationId xmlns:p14="http://schemas.microsoft.com/office/powerpoint/2010/main" val="1696872529"/>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An eventual solution</a:t>
            </a:r>
            <a:endParaRPr lang="en-US" sz="2400">
              <a:latin typeface="Cambria"/>
              <a:cs typeface="Cambria"/>
            </a:endParaRPr>
          </a:p>
        </p:txBody>
      </p:sp>
      <p:sp>
        <p:nvSpPr>
          <p:cNvPr id="2" name="TextBox 1"/>
          <p:cNvSpPr txBox="1"/>
          <p:nvPr/>
        </p:nvSpPr>
        <p:spPr>
          <a:xfrm>
            <a:off x="744964" y="1406419"/>
            <a:ext cx="7625799" cy="2585323"/>
          </a:xfrm>
          <a:prstGeom prst="rect">
            <a:avLst/>
          </a:prstGeom>
          <a:noFill/>
        </p:spPr>
        <p:txBody>
          <a:bodyPr wrap="square" rtlCol="0">
            <a:spAutoFit/>
          </a:bodyPr>
          <a:lstStyle/>
          <a:p>
            <a:r>
              <a:rPr lang="en-US"/>
              <a:t>One of three things must happen.</a:t>
            </a:r>
          </a:p>
          <a:p>
            <a:endParaRPr lang="en-US"/>
          </a:p>
          <a:p>
            <a:pPr marL="342900" indent="-342900">
              <a:buFont typeface="+mj-lt"/>
              <a:buAutoNum type="arabicPeriod"/>
            </a:pPr>
            <a:r>
              <a:rPr lang="en-US"/>
              <a:t>We will never solve the problem of consciousness; our minds are not up to the task. The debate will continue.</a:t>
            </a:r>
          </a:p>
          <a:p>
            <a:pPr marL="342900" indent="-342900">
              <a:buFont typeface="+mj-lt"/>
              <a:buAutoNum type="arabicPeriod"/>
            </a:pPr>
            <a:r>
              <a:rPr lang="en-US"/>
              <a:t>“Consciousness” will go the way of phrenology – it will become an outdated metaphor. It may still be useful as a social tool, but science will realise it is misguided.</a:t>
            </a:r>
          </a:p>
          <a:p>
            <a:pPr marL="342900" indent="-342900">
              <a:buFont typeface="+mj-lt"/>
              <a:buAutoNum type="arabicPeriod"/>
            </a:pPr>
            <a:r>
              <a:rPr lang="en-US"/>
              <a:t>We will find a precise mapping between what we call consciousness, and obserable structures in the brain – perhaps yet to be discovered.</a:t>
            </a:r>
          </a:p>
        </p:txBody>
      </p:sp>
    </p:spTree>
    <p:extLst>
      <p:ext uri="{BB962C8B-B14F-4D97-AF65-F5344CB8AC3E}">
        <p14:creationId xmlns:p14="http://schemas.microsoft.com/office/powerpoint/2010/main" val="38324946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Philosophical positions</a:t>
            </a:r>
            <a:endParaRPr lang="en-US" sz="2400">
              <a:latin typeface="Cambria"/>
              <a:cs typeface="Cambria"/>
            </a:endParaRPr>
          </a:p>
          <a:p>
            <a:r>
              <a:rPr lang="en-US" sz="2400">
                <a:latin typeface="Cambria"/>
                <a:cs typeface="Cambria"/>
              </a:rPr>
              <a:t>Aside: materialism and physicalism</a:t>
            </a:r>
            <a:endParaRPr lang="en-US" sz="2400">
              <a:latin typeface="Cambria"/>
              <a:cs typeface="Cambria"/>
            </a:endParaRPr>
          </a:p>
        </p:txBody>
      </p:sp>
      <p:sp>
        <p:nvSpPr>
          <p:cNvPr id="3" name="TextBox 2"/>
          <p:cNvSpPr txBox="1"/>
          <p:nvPr/>
        </p:nvSpPr>
        <p:spPr>
          <a:xfrm>
            <a:off x="744964" y="1488346"/>
            <a:ext cx="7738148" cy="3016211"/>
          </a:xfrm>
          <a:prstGeom prst="rect">
            <a:avLst/>
          </a:prstGeom>
          <a:noFill/>
        </p:spPr>
        <p:txBody>
          <a:bodyPr wrap="square" rtlCol="0">
            <a:spAutoFit/>
          </a:bodyPr>
          <a:lstStyle/>
          <a:p>
            <a:r>
              <a:rPr lang="en-US"/>
              <a:t>Materialism vs. physicalism:</a:t>
            </a:r>
          </a:p>
          <a:p>
            <a:r>
              <a:rPr lang="en-US"/>
              <a:t>in contemporary thought, often interchangeable.</a:t>
            </a:r>
          </a:p>
          <a:p>
            <a:endParaRPr lang="en-US"/>
          </a:p>
          <a:p>
            <a:r>
              <a:rPr lang="en-US"/>
              <a:t>Materialism is a very old term; physicalism was introduced in the 1930s.</a:t>
            </a:r>
          </a:p>
          <a:p>
            <a:endParaRPr lang="en-US"/>
          </a:p>
          <a:p>
            <a:r>
              <a:rPr lang="en-US"/>
              <a:t>There is still debate about whether there is an exact correspondence.</a:t>
            </a:r>
          </a:p>
          <a:p>
            <a:endParaRPr lang="en-US"/>
          </a:p>
          <a:p>
            <a:endParaRPr lang="en-US"/>
          </a:p>
          <a:p>
            <a:endParaRPr lang="en-US" sz="1400"/>
          </a:p>
          <a:p>
            <a:r>
              <a:rPr lang="en-US" sz="1400"/>
              <a:t>Neurath, O, 1931, ‘Physicalism: The Philosophy of the Vienna Circle’ in R.S. Cohen, and M. Neurath (eds.), </a:t>
            </a:r>
            <a:r>
              <a:rPr lang="en-US" sz="1400" i="1"/>
              <a:t>Philosophical Papers 1913–1946</a:t>
            </a:r>
            <a:r>
              <a:rPr lang="en-US" sz="1400"/>
              <a:t>, Dordrecht: D. Reidel Publishing Company, 1983, pp. 48–51.</a:t>
            </a:r>
            <a:r>
              <a:rPr lang="en-US"/>
              <a:t> </a:t>
            </a:r>
          </a:p>
        </p:txBody>
      </p:sp>
    </p:spTree>
    <p:extLst>
      <p:ext uri="{BB962C8B-B14F-4D97-AF65-F5344CB8AC3E}">
        <p14:creationId xmlns:p14="http://schemas.microsoft.com/office/powerpoint/2010/main" val="266894225"/>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Free will</a:t>
            </a:r>
            <a:endParaRPr lang="en-US" sz="2400">
              <a:latin typeface="Cambria"/>
              <a:cs typeface="Cambria"/>
            </a:endParaRPr>
          </a:p>
        </p:txBody>
      </p:sp>
      <p:sp>
        <p:nvSpPr>
          <p:cNvPr id="2" name="TextBox 1"/>
          <p:cNvSpPr txBox="1"/>
          <p:nvPr/>
        </p:nvSpPr>
        <p:spPr>
          <a:xfrm>
            <a:off x="744964" y="1406419"/>
            <a:ext cx="7625799" cy="2862323"/>
          </a:xfrm>
          <a:prstGeom prst="rect">
            <a:avLst/>
          </a:prstGeom>
          <a:noFill/>
        </p:spPr>
        <p:txBody>
          <a:bodyPr wrap="square" rtlCol="0">
            <a:spAutoFit/>
          </a:bodyPr>
          <a:lstStyle/>
          <a:p>
            <a:r>
              <a:rPr lang="en-US"/>
              <a:t>Another amorphous and difficult concept.</a:t>
            </a:r>
          </a:p>
          <a:p>
            <a:r>
              <a:rPr lang="en-US"/>
              <a:t>Intricately related to consciousness.</a:t>
            </a:r>
          </a:p>
          <a:p>
            <a:endParaRPr lang="en-US"/>
          </a:p>
          <a:p>
            <a:r>
              <a:rPr lang="en-US"/>
              <a:t>The idea that </a:t>
            </a:r>
            <a:r>
              <a:rPr lang="en-US" i="1"/>
              <a:t>you</a:t>
            </a:r>
            <a:r>
              <a:rPr lang="en-US"/>
              <a:t> make </a:t>
            </a:r>
            <a:r>
              <a:rPr lang="en-US" i="1"/>
              <a:t>decisions</a:t>
            </a:r>
            <a:r>
              <a:rPr lang="en-US"/>
              <a:t>.</a:t>
            </a:r>
          </a:p>
          <a:p>
            <a:endParaRPr lang="en-US"/>
          </a:p>
          <a:p>
            <a:r>
              <a:rPr lang="en-US" i="1"/>
              <a:t>You</a:t>
            </a:r>
            <a:r>
              <a:rPr lang="en-US"/>
              <a:t>: the conscious self</a:t>
            </a:r>
          </a:p>
          <a:p>
            <a:r>
              <a:rPr lang="en-US" i="1"/>
              <a:t>Decision:</a:t>
            </a:r>
            <a:r>
              <a:rPr lang="en-US"/>
              <a:t> a situation in which you can imagine several possible routes and may only take one of them.</a:t>
            </a:r>
          </a:p>
          <a:p>
            <a:endParaRPr lang="en-US" i="1"/>
          </a:p>
          <a:p>
            <a:endParaRPr lang="en-US"/>
          </a:p>
        </p:txBody>
      </p:sp>
    </p:spTree>
    <p:extLst>
      <p:ext uri="{BB962C8B-B14F-4D97-AF65-F5344CB8AC3E}">
        <p14:creationId xmlns:p14="http://schemas.microsoft.com/office/powerpoint/2010/main" val="1246322311"/>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Free will</a:t>
            </a:r>
            <a:endParaRPr lang="en-US" sz="2400">
              <a:latin typeface="Cambria"/>
              <a:cs typeface="Cambria"/>
            </a:endParaRPr>
          </a:p>
        </p:txBody>
      </p:sp>
      <p:sp>
        <p:nvSpPr>
          <p:cNvPr id="2" name="TextBox 1"/>
          <p:cNvSpPr txBox="1"/>
          <p:nvPr/>
        </p:nvSpPr>
        <p:spPr>
          <a:xfrm>
            <a:off x="744964" y="1406419"/>
            <a:ext cx="7625799" cy="1200329"/>
          </a:xfrm>
          <a:prstGeom prst="rect">
            <a:avLst/>
          </a:prstGeom>
          <a:noFill/>
        </p:spPr>
        <p:txBody>
          <a:bodyPr wrap="square" rtlCol="0">
            <a:spAutoFit/>
          </a:bodyPr>
          <a:lstStyle/>
          <a:p>
            <a:r>
              <a:rPr lang="en-US"/>
              <a:t>Free will is related to </a:t>
            </a:r>
            <a:r>
              <a:rPr lang="en-US" i="1"/>
              <a:t>simulation</a:t>
            </a:r>
            <a:r>
              <a:rPr lang="en-US"/>
              <a:t> and </a:t>
            </a:r>
            <a:r>
              <a:rPr lang="en-US" i="1"/>
              <a:t>agency</a:t>
            </a:r>
            <a:r>
              <a:rPr lang="en-US"/>
              <a:t>.</a:t>
            </a:r>
          </a:p>
          <a:p>
            <a:endParaRPr lang="en-US"/>
          </a:p>
          <a:p>
            <a:r>
              <a:rPr lang="en-US" i="1"/>
              <a:t>Simulation:</a:t>
            </a:r>
            <a:r>
              <a:rPr lang="en-US"/>
              <a:t> imagining different outcomes</a:t>
            </a:r>
          </a:p>
          <a:p>
            <a:r>
              <a:rPr lang="en-US" i="1"/>
              <a:t>Agency: </a:t>
            </a:r>
            <a:r>
              <a:rPr lang="en-US"/>
              <a:t>deciding to take one path</a:t>
            </a:r>
            <a:endParaRPr lang="en-US" i="1"/>
          </a:p>
        </p:txBody>
      </p:sp>
    </p:spTree>
    <p:extLst>
      <p:ext uri="{BB962C8B-B14F-4D97-AF65-F5344CB8AC3E}">
        <p14:creationId xmlns:p14="http://schemas.microsoft.com/office/powerpoint/2010/main" val="2953946789"/>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461665"/>
          </a:xfrm>
          <a:prstGeom prst="rect">
            <a:avLst/>
          </a:prstGeom>
          <a:noFill/>
        </p:spPr>
        <p:txBody>
          <a:bodyPr wrap="square" rtlCol="0">
            <a:spAutoFit/>
          </a:bodyPr>
          <a:lstStyle/>
          <a:p>
            <a:r>
              <a:rPr lang="en-US" sz="2400">
                <a:solidFill>
                  <a:schemeClr val="bg1">
                    <a:lumMod val="50000"/>
                  </a:schemeClr>
                </a:solidFill>
                <a:latin typeface="Cambria"/>
                <a:cs typeface="Cambria"/>
              </a:rPr>
              <a:t>Free will</a:t>
            </a:r>
            <a:endParaRPr lang="en-US" sz="2400">
              <a:latin typeface="Cambria"/>
              <a:cs typeface="Cambria"/>
            </a:endParaRPr>
          </a:p>
        </p:txBody>
      </p:sp>
      <p:sp>
        <p:nvSpPr>
          <p:cNvPr id="2" name="TextBox 1"/>
          <p:cNvSpPr txBox="1"/>
          <p:nvPr/>
        </p:nvSpPr>
        <p:spPr>
          <a:xfrm>
            <a:off x="744964" y="1406419"/>
            <a:ext cx="7625799" cy="369332"/>
          </a:xfrm>
          <a:prstGeom prst="rect">
            <a:avLst/>
          </a:prstGeom>
          <a:noFill/>
        </p:spPr>
        <p:txBody>
          <a:bodyPr wrap="square" rtlCol="0">
            <a:spAutoFit/>
          </a:bodyPr>
          <a:lstStyle/>
          <a:p>
            <a:r>
              <a:rPr lang="en-US"/>
              <a:t>Could we tell the difference between the illusion of free will, and free will itself?</a:t>
            </a:r>
            <a:endParaRPr lang="en-US" i="1"/>
          </a:p>
        </p:txBody>
      </p:sp>
    </p:spTree>
    <p:extLst>
      <p:ext uri="{BB962C8B-B14F-4D97-AF65-F5344CB8AC3E}">
        <p14:creationId xmlns:p14="http://schemas.microsoft.com/office/powerpoint/2010/main" val="210896262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Philosophical positions</a:t>
            </a:r>
            <a:endParaRPr lang="en-US" sz="2400">
              <a:latin typeface="Cambria"/>
              <a:cs typeface="Cambria"/>
            </a:endParaRPr>
          </a:p>
          <a:p>
            <a:r>
              <a:rPr lang="en-US" sz="2400">
                <a:latin typeface="Cambria"/>
                <a:cs typeface="Cambria"/>
              </a:rPr>
              <a:t>Realism</a:t>
            </a:r>
          </a:p>
        </p:txBody>
      </p:sp>
      <p:sp>
        <p:nvSpPr>
          <p:cNvPr id="3" name="TextBox 2"/>
          <p:cNvSpPr txBox="1"/>
          <p:nvPr/>
        </p:nvSpPr>
        <p:spPr>
          <a:xfrm>
            <a:off x="744964" y="1679510"/>
            <a:ext cx="7625799" cy="3139321"/>
          </a:xfrm>
          <a:prstGeom prst="rect">
            <a:avLst/>
          </a:prstGeom>
          <a:noFill/>
        </p:spPr>
        <p:txBody>
          <a:bodyPr wrap="square" rtlCol="0">
            <a:spAutoFit/>
          </a:bodyPr>
          <a:lstStyle/>
          <a:p>
            <a:r>
              <a:rPr lang="en-US"/>
              <a:t>Realism concerns itself with the relationship between percepts and the things which cause them.</a:t>
            </a:r>
          </a:p>
          <a:p>
            <a:endParaRPr lang="en-US"/>
          </a:p>
          <a:p>
            <a:r>
              <a:rPr lang="en-US" i="1"/>
              <a:t>Naive realism:</a:t>
            </a:r>
            <a:r>
              <a:rPr lang="en-US"/>
              <a:t> we percieve things directly, as they really are</a:t>
            </a:r>
          </a:p>
          <a:p>
            <a:endParaRPr lang="en-US" i="1"/>
          </a:p>
          <a:p>
            <a:r>
              <a:rPr lang="en-US" i="1"/>
              <a:t>Indirect realism:</a:t>
            </a:r>
            <a:r>
              <a:rPr lang="en-US"/>
              <a:t> we perceive a transformed version of reality</a:t>
            </a:r>
          </a:p>
          <a:p>
            <a:endParaRPr lang="en-US" i="1"/>
          </a:p>
          <a:p>
            <a:r>
              <a:rPr lang="en-US"/>
              <a:t>The contrast between naive and indirect realism is in a way orthogonal from the dualism/monism contrast:</a:t>
            </a:r>
          </a:p>
          <a:p>
            <a:r>
              <a:rPr lang="en-US"/>
              <a:t>	our decision about dualism/monism does not afect our decision about 	direct/indirect realism.</a:t>
            </a:r>
          </a:p>
        </p:txBody>
      </p:sp>
    </p:spTree>
    <p:extLst>
      <p:ext uri="{BB962C8B-B14F-4D97-AF65-F5344CB8AC3E}">
        <p14:creationId xmlns:p14="http://schemas.microsoft.com/office/powerpoint/2010/main" val="136538632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Many meanings</a:t>
            </a:r>
          </a:p>
        </p:txBody>
      </p:sp>
      <p:sp>
        <p:nvSpPr>
          <p:cNvPr id="2" name="TextBox 1"/>
          <p:cNvSpPr txBox="1"/>
          <p:nvPr/>
        </p:nvSpPr>
        <p:spPr>
          <a:xfrm>
            <a:off x="744964" y="1502001"/>
            <a:ext cx="7828119" cy="2308324"/>
          </a:xfrm>
          <a:prstGeom prst="rect">
            <a:avLst/>
          </a:prstGeom>
          <a:noFill/>
        </p:spPr>
        <p:txBody>
          <a:bodyPr wrap="square" rtlCol="0">
            <a:spAutoFit/>
          </a:bodyPr>
          <a:lstStyle/>
          <a:p>
            <a:r>
              <a:rPr lang="en-US"/>
              <a:t>What can be conscious/unconscious?</a:t>
            </a:r>
          </a:p>
          <a:p>
            <a:r>
              <a:rPr lang="en-US"/>
              <a:t>	A life-form, animal or person</a:t>
            </a:r>
          </a:p>
          <a:p>
            <a:r>
              <a:rPr lang="en-US"/>
              <a:t>	A life-form, animal or person </a:t>
            </a:r>
            <a:r>
              <a:rPr lang="en-US" i="1"/>
              <a:t>at a particular time</a:t>
            </a:r>
            <a:endParaRPr lang="en-US"/>
          </a:p>
          <a:p>
            <a:endParaRPr lang="en-US"/>
          </a:p>
          <a:p>
            <a:r>
              <a:rPr lang="en-US"/>
              <a:t>Consciousness is a label for creatures, and a state they can be in at a particular time.</a:t>
            </a:r>
          </a:p>
          <a:p>
            <a:endParaRPr lang="en-US"/>
          </a:p>
          <a:p>
            <a:endParaRPr lang="en-US"/>
          </a:p>
        </p:txBody>
      </p:sp>
    </p:spTree>
    <p:extLst>
      <p:ext uri="{BB962C8B-B14F-4D97-AF65-F5344CB8AC3E}">
        <p14:creationId xmlns:p14="http://schemas.microsoft.com/office/powerpoint/2010/main" val="377463644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Conscious experience</a:t>
            </a:r>
          </a:p>
        </p:txBody>
      </p:sp>
      <p:sp>
        <p:nvSpPr>
          <p:cNvPr id="2" name="TextBox 1"/>
          <p:cNvSpPr txBox="1"/>
          <p:nvPr/>
        </p:nvSpPr>
        <p:spPr>
          <a:xfrm>
            <a:off x="744964" y="1502001"/>
            <a:ext cx="7828119" cy="646331"/>
          </a:xfrm>
          <a:prstGeom prst="rect">
            <a:avLst/>
          </a:prstGeom>
          <a:noFill/>
        </p:spPr>
        <p:txBody>
          <a:bodyPr wrap="square" rtlCol="0">
            <a:spAutoFit/>
          </a:bodyPr>
          <a:lstStyle/>
          <a:p>
            <a:r>
              <a:rPr lang="en-US"/>
              <a:t>The process of awareness of things going on in the world around you</a:t>
            </a:r>
          </a:p>
          <a:p>
            <a:r>
              <a:rPr lang="en-US"/>
              <a:t>	and of things happening in your own mind.</a:t>
            </a:r>
          </a:p>
        </p:txBody>
      </p:sp>
    </p:spTree>
    <p:extLst>
      <p:ext uri="{BB962C8B-B14F-4D97-AF65-F5344CB8AC3E}">
        <p14:creationId xmlns:p14="http://schemas.microsoft.com/office/powerpoint/2010/main" val="16318077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12212" y="0"/>
            <a:ext cx="685800" cy="787400"/>
          </a:xfrm>
          <a:prstGeom prst="rect">
            <a:avLst/>
          </a:prstGeom>
        </p:spPr>
      </p:pic>
      <p:pic>
        <p:nvPicPr>
          <p:cNvPr id="9" name="Picture 8"/>
          <p:cNvPicPr>
            <a:picLocks noChangeAspect="1"/>
          </p:cNvPicPr>
          <p:nvPr/>
        </p:nvPicPr>
        <p:blipFill>
          <a:blip r:embed="rId3"/>
          <a:stretch>
            <a:fillRect/>
          </a:stretch>
        </p:blipFill>
        <p:spPr>
          <a:xfrm>
            <a:off x="8483112" y="6603511"/>
            <a:ext cx="673100" cy="266700"/>
          </a:xfrm>
          <a:prstGeom prst="rect">
            <a:avLst/>
          </a:prstGeom>
        </p:spPr>
      </p:pic>
      <p:sp>
        <p:nvSpPr>
          <p:cNvPr id="10" name="TextBox 9"/>
          <p:cNvSpPr txBox="1"/>
          <p:nvPr/>
        </p:nvSpPr>
        <p:spPr>
          <a:xfrm>
            <a:off x="744964" y="0"/>
            <a:ext cx="7828119" cy="830997"/>
          </a:xfrm>
          <a:prstGeom prst="rect">
            <a:avLst/>
          </a:prstGeom>
          <a:noFill/>
        </p:spPr>
        <p:txBody>
          <a:bodyPr wrap="square" rtlCol="0">
            <a:spAutoFit/>
          </a:bodyPr>
          <a:lstStyle/>
          <a:p>
            <a:r>
              <a:rPr lang="en-US" sz="2400">
                <a:solidFill>
                  <a:schemeClr val="bg1">
                    <a:lumMod val="50000"/>
                  </a:schemeClr>
                </a:solidFill>
                <a:latin typeface="Cambria"/>
                <a:cs typeface="Cambria"/>
              </a:rPr>
              <a:t>Consciousness</a:t>
            </a:r>
            <a:endParaRPr lang="en-US" sz="2400">
              <a:latin typeface="Cambria"/>
              <a:cs typeface="Cambria"/>
            </a:endParaRPr>
          </a:p>
          <a:p>
            <a:r>
              <a:rPr lang="en-US" sz="2400">
                <a:latin typeface="Cambria"/>
                <a:cs typeface="Cambria"/>
              </a:rPr>
              <a:t>Consciousness as a zone</a:t>
            </a:r>
          </a:p>
        </p:txBody>
      </p:sp>
      <p:sp>
        <p:nvSpPr>
          <p:cNvPr id="2" name="TextBox 1"/>
          <p:cNvSpPr txBox="1"/>
          <p:nvPr/>
        </p:nvSpPr>
        <p:spPr>
          <a:xfrm>
            <a:off x="744964" y="1502001"/>
            <a:ext cx="7828119" cy="1477328"/>
          </a:xfrm>
          <a:prstGeom prst="rect">
            <a:avLst/>
          </a:prstGeom>
          <a:noFill/>
        </p:spPr>
        <p:txBody>
          <a:bodyPr wrap="square" rtlCol="0">
            <a:spAutoFit/>
          </a:bodyPr>
          <a:lstStyle/>
          <a:p>
            <a:r>
              <a:rPr lang="en-US"/>
              <a:t>Things may </a:t>
            </a:r>
            <a:r>
              <a:rPr lang="en-US" i="1"/>
              <a:t>enter our consciousness </a:t>
            </a:r>
            <a:r>
              <a:rPr lang="en-US"/>
              <a:t>or, if unconscious, </a:t>
            </a:r>
            <a:r>
              <a:rPr lang="en-US" i="1"/>
              <a:t>remain outside our consciousness.</a:t>
            </a:r>
            <a:endParaRPr lang="en-US"/>
          </a:p>
          <a:p>
            <a:endParaRPr lang="en-US"/>
          </a:p>
          <a:p>
            <a:r>
              <a:rPr lang="en-US"/>
              <a:t>Consciousness can be seen as a zone in which thoughts, or at least brain events, may take place.</a:t>
            </a:r>
          </a:p>
        </p:txBody>
      </p:sp>
    </p:spTree>
    <p:extLst>
      <p:ext uri="{BB962C8B-B14F-4D97-AF65-F5344CB8AC3E}">
        <p14:creationId xmlns:p14="http://schemas.microsoft.com/office/powerpoint/2010/main" val="38158278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2646</TotalTime>
  <Words>2004</Words>
  <Application>Microsoft Macintosh PowerPoint</Application>
  <PresentationFormat>On-screen Show (4:3)</PresentationFormat>
  <Paragraphs>344</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Lecture 6  Consciousness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6  Consciousness</dc:title>
  <dc:creator>Fintan Nagle</dc:creator>
  <cp:lastModifiedBy>Fintan Nagle</cp:lastModifiedBy>
  <cp:revision>17</cp:revision>
  <dcterms:created xsi:type="dcterms:W3CDTF">2014-10-29T16:40:47Z</dcterms:created>
  <dcterms:modified xsi:type="dcterms:W3CDTF">2014-10-31T12:47:45Z</dcterms:modified>
</cp:coreProperties>
</file>