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74" r:id="rId4"/>
    <p:sldId id="275" r:id="rId5"/>
    <p:sldId id="276" r:id="rId6"/>
    <p:sldId id="273" r:id="rId7"/>
    <p:sldId id="280" r:id="rId8"/>
    <p:sldId id="287" r:id="rId9"/>
    <p:sldId id="283" r:id="rId10"/>
    <p:sldId id="284" r:id="rId11"/>
    <p:sldId id="279" r:id="rId12"/>
    <p:sldId id="277" r:id="rId13"/>
    <p:sldId id="278" r:id="rId14"/>
    <p:sldId id="281" r:id="rId15"/>
    <p:sldId id="282" r:id="rId16"/>
    <p:sldId id="285" r:id="rId17"/>
    <p:sldId id="286" r:id="rId18"/>
    <p:sldId id="261" r:id="rId19"/>
    <p:sldId id="262" r:id="rId20"/>
    <p:sldId id="264" r:id="rId21"/>
    <p:sldId id="263" r:id="rId22"/>
    <p:sldId id="265" r:id="rId23"/>
    <p:sldId id="266" r:id="rId24"/>
    <p:sldId id="269" r:id="rId25"/>
    <p:sldId id="260" r:id="rId26"/>
    <p:sldId id="268" r:id="rId27"/>
    <p:sldId id="270" r:id="rId28"/>
    <p:sldId id="271" r:id="rId29"/>
    <p:sldId id="267" r:id="rId30"/>
    <p:sldId id="295" r:id="rId31"/>
    <p:sldId id="296" r:id="rId32"/>
    <p:sldId id="292" r:id="rId33"/>
    <p:sldId id="294" r:id="rId34"/>
    <p:sldId id="301" r:id="rId35"/>
    <p:sldId id="302" r:id="rId36"/>
    <p:sldId id="303" r:id="rId37"/>
    <p:sldId id="304" r:id="rId38"/>
    <p:sldId id="305" r:id="rId39"/>
    <p:sldId id="299" r:id="rId40"/>
    <p:sldId id="300" r:id="rId41"/>
    <p:sldId id="297" r:id="rId42"/>
    <p:sldId id="298" r:id="rId43"/>
    <p:sldId id="306" r:id="rId44"/>
    <p:sldId id="307" r:id="rId45"/>
    <p:sldId id="308" r:id="rId46"/>
    <p:sldId id="309" r:id="rId47"/>
    <p:sldId id="288" r:id="rId48"/>
    <p:sldId id="272" r:id="rId49"/>
    <p:sldId id="290" r:id="rId50"/>
    <p:sldId id="289" r:id="rId51"/>
    <p:sldId id="293" r:id="rId52"/>
    <p:sldId id="291" r:id="rId53"/>
    <p:sldId id="31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16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7BC20A0-DE42-5748-8E93-96363BD9DD72}" type="datetimeFigureOut">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253415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7BC20A0-DE42-5748-8E93-96363BD9DD72}" type="datetimeFigureOut">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249478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7BC20A0-DE42-5748-8E93-96363BD9DD72}" type="datetimeFigureOut">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133146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7BC20A0-DE42-5748-8E93-96363BD9DD72}" type="datetimeFigureOut">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120158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7BC20A0-DE42-5748-8E93-96363BD9DD72}" type="datetimeFigureOut">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217849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7BC20A0-DE42-5748-8E93-96363BD9DD72}" type="datetimeFigureOut">
              <a:t>12/02/2015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350823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7BC20A0-DE42-5748-8E93-96363BD9DD72}" type="datetimeFigureOut">
              <a:t>12/02/2015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412086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7BC20A0-DE42-5748-8E93-96363BD9DD72}" type="datetimeFigureOut">
              <a:t>12/02/2015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12175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C20A0-DE42-5748-8E93-96363BD9DD72}" type="datetimeFigureOut">
              <a:t>12/02/2015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408775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7BC20A0-DE42-5748-8E93-96363BD9DD72}" type="datetimeFigureOut">
              <a:t>12/02/2015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1488257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7BC20A0-DE42-5748-8E93-96363BD9DD72}" type="datetimeFigureOut">
              <a:t>12/02/2015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6EEB9-2A11-5942-87D9-748125E28EAE}" type="slidenum">
              <a:t>‹#›</a:t>
            </a:fld>
            <a:endParaRPr lang="en-US"/>
          </a:p>
        </p:txBody>
      </p:sp>
    </p:spTree>
    <p:extLst>
      <p:ext uri="{BB962C8B-B14F-4D97-AF65-F5344CB8AC3E}">
        <p14:creationId xmlns:p14="http://schemas.microsoft.com/office/powerpoint/2010/main" val="12134052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C20A0-DE42-5748-8E93-96363BD9DD72}" type="datetimeFigureOut">
              <a:t>12/02/2015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6EEB9-2A11-5942-87D9-748125E28EAE}" type="slidenum">
              <a:t>‹#›</a:t>
            </a:fld>
            <a:endParaRPr lang="en-US"/>
          </a:p>
        </p:txBody>
      </p:sp>
    </p:spTree>
    <p:extLst>
      <p:ext uri="{BB962C8B-B14F-4D97-AF65-F5344CB8AC3E}">
        <p14:creationId xmlns:p14="http://schemas.microsoft.com/office/powerpoint/2010/main" val="4123802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a:latin typeface="Cambria"/>
                <a:cs typeface="Cambria"/>
              </a:rPr>
              <a:t>Lecture 5</a:t>
            </a:r>
            <a:br>
              <a:rPr lang="en-US" sz="3200">
                <a:latin typeface="Cambria"/>
                <a:cs typeface="Cambria"/>
              </a:rPr>
            </a:br>
            <a:r>
              <a:rPr lang="en-US" sz="4000">
                <a:latin typeface="Cambria"/>
                <a:cs typeface="Cambria"/>
              </a:rPr>
              <a:t>EEG</a:t>
            </a:r>
          </a:p>
        </p:txBody>
      </p:sp>
      <p:pic>
        <p:nvPicPr>
          <p:cNvPr id="3" name="Picture 2"/>
          <p:cNvPicPr>
            <a:picLocks noChangeAspect="1"/>
          </p:cNvPicPr>
          <p:nvPr/>
        </p:nvPicPr>
        <p:blipFill>
          <a:blip r:embed="rId2"/>
          <a:stretch>
            <a:fillRect/>
          </a:stretch>
        </p:blipFill>
        <p:spPr>
          <a:xfrm>
            <a:off x="4282062" y="6603511"/>
            <a:ext cx="673100" cy="266700"/>
          </a:xfrm>
          <a:prstGeom prst="rect">
            <a:avLst/>
          </a:prstGeom>
        </p:spPr>
      </p:pic>
    </p:spTree>
    <p:extLst>
      <p:ext uri="{BB962C8B-B14F-4D97-AF65-F5344CB8AC3E}">
        <p14:creationId xmlns:p14="http://schemas.microsoft.com/office/powerpoint/2010/main" val="791049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
        <p:nvSpPr>
          <p:cNvPr id="5" name="TextBox 4"/>
          <p:cNvSpPr txBox="1"/>
          <p:nvPr/>
        </p:nvSpPr>
        <p:spPr>
          <a:xfrm>
            <a:off x="3276562" y="6036693"/>
            <a:ext cx="2300630" cy="400110"/>
          </a:xfrm>
          <a:prstGeom prst="rect">
            <a:avLst/>
          </a:prstGeom>
          <a:noFill/>
        </p:spPr>
        <p:txBody>
          <a:bodyPr wrap="none" rtlCol="0">
            <a:spAutoFit/>
          </a:bodyPr>
          <a:lstStyle/>
          <a:p>
            <a:r>
              <a:rPr lang="en-US" sz="2000"/>
              <a:t>String galvanometer</a:t>
            </a:r>
          </a:p>
        </p:txBody>
      </p:sp>
      <p:pic>
        <p:nvPicPr>
          <p:cNvPr id="2" name="Picture 1"/>
          <p:cNvPicPr>
            <a:picLocks noChangeAspect="1"/>
          </p:cNvPicPr>
          <p:nvPr/>
        </p:nvPicPr>
        <p:blipFill>
          <a:blip r:embed="rId4"/>
          <a:stretch>
            <a:fillRect/>
          </a:stretch>
        </p:blipFill>
        <p:spPr>
          <a:xfrm>
            <a:off x="726328" y="38100"/>
            <a:ext cx="8280400" cy="6769100"/>
          </a:xfrm>
          <a:prstGeom prst="rect">
            <a:avLst/>
          </a:prstGeom>
        </p:spPr>
      </p:pic>
    </p:spTree>
    <p:extLst>
      <p:ext uri="{BB962C8B-B14F-4D97-AF65-F5344CB8AC3E}">
        <p14:creationId xmlns:p14="http://schemas.microsoft.com/office/powerpoint/2010/main" val="29352592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
        <p:nvSpPr>
          <p:cNvPr id="2" name="Rectangle 1"/>
          <p:cNvSpPr/>
          <p:nvPr/>
        </p:nvSpPr>
        <p:spPr>
          <a:xfrm>
            <a:off x="2761178" y="1932458"/>
            <a:ext cx="4620809" cy="461665"/>
          </a:xfrm>
          <a:prstGeom prst="rect">
            <a:avLst/>
          </a:prstGeom>
        </p:spPr>
        <p:txBody>
          <a:bodyPr wrap="square">
            <a:spAutoFit/>
          </a:bodyPr>
          <a:lstStyle/>
          <a:p>
            <a:r>
              <a:rPr lang="en-US" sz="2400" i="1"/>
              <a:t>Elektrenkephalogramm</a:t>
            </a:r>
          </a:p>
        </p:txBody>
      </p:sp>
      <p:pic>
        <p:nvPicPr>
          <p:cNvPr id="5" name="Picture 4"/>
          <p:cNvPicPr>
            <a:picLocks noChangeAspect="1"/>
          </p:cNvPicPr>
          <p:nvPr/>
        </p:nvPicPr>
        <p:blipFill>
          <a:blip r:embed="rId4"/>
          <a:stretch>
            <a:fillRect/>
          </a:stretch>
        </p:blipFill>
        <p:spPr>
          <a:xfrm>
            <a:off x="0" y="2806700"/>
            <a:ext cx="9144000" cy="1227852"/>
          </a:xfrm>
          <a:prstGeom prst="rect">
            <a:avLst/>
          </a:prstGeom>
        </p:spPr>
      </p:pic>
    </p:spTree>
    <p:extLst>
      <p:ext uri="{BB962C8B-B14F-4D97-AF65-F5344CB8AC3E}">
        <p14:creationId xmlns:p14="http://schemas.microsoft.com/office/powerpoint/2010/main" val="6445788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
        <p:nvSpPr>
          <p:cNvPr id="2" name="Rectangle 1"/>
          <p:cNvSpPr/>
          <p:nvPr/>
        </p:nvSpPr>
        <p:spPr>
          <a:xfrm>
            <a:off x="920391" y="2303831"/>
            <a:ext cx="7602359" cy="1938992"/>
          </a:xfrm>
          <a:prstGeom prst="rect">
            <a:avLst/>
          </a:prstGeom>
        </p:spPr>
        <p:txBody>
          <a:bodyPr wrap="square">
            <a:spAutoFit/>
          </a:bodyPr>
          <a:lstStyle/>
          <a:p>
            <a:r>
              <a:rPr lang="en-US" sz="2000"/>
              <a:t>“It was a case of spontaneous telepathy in which at a time of mortal danger, and as I contemplated certain death, I transmitted my thoughts, while my sister, who was particularly close to me, acted as the receiver.”</a:t>
            </a:r>
          </a:p>
          <a:p>
            <a:endParaRPr lang="en-US" sz="2000"/>
          </a:p>
          <a:p>
            <a:r>
              <a:rPr lang="en-US" sz="2000"/>
              <a:t>-Hans Berger</a:t>
            </a:r>
          </a:p>
        </p:txBody>
      </p:sp>
    </p:spTree>
    <p:extLst>
      <p:ext uri="{BB962C8B-B14F-4D97-AF65-F5344CB8AC3E}">
        <p14:creationId xmlns:p14="http://schemas.microsoft.com/office/powerpoint/2010/main" val="15917388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
        <p:nvSpPr>
          <p:cNvPr id="2" name="Rectangle 1"/>
          <p:cNvSpPr/>
          <p:nvPr/>
        </p:nvSpPr>
        <p:spPr>
          <a:xfrm>
            <a:off x="920391" y="2303831"/>
            <a:ext cx="7602359" cy="2862322"/>
          </a:xfrm>
          <a:prstGeom prst="rect">
            <a:avLst/>
          </a:prstGeom>
        </p:spPr>
        <p:txBody>
          <a:bodyPr wrap="square">
            <a:spAutoFit/>
          </a:bodyPr>
          <a:lstStyle/>
          <a:p>
            <a:r>
              <a:rPr lang="en-US" sz="2000"/>
              <a:t>"was not regarded by his associates as in the front rank of German psychiatrists, having rather the reputation of being a crank. He seemed to me to be a modest and dignified person, full of good humour, and as unperturbed by lack of recognition as he was later by the fame it eventually brought upon him. But he had one fatal weakness: he was completely ignorant of the technical and physical basis of his method. He knew nothing about mechanics or electricity.”</a:t>
            </a:r>
          </a:p>
          <a:p>
            <a:endParaRPr lang="en-US" sz="2000"/>
          </a:p>
          <a:p>
            <a:r>
              <a:rPr lang="en-US" sz="2000"/>
              <a:t>-Willian Grey Walter</a:t>
            </a:r>
          </a:p>
        </p:txBody>
      </p:sp>
    </p:spTree>
    <p:extLst>
      <p:ext uri="{BB962C8B-B14F-4D97-AF65-F5344CB8AC3E}">
        <p14:creationId xmlns:p14="http://schemas.microsoft.com/office/powerpoint/2010/main" val="21854879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4285048" y="748755"/>
            <a:ext cx="3556000" cy="5029200"/>
          </a:xfrm>
          <a:prstGeom prst="rect">
            <a:avLst/>
          </a:prstGeom>
        </p:spPr>
      </p:pic>
      <p:sp>
        <p:nvSpPr>
          <p:cNvPr id="4" name="TextBox 3"/>
          <p:cNvSpPr txBox="1"/>
          <p:nvPr/>
        </p:nvSpPr>
        <p:spPr>
          <a:xfrm>
            <a:off x="5006879" y="5981475"/>
            <a:ext cx="2190361" cy="646331"/>
          </a:xfrm>
          <a:prstGeom prst="rect">
            <a:avLst/>
          </a:prstGeom>
          <a:noFill/>
        </p:spPr>
        <p:txBody>
          <a:bodyPr wrap="none" rtlCol="0">
            <a:spAutoFit/>
          </a:bodyPr>
          <a:lstStyle/>
          <a:p>
            <a:pPr algn="ctr"/>
            <a:r>
              <a:rPr lang="en-US"/>
              <a:t>Edgar Douglas Adrian</a:t>
            </a:r>
          </a:p>
          <a:p>
            <a:pPr algn="ctr"/>
            <a:r>
              <a:rPr lang="en-US"/>
              <a:t>1889 - 1977</a:t>
            </a:r>
          </a:p>
        </p:txBody>
      </p:sp>
    </p:spTree>
    <p:extLst>
      <p:ext uri="{BB962C8B-B14F-4D97-AF65-F5344CB8AC3E}">
        <p14:creationId xmlns:p14="http://schemas.microsoft.com/office/powerpoint/2010/main" val="41892881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4285048" y="748755"/>
            <a:ext cx="3556000" cy="5029200"/>
          </a:xfrm>
          <a:prstGeom prst="rect">
            <a:avLst/>
          </a:prstGeom>
        </p:spPr>
      </p:pic>
      <p:sp>
        <p:nvSpPr>
          <p:cNvPr id="4" name="TextBox 3"/>
          <p:cNvSpPr txBox="1"/>
          <p:nvPr/>
        </p:nvSpPr>
        <p:spPr>
          <a:xfrm>
            <a:off x="5006879" y="5981475"/>
            <a:ext cx="2190361" cy="646331"/>
          </a:xfrm>
          <a:prstGeom prst="rect">
            <a:avLst/>
          </a:prstGeom>
          <a:noFill/>
        </p:spPr>
        <p:txBody>
          <a:bodyPr wrap="none" rtlCol="0">
            <a:spAutoFit/>
          </a:bodyPr>
          <a:lstStyle/>
          <a:p>
            <a:pPr algn="ctr"/>
            <a:r>
              <a:rPr lang="en-US"/>
              <a:t>Edgar Douglas Adrian</a:t>
            </a:r>
          </a:p>
          <a:p>
            <a:pPr algn="ctr"/>
            <a:r>
              <a:rPr lang="en-US"/>
              <a:t>1889 - 1977</a:t>
            </a:r>
          </a:p>
        </p:txBody>
      </p:sp>
      <p:sp>
        <p:nvSpPr>
          <p:cNvPr id="2" name="TextBox 1"/>
          <p:cNvSpPr txBox="1"/>
          <p:nvPr/>
        </p:nvSpPr>
        <p:spPr>
          <a:xfrm>
            <a:off x="441784" y="1674815"/>
            <a:ext cx="3715004" cy="369332"/>
          </a:xfrm>
          <a:prstGeom prst="rect">
            <a:avLst/>
          </a:prstGeom>
          <a:noFill/>
        </p:spPr>
        <p:txBody>
          <a:bodyPr wrap="none" rtlCol="0">
            <a:spAutoFit/>
          </a:bodyPr>
          <a:lstStyle/>
          <a:p>
            <a:r>
              <a:rPr lang="en-US"/>
              <a:t>The all-or-nothing law of nerve action</a:t>
            </a:r>
          </a:p>
        </p:txBody>
      </p:sp>
    </p:spTree>
    <p:extLst>
      <p:ext uri="{BB962C8B-B14F-4D97-AF65-F5344CB8AC3E}">
        <p14:creationId xmlns:p14="http://schemas.microsoft.com/office/powerpoint/2010/main" val="12965546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Alpha waves</a:t>
            </a:r>
          </a:p>
          <a:p>
            <a:endParaRPr lang="en-US" sz="2400">
              <a:latin typeface="Cambria"/>
              <a:cs typeface="Cambria"/>
            </a:endParaRPr>
          </a:p>
        </p:txBody>
      </p:sp>
      <p:pic>
        <p:nvPicPr>
          <p:cNvPr id="5" name="Picture 4"/>
          <p:cNvPicPr>
            <a:picLocks noChangeAspect="1"/>
          </p:cNvPicPr>
          <p:nvPr/>
        </p:nvPicPr>
        <p:blipFill>
          <a:blip r:embed="rId4"/>
          <a:stretch>
            <a:fillRect/>
          </a:stretch>
        </p:blipFill>
        <p:spPr>
          <a:xfrm>
            <a:off x="0" y="2514600"/>
            <a:ext cx="9144000" cy="1828800"/>
          </a:xfrm>
          <a:prstGeom prst="rect">
            <a:avLst/>
          </a:prstGeom>
        </p:spPr>
      </p:pic>
      <p:sp>
        <p:nvSpPr>
          <p:cNvPr id="2" name="TextBox 1"/>
          <p:cNvSpPr txBox="1"/>
          <p:nvPr/>
        </p:nvSpPr>
        <p:spPr>
          <a:xfrm>
            <a:off x="1380487" y="5425655"/>
            <a:ext cx="2332289" cy="584776"/>
          </a:xfrm>
          <a:prstGeom prst="rect">
            <a:avLst/>
          </a:prstGeom>
          <a:noFill/>
        </p:spPr>
        <p:txBody>
          <a:bodyPr wrap="none" rtlCol="0">
            <a:spAutoFit/>
          </a:bodyPr>
          <a:lstStyle/>
          <a:p>
            <a:r>
              <a:rPr lang="en-US" sz="3200"/>
              <a:t>7.5 – 12.5 Hz</a:t>
            </a:r>
          </a:p>
        </p:txBody>
      </p:sp>
    </p:spTree>
    <p:extLst>
      <p:ext uri="{BB962C8B-B14F-4D97-AF65-F5344CB8AC3E}">
        <p14:creationId xmlns:p14="http://schemas.microsoft.com/office/powerpoint/2010/main" val="30862915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Alpha waves</a:t>
            </a:r>
          </a:p>
          <a:p>
            <a:endParaRPr lang="en-US" sz="2400">
              <a:latin typeface="Cambria"/>
              <a:cs typeface="Cambria"/>
            </a:endParaRPr>
          </a:p>
        </p:txBody>
      </p:sp>
      <p:pic>
        <p:nvPicPr>
          <p:cNvPr id="5" name="Picture 4"/>
          <p:cNvPicPr>
            <a:picLocks noChangeAspect="1"/>
          </p:cNvPicPr>
          <p:nvPr/>
        </p:nvPicPr>
        <p:blipFill>
          <a:blip r:embed="rId4"/>
          <a:stretch>
            <a:fillRect/>
          </a:stretch>
        </p:blipFill>
        <p:spPr>
          <a:xfrm>
            <a:off x="0" y="4667985"/>
            <a:ext cx="9144000" cy="1828800"/>
          </a:xfrm>
          <a:prstGeom prst="rect">
            <a:avLst/>
          </a:prstGeom>
        </p:spPr>
      </p:pic>
      <p:sp>
        <p:nvSpPr>
          <p:cNvPr id="2" name="TextBox 1"/>
          <p:cNvSpPr txBox="1"/>
          <p:nvPr/>
        </p:nvSpPr>
        <p:spPr>
          <a:xfrm>
            <a:off x="994013" y="1104274"/>
            <a:ext cx="6994222" cy="2246769"/>
          </a:xfrm>
          <a:prstGeom prst="rect">
            <a:avLst/>
          </a:prstGeom>
          <a:noFill/>
        </p:spPr>
        <p:txBody>
          <a:bodyPr wrap="none" rtlCol="0">
            <a:spAutoFit/>
          </a:bodyPr>
          <a:lstStyle/>
          <a:p>
            <a:pPr marL="285750" indent="-285750">
              <a:buFont typeface="Arial"/>
              <a:buChar char="•"/>
            </a:pPr>
            <a:r>
              <a:rPr lang="en-US" sz="2000"/>
              <a:t>Strongest EEG signals</a:t>
            </a:r>
          </a:p>
          <a:p>
            <a:pPr marL="285750" indent="-285750">
              <a:buFont typeface="Arial"/>
              <a:buChar char="•"/>
            </a:pPr>
            <a:r>
              <a:rPr lang="en-US" sz="2000"/>
              <a:t>Originate from the occipital lobe</a:t>
            </a:r>
          </a:p>
          <a:p>
            <a:pPr marL="285750" indent="-285750">
              <a:buFont typeface="Arial"/>
              <a:buChar char="•"/>
            </a:pPr>
            <a:r>
              <a:rPr lang="en-US" sz="2000"/>
              <a:t>Strongest with eyes closed</a:t>
            </a:r>
          </a:p>
          <a:p>
            <a:pPr marL="285750" indent="-285750">
              <a:buFont typeface="Arial"/>
              <a:buChar char="•"/>
            </a:pPr>
            <a:r>
              <a:rPr lang="en-US" sz="2000"/>
              <a:t>Suppressed when eyes open or sleeping</a:t>
            </a:r>
          </a:p>
          <a:p>
            <a:pPr marL="285750" indent="-285750">
              <a:buFont typeface="Arial"/>
              <a:buChar char="•"/>
            </a:pPr>
            <a:r>
              <a:rPr lang="en-US" sz="2000"/>
              <a:t>Do not appear until three years of age</a:t>
            </a:r>
          </a:p>
          <a:p>
            <a:pPr marL="285750" indent="-285750">
              <a:buFont typeface="Arial"/>
              <a:buChar char="•"/>
            </a:pPr>
            <a:endParaRPr lang="en-US" sz="2000"/>
          </a:p>
          <a:p>
            <a:pPr marL="285750" indent="-285750">
              <a:buFont typeface="Arial"/>
              <a:buChar char="•"/>
            </a:pPr>
            <a:r>
              <a:rPr lang="en-US" sz="2000"/>
              <a:t>Trained practitioners of meditation produce more alpha waves</a:t>
            </a:r>
          </a:p>
        </p:txBody>
      </p:sp>
    </p:spTree>
    <p:extLst>
      <p:ext uri="{BB962C8B-B14F-4D97-AF65-F5344CB8AC3E}">
        <p14:creationId xmlns:p14="http://schemas.microsoft.com/office/powerpoint/2010/main" val="11572448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2534923" y="138202"/>
            <a:ext cx="4454921" cy="6520524"/>
          </a:xfrm>
          <a:prstGeom prst="rect">
            <a:avLst/>
          </a:prstGeom>
        </p:spPr>
      </p:pic>
    </p:spTree>
    <p:extLst>
      <p:ext uri="{BB962C8B-B14F-4D97-AF65-F5344CB8AC3E}">
        <p14:creationId xmlns:p14="http://schemas.microsoft.com/office/powerpoint/2010/main" val="38344464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20265"/>
            <a:ext cx="9144000" cy="6096000"/>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Tree>
    <p:extLst>
      <p:ext uri="{BB962C8B-B14F-4D97-AF65-F5344CB8AC3E}">
        <p14:creationId xmlns:p14="http://schemas.microsoft.com/office/powerpoint/2010/main" val="31286175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
        <p:nvSpPr>
          <p:cNvPr id="2" name="Rectangle 1"/>
          <p:cNvSpPr/>
          <p:nvPr/>
        </p:nvSpPr>
        <p:spPr>
          <a:xfrm>
            <a:off x="391837" y="2134576"/>
            <a:ext cx="8282634" cy="1569660"/>
          </a:xfrm>
          <a:prstGeom prst="rect">
            <a:avLst/>
          </a:prstGeom>
        </p:spPr>
        <p:txBody>
          <a:bodyPr wrap="square">
            <a:spAutoFit/>
          </a:bodyPr>
          <a:lstStyle/>
          <a:p>
            <a:pPr algn="ctr"/>
            <a:r>
              <a:rPr lang="en-US" sz="3200"/>
              <a:t>EEG</a:t>
            </a:r>
          </a:p>
          <a:p>
            <a:pPr algn="ctr"/>
            <a:endParaRPr lang="en-US" sz="3200"/>
          </a:p>
          <a:p>
            <a:pPr algn="ctr"/>
            <a:r>
              <a:rPr lang="en-US" sz="3200"/>
              <a:t>electro</a:t>
            </a:r>
            <a:r>
              <a:rPr lang="en-US" sz="3200">
                <a:solidFill>
                  <a:srgbClr val="0000FF"/>
                </a:solidFill>
              </a:rPr>
              <a:t>encephalography</a:t>
            </a:r>
          </a:p>
        </p:txBody>
      </p:sp>
    </p:spTree>
    <p:extLst>
      <p:ext uri="{BB962C8B-B14F-4D97-AF65-F5344CB8AC3E}">
        <p14:creationId xmlns:p14="http://schemas.microsoft.com/office/powerpoint/2010/main" val="6753237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969618" y="642406"/>
            <a:ext cx="5501395" cy="5501395"/>
          </a:xfrm>
          <a:prstGeom prst="rect">
            <a:avLst/>
          </a:prstGeom>
        </p:spPr>
      </p:pic>
    </p:spTree>
    <p:extLst>
      <p:ext uri="{BB962C8B-B14F-4D97-AF65-F5344CB8AC3E}">
        <p14:creationId xmlns:p14="http://schemas.microsoft.com/office/powerpoint/2010/main" val="37260589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4710" y="245344"/>
            <a:ext cx="7708102" cy="6391796"/>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Tree>
    <p:extLst>
      <p:ext uri="{BB962C8B-B14F-4D97-AF65-F5344CB8AC3E}">
        <p14:creationId xmlns:p14="http://schemas.microsoft.com/office/powerpoint/2010/main" val="18735144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021186" y="499706"/>
            <a:ext cx="7253249" cy="6027003"/>
          </a:xfrm>
          <a:prstGeom prst="rect">
            <a:avLst/>
          </a:prstGeom>
        </p:spPr>
      </p:pic>
    </p:spTree>
    <p:extLst>
      <p:ext uri="{BB962C8B-B14F-4D97-AF65-F5344CB8AC3E}">
        <p14:creationId xmlns:p14="http://schemas.microsoft.com/office/powerpoint/2010/main" val="30299783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478598" y="828029"/>
            <a:ext cx="8665401" cy="5761137"/>
          </a:xfrm>
          <a:prstGeom prst="rect">
            <a:avLst/>
          </a:prstGeom>
        </p:spPr>
      </p:pic>
    </p:spTree>
    <p:extLst>
      <p:ext uri="{BB962C8B-B14F-4D97-AF65-F5344CB8AC3E}">
        <p14:creationId xmlns:p14="http://schemas.microsoft.com/office/powerpoint/2010/main" val="42307980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2614958" y="2134932"/>
            <a:ext cx="2513565" cy="2513565"/>
          </a:xfrm>
          <a:prstGeom prst="rect">
            <a:avLst/>
          </a:prstGeom>
        </p:spPr>
      </p:pic>
      <p:sp>
        <p:nvSpPr>
          <p:cNvPr id="4" name="TextBox 3"/>
          <p:cNvSpPr txBox="1"/>
          <p:nvPr/>
        </p:nvSpPr>
        <p:spPr>
          <a:xfrm>
            <a:off x="387652" y="5208491"/>
            <a:ext cx="8355982" cy="461665"/>
          </a:xfrm>
          <a:prstGeom prst="rect">
            <a:avLst/>
          </a:prstGeom>
          <a:noFill/>
        </p:spPr>
        <p:txBody>
          <a:bodyPr wrap="square" rtlCol="0">
            <a:spAutoFit/>
          </a:bodyPr>
          <a:lstStyle/>
          <a:p>
            <a:r>
              <a:rPr lang="en-US" sz="2400" b="1"/>
              <a:t>	1.5V					9V							12V</a:t>
            </a:r>
          </a:p>
        </p:txBody>
      </p:sp>
      <p:pic>
        <p:nvPicPr>
          <p:cNvPr id="5" name="Picture 4"/>
          <p:cNvPicPr>
            <a:picLocks noChangeAspect="1"/>
          </p:cNvPicPr>
          <p:nvPr/>
        </p:nvPicPr>
        <p:blipFill>
          <a:blip r:embed="rId5"/>
          <a:stretch>
            <a:fillRect/>
          </a:stretch>
        </p:blipFill>
        <p:spPr>
          <a:xfrm>
            <a:off x="-109364" y="2098120"/>
            <a:ext cx="2610209" cy="2610209"/>
          </a:xfrm>
          <a:prstGeom prst="rect">
            <a:avLst/>
          </a:prstGeom>
        </p:spPr>
      </p:pic>
      <p:pic>
        <p:nvPicPr>
          <p:cNvPr id="6" name="Picture 5"/>
          <p:cNvPicPr>
            <a:picLocks noChangeAspect="1"/>
          </p:cNvPicPr>
          <p:nvPr/>
        </p:nvPicPr>
        <p:blipFill>
          <a:blip r:embed="rId6"/>
          <a:stretch>
            <a:fillRect/>
          </a:stretch>
        </p:blipFill>
        <p:spPr>
          <a:xfrm>
            <a:off x="5546352" y="2082800"/>
            <a:ext cx="3340100" cy="2679700"/>
          </a:xfrm>
          <a:prstGeom prst="rect">
            <a:avLst/>
          </a:prstGeom>
        </p:spPr>
      </p:pic>
    </p:spTree>
    <p:extLst>
      <p:ext uri="{BB962C8B-B14F-4D97-AF65-F5344CB8AC3E}">
        <p14:creationId xmlns:p14="http://schemas.microsoft.com/office/powerpoint/2010/main" val="28945493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Event-related potentials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104472" y="1709303"/>
            <a:ext cx="7025816" cy="4058677"/>
          </a:xfrm>
          <a:prstGeom prst="rect">
            <a:avLst/>
          </a:prstGeom>
        </p:spPr>
      </p:pic>
    </p:spTree>
    <p:extLst>
      <p:ext uri="{BB962C8B-B14F-4D97-AF65-F5344CB8AC3E}">
        <p14:creationId xmlns:p14="http://schemas.microsoft.com/office/powerpoint/2010/main" val="33564544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Event-related potentials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828357" y="800148"/>
            <a:ext cx="7536239" cy="5198467"/>
          </a:xfrm>
          <a:prstGeom prst="rect">
            <a:avLst/>
          </a:prstGeom>
        </p:spPr>
      </p:pic>
    </p:spTree>
    <p:extLst>
      <p:ext uri="{BB962C8B-B14F-4D97-AF65-F5344CB8AC3E}">
        <p14:creationId xmlns:p14="http://schemas.microsoft.com/office/powerpoint/2010/main" val="35445292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Event-related potentials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905518" y="644151"/>
            <a:ext cx="7559927" cy="5864154"/>
          </a:xfrm>
          <a:prstGeom prst="rect">
            <a:avLst/>
          </a:prstGeom>
        </p:spPr>
      </p:pic>
    </p:spTree>
    <p:extLst>
      <p:ext uri="{BB962C8B-B14F-4D97-AF65-F5344CB8AC3E}">
        <p14:creationId xmlns:p14="http://schemas.microsoft.com/office/powerpoint/2010/main" val="21473228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pic>
        <p:nvPicPr>
          <p:cNvPr id="2" name="Picture 1"/>
          <p:cNvPicPr>
            <a:picLocks noChangeAspect="1"/>
          </p:cNvPicPr>
          <p:nvPr/>
        </p:nvPicPr>
        <p:blipFill>
          <a:blip r:embed="rId4"/>
          <a:stretch>
            <a:fillRect/>
          </a:stretch>
        </p:blipFill>
        <p:spPr>
          <a:xfrm>
            <a:off x="1861192" y="0"/>
            <a:ext cx="5384472" cy="6858000"/>
          </a:xfrm>
          <a:prstGeom prst="rect">
            <a:avLst/>
          </a:prstGeom>
        </p:spPr>
      </p:pic>
    </p:spTree>
    <p:extLst>
      <p:ext uri="{BB962C8B-B14F-4D97-AF65-F5344CB8AC3E}">
        <p14:creationId xmlns:p14="http://schemas.microsoft.com/office/powerpoint/2010/main" val="22901452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do EEG currents come from?</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762000" y="863600"/>
            <a:ext cx="7620000" cy="5118100"/>
          </a:xfrm>
          <a:prstGeom prst="rect">
            <a:avLst/>
          </a:prstGeom>
        </p:spPr>
      </p:pic>
    </p:spTree>
    <p:extLst>
      <p:ext uri="{BB962C8B-B14F-4D97-AF65-F5344CB8AC3E}">
        <p14:creationId xmlns:p14="http://schemas.microsoft.com/office/powerpoint/2010/main" val="22663978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4841211" y="1090457"/>
            <a:ext cx="3342836" cy="4011403"/>
          </a:xfrm>
          <a:prstGeom prst="rect">
            <a:avLst/>
          </a:prstGeom>
        </p:spPr>
      </p:pic>
      <p:sp>
        <p:nvSpPr>
          <p:cNvPr id="4" name="TextBox 3"/>
          <p:cNvSpPr txBox="1"/>
          <p:nvPr/>
        </p:nvSpPr>
        <p:spPr>
          <a:xfrm>
            <a:off x="5872047" y="5429338"/>
            <a:ext cx="1500343" cy="923330"/>
          </a:xfrm>
          <a:prstGeom prst="rect">
            <a:avLst/>
          </a:prstGeom>
          <a:noFill/>
        </p:spPr>
        <p:txBody>
          <a:bodyPr wrap="none" rtlCol="0">
            <a:spAutoFit/>
          </a:bodyPr>
          <a:lstStyle/>
          <a:p>
            <a:pPr algn="ctr"/>
            <a:r>
              <a:rPr lang="en-US"/>
              <a:t>Richard Caton</a:t>
            </a:r>
          </a:p>
          <a:p>
            <a:pPr algn="ctr"/>
            <a:r>
              <a:rPr lang="en-US"/>
              <a:t>1842 – 1926</a:t>
            </a:r>
          </a:p>
          <a:p>
            <a:pPr algn="ctr"/>
            <a:endParaRPr lang="en-US"/>
          </a:p>
        </p:txBody>
      </p:sp>
    </p:spTree>
    <p:extLst>
      <p:ext uri="{BB962C8B-B14F-4D97-AF65-F5344CB8AC3E}">
        <p14:creationId xmlns:p14="http://schemas.microsoft.com/office/powerpoint/2010/main" val="2710696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do EEG currents come from?</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914400" y="1206500"/>
            <a:ext cx="7302500" cy="4432300"/>
          </a:xfrm>
          <a:prstGeom prst="rect">
            <a:avLst/>
          </a:prstGeom>
        </p:spPr>
      </p:pic>
    </p:spTree>
    <p:extLst>
      <p:ext uri="{BB962C8B-B14F-4D97-AF65-F5344CB8AC3E}">
        <p14:creationId xmlns:p14="http://schemas.microsoft.com/office/powerpoint/2010/main" val="5337822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do EEG currents come from?</a:t>
            </a:r>
          </a:p>
          <a:p>
            <a:endParaRPr lang="en-US" sz="2400">
              <a:latin typeface="Cambria"/>
              <a:cs typeface="Cambria"/>
            </a:endParaRPr>
          </a:p>
        </p:txBody>
      </p:sp>
      <p:sp>
        <p:nvSpPr>
          <p:cNvPr id="3" name="TextBox 2"/>
          <p:cNvSpPr txBox="1"/>
          <p:nvPr/>
        </p:nvSpPr>
        <p:spPr>
          <a:xfrm>
            <a:off x="842097" y="1822357"/>
            <a:ext cx="7730986" cy="1384995"/>
          </a:xfrm>
          <a:prstGeom prst="rect">
            <a:avLst/>
          </a:prstGeom>
          <a:noFill/>
        </p:spPr>
        <p:txBody>
          <a:bodyPr wrap="square" rtlCol="0">
            <a:spAutoFit/>
          </a:bodyPr>
          <a:lstStyle/>
          <a:p>
            <a:pPr algn="ctr"/>
            <a:endParaRPr lang="en-US" sz="2800"/>
          </a:p>
          <a:p>
            <a:pPr algn="ctr"/>
            <a:endParaRPr lang="en-US" sz="2800"/>
          </a:p>
          <a:p>
            <a:pPr algn="ctr"/>
            <a:r>
              <a:rPr lang="en-US" sz="2800"/>
              <a:t>Synchrony</a:t>
            </a:r>
          </a:p>
        </p:txBody>
      </p:sp>
    </p:spTree>
    <p:extLst>
      <p:ext uri="{BB962C8B-B14F-4D97-AF65-F5344CB8AC3E}">
        <p14:creationId xmlns:p14="http://schemas.microsoft.com/office/powerpoint/2010/main" val="40913251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do EEG currents come from?</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938732"/>
            <a:ext cx="9144000" cy="5577052"/>
          </a:xfrm>
          <a:prstGeom prst="rect">
            <a:avLst/>
          </a:prstGeom>
        </p:spPr>
      </p:pic>
    </p:spTree>
    <p:extLst>
      <p:ext uri="{BB962C8B-B14F-4D97-AF65-F5344CB8AC3E}">
        <p14:creationId xmlns:p14="http://schemas.microsoft.com/office/powerpoint/2010/main" val="15175412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Muscle artifacts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825443" y="1037478"/>
            <a:ext cx="7505094" cy="5443375"/>
          </a:xfrm>
          <a:prstGeom prst="rect">
            <a:avLst/>
          </a:prstGeom>
        </p:spPr>
      </p:pic>
    </p:spTree>
    <p:extLst>
      <p:ext uri="{BB962C8B-B14F-4D97-AF65-F5344CB8AC3E}">
        <p14:creationId xmlns:p14="http://schemas.microsoft.com/office/powerpoint/2010/main" val="28842488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Beta waves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2514600"/>
            <a:ext cx="9144000" cy="1828800"/>
          </a:xfrm>
          <a:prstGeom prst="rect">
            <a:avLst/>
          </a:prstGeom>
        </p:spPr>
      </p:pic>
      <p:sp>
        <p:nvSpPr>
          <p:cNvPr id="7" name="TextBox 6"/>
          <p:cNvSpPr txBox="1"/>
          <p:nvPr/>
        </p:nvSpPr>
        <p:spPr>
          <a:xfrm>
            <a:off x="1380487" y="5425655"/>
            <a:ext cx="2228695" cy="584776"/>
          </a:xfrm>
          <a:prstGeom prst="rect">
            <a:avLst/>
          </a:prstGeom>
          <a:noFill/>
        </p:spPr>
        <p:txBody>
          <a:bodyPr wrap="none" rtlCol="0">
            <a:spAutoFit/>
          </a:bodyPr>
          <a:lstStyle/>
          <a:p>
            <a:r>
              <a:rPr lang="en-US" sz="3200"/>
              <a:t>12.5 – 30 Hz</a:t>
            </a:r>
          </a:p>
        </p:txBody>
      </p:sp>
    </p:spTree>
    <p:extLst>
      <p:ext uri="{BB962C8B-B14F-4D97-AF65-F5344CB8AC3E}">
        <p14:creationId xmlns:p14="http://schemas.microsoft.com/office/powerpoint/2010/main" val="1976165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Beta waves</a:t>
            </a:r>
          </a:p>
          <a:p>
            <a:endParaRPr lang="en-US" sz="2400">
              <a:latin typeface="Cambria"/>
              <a:cs typeface="Cambria"/>
            </a:endParaRPr>
          </a:p>
        </p:txBody>
      </p:sp>
      <p:pic>
        <p:nvPicPr>
          <p:cNvPr id="11" name="Picture 10"/>
          <p:cNvPicPr>
            <a:picLocks noChangeAspect="1"/>
          </p:cNvPicPr>
          <p:nvPr/>
        </p:nvPicPr>
        <p:blipFill>
          <a:blip r:embed="rId4"/>
          <a:stretch>
            <a:fillRect/>
          </a:stretch>
        </p:blipFill>
        <p:spPr>
          <a:xfrm>
            <a:off x="1551987" y="1272065"/>
            <a:ext cx="6286500" cy="4521200"/>
          </a:xfrm>
          <a:prstGeom prst="rect">
            <a:avLst/>
          </a:prstGeom>
        </p:spPr>
      </p:pic>
    </p:spTree>
    <p:extLst>
      <p:ext uri="{BB962C8B-B14F-4D97-AF65-F5344CB8AC3E}">
        <p14:creationId xmlns:p14="http://schemas.microsoft.com/office/powerpoint/2010/main" val="36994892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Libet: predicting intentions</a:t>
            </a:r>
          </a:p>
          <a:p>
            <a:r>
              <a:rPr lang="en-US" sz="2400">
                <a:latin typeface="Cambria"/>
                <a:cs typeface="Cambria"/>
              </a:rPr>
              <a:t>Methods</a:t>
            </a:r>
          </a:p>
        </p:txBody>
      </p:sp>
      <p:pic>
        <p:nvPicPr>
          <p:cNvPr id="6" name="Picture 5" descr="Screen Shot 2014-08-27 at 20.56.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850" y="2458927"/>
            <a:ext cx="5397845" cy="2286772"/>
          </a:xfrm>
          <a:prstGeom prst="rect">
            <a:avLst/>
          </a:prstGeom>
        </p:spPr>
      </p:pic>
    </p:spTree>
    <p:extLst>
      <p:ext uri="{BB962C8B-B14F-4D97-AF65-F5344CB8AC3E}">
        <p14:creationId xmlns:p14="http://schemas.microsoft.com/office/powerpoint/2010/main" val="23485740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Libet: predicting intentions</a:t>
            </a:r>
          </a:p>
          <a:p>
            <a:r>
              <a:rPr lang="en-US" sz="2400">
                <a:latin typeface="Cambria"/>
                <a:cs typeface="Cambria"/>
              </a:rPr>
              <a:t>Results</a:t>
            </a:r>
          </a:p>
        </p:txBody>
      </p:sp>
      <p:pic>
        <p:nvPicPr>
          <p:cNvPr id="3" name="Picture 2" descr="Screen Shot 2014-08-27 at 20.57.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08061"/>
            <a:ext cx="9144000" cy="2377243"/>
          </a:xfrm>
          <a:prstGeom prst="rect">
            <a:avLst/>
          </a:prstGeom>
        </p:spPr>
      </p:pic>
    </p:spTree>
    <p:extLst>
      <p:ext uri="{BB962C8B-B14F-4D97-AF65-F5344CB8AC3E}">
        <p14:creationId xmlns:p14="http://schemas.microsoft.com/office/powerpoint/2010/main" val="9179838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Libet: predicting intentions</a:t>
            </a:r>
          </a:p>
          <a:p>
            <a:r>
              <a:rPr lang="en-US" sz="2400">
                <a:latin typeface="Cambria"/>
                <a:cs typeface="Cambria"/>
              </a:rPr>
              <a:t>Conclusions</a:t>
            </a:r>
          </a:p>
        </p:txBody>
      </p:sp>
      <p:sp>
        <p:nvSpPr>
          <p:cNvPr id="2" name="TextBox 1"/>
          <p:cNvSpPr txBox="1"/>
          <p:nvPr/>
        </p:nvSpPr>
        <p:spPr>
          <a:xfrm>
            <a:off x="744964" y="1344828"/>
            <a:ext cx="7634831" cy="2585323"/>
          </a:xfrm>
          <a:prstGeom prst="rect">
            <a:avLst/>
          </a:prstGeom>
          <a:noFill/>
        </p:spPr>
        <p:txBody>
          <a:bodyPr wrap="square" rtlCol="0">
            <a:spAutoFit/>
          </a:bodyPr>
          <a:lstStyle/>
          <a:p>
            <a:r>
              <a:rPr lang="en-US"/>
              <a:t>Introspection cannot tell us the exact time at which we decided to perform a movement.</a:t>
            </a:r>
          </a:p>
          <a:p>
            <a:endParaRPr lang="en-US"/>
          </a:p>
          <a:p>
            <a:r>
              <a:rPr lang="en-US"/>
              <a:t>If we use clock tracing to report the decision awareness time, the clock has always moved too far. There is a delay somewhere in the system (it cannot be in the awareness of the clock motion).</a:t>
            </a:r>
          </a:p>
          <a:p>
            <a:endParaRPr lang="en-US"/>
          </a:p>
          <a:p>
            <a:r>
              <a:rPr lang="en-US"/>
              <a:t>Using EEG, we can detect changes in the brain before the moment the decision becomes conscious.</a:t>
            </a:r>
          </a:p>
        </p:txBody>
      </p:sp>
    </p:spTree>
    <p:extLst>
      <p:ext uri="{BB962C8B-B14F-4D97-AF65-F5344CB8AC3E}">
        <p14:creationId xmlns:p14="http://schemas.microsoft.com/office/powerpoint/2010/main" val="197418159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 and sleep</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1066800"/>
            <a:ext cx="9144000" cy="4724400"/>
          </a:xfrm>
          <a:prstGeom prst="rect">
            <a:avLst/>
          </a:prstGeom>
        </p:spPr>
      </p:pic>
    </p:spTree>
    <p:extLst>
      <p:ext uri="{BB962C8B-B14F-4D97-AF65-F5344CB8AC3E}">
        <p14:creationId xmlns:p14="http://schemas.microsoft.com/office/powerpoint/2010/main" val="1341112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4841211" y="1090457"/>
            <a:ext cx="3342836" cy="4011403"/>
          </a:xfrm>
          <a:prstGeom prst="rect">
            <a:avLst/>
          </a:prstGeom>
        </p:spPr>
      </p:pic>
      <p:sp>
        <p:nvSpPr>
          <p:cNvPr id="4" name="TextBox 3"/>
          <p:cNvSpPr txBox="1"/>
          <p:nvPr/>
        </p:nvSpPr>
        <p:spPr>
          <a:xfrm>
            <a:off x="5872047" y="5429338"/>
            <a:ext cx="1500343" cy="923330"/>
          </a:xfrm>
          <a:prstGeom prst="rect">
            <a:avLst/>
          </a:prstGeom>
          <a:noFill/>
        </p:spPr>
        <p:txBody>
          <a:bodyPr wrap="none" rtlCol="0">
            <a:spAutoFit/>
          </a:bodyPr>
          <a:lstStyle/>
          <a:p>
            <a:pPr algn="ctr"/>
            <a:r>
              <a:rPr lang="en-US"/>
              <a:t>Richard Caton</a:t>
            </a:r>
          </a:p>
          <a:p>
            <a:pPr algn="ctr"/>
            <a:r>
              <a:rPr lang="en-US"/>
              <a:t>1842 – 1926</a:t>
            </a:r>
          </a:p>
          <a:p>
            <a:pPr algn="ctr"/>
            <a:endParaRPr lang="en-US"/>
          </a:p>
        </p:txBody>
      </p:sp>
      <p:sp>
        <p:nvSpPr>
          <p:cNvPr id="2" name="TextBox 1"/>
          <p:cNvSpPr txBox="1"/>
          <p:nvPr/>
        </p:nvSpPr>
        <p:spPr>
          <a:xfrm>
            <a:off x="497007" y="1509174"/>
            <a:ext cx="3920829" cy="2031325"/>
          </a:xfrm>
          <a:prstGeom prst="rect">
            <a:avLst/>
          </a:prstGeom>
          <a:noFill/>
        </p:spPr>
        <p:txBody>
          <a:bodyPr wrap="square" rtlCol="0">
            <a:spAutoFit/>
          </a:bodyPr>
          <a:lstStyle/>
          <a:p>
            <a:r>
              <a:rPr lang="en-US"/>
              <a:t>Used a galvanometer and two electrodes (one on the cortex, one on the surface of the skull).</a:t>
            </a:r>
          </a:p>
          <a:p>
            <a:endParaRPr lang="en-US"/>
          </a:p>
          <a:p>
            <a:r>
              <a:rPr lang="en-US"/>
              <a:t>Found currents which increased with sleep, and with the onset of death, but ceased after death.</a:t>
            </a:r>
          </a:p>
        </p:txBody>
      </p:sp>
    </p:spTree>
    <p:extLst>
      <p:ext uri="{BB962C8B-B14F-4D97-AF65-F5344CB8AC3E}">
        <p14:creationId xmlns:p14="http://schemas.microsoft.com/office/powerpoint/2010/main" val="24435031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 and sleep</a:t>
            </a:r>
          </a:p>
          <a:p>
            <a:endParaRPr lang="en-US" sz="2400">
              <a:latin typeface="Cambria"/>
              <a:cs typeface="Cambria"/>
            </a:endParaRPr>
          </a:p>
        </p:txBody>
      </p:sp>
      <p:sp>
        <p:nvSpPr>
          <p:cNvPr id="3" name="TextBox 2"/>
          <p:cNvSpPr txBox="1"/>
          <p:nvPr/>
        </p:nvSpPr>
        <p:spPr>
          <a:xfrm>
            <a:off x="673588" y="1297739"/>
            <a:ext cx="7809524" cy="4093428"/>
          </a:xfrm>
          <a:prstGeom prst="rect">
            <a:avLst/>
          </a:prstGeom>
          <a:noFill/>
        </p:spPr>
        <p:txBody>
          <a:bodyPr wrap="square" rtlCol="0">
            <a:spAutoFit/>
          </a:bodyPr>
          <a:lstStyle/>
          <a:p>
            <a:pPr marL="342900" indent="-342900">
              <a:buFont typeface="Arial"/>
              <a:buChar char="•"/>
            </a:pPr>
            <a:r>
              <a:rPr lang="en-US" sz="2000"/>
              <a:t>All animals with well-developed brains sleep</a:t>
            </a:r>
          </a:p>
          <a:p>
            <a:pPr marL="342900" indent="-342900">
              <a:buFont typeface="Arial"/>
              <a:buChar char="•"/>
            </a:pPr>
            <a:r>
              <a:rPr lang="en-US" sz="2000"/>
              <a:t>We do not sleep just to save energy: our metabolism only eases off by 5 to 10%</a:t>
            </a:r>
          </a:p>
          <a:p>
            <a:endParaRPr lang="en-US" sz="2000"/>
          </a:p>
          <a:p>
            <a:endParaRPr lang="en-US" sz="2000"/>
          </a:p>
          <a:p>
            <a:endParaRPr lang="en-US" sz="2000"/>
          </a:p>
          <a:p>
            <a:endParaRPr lang="en-US" sz="2000"/>
          </a:p>
          <a:p>
            <a:endParaRPr lang="en-US" sz="2000"/>
          </a:p>
          <a:p>
            <a:r>
              <a:rPr lang="en-US" sz="2000"/>
              <a:t> "As far as I know, the only reason we need to sleep that is really, really solid is because we get sleepy.”</a:t>
            </a:r>
          </a:p>
          <a:p>
            <a:endParaRPr lang="en-US" sz="2000"/>
          </a:p>
          <a:p>
            <a:r>
              <a:rPr lang="en-US" sz="2000"/>
              <a:t>-</a:t>
            </a:r>
            <a:r>
              <a:rPr lang="en-US" sz="2000"/>
              <a:t>William Dement, founder of the Sleep Research Center, Stanford University</a:t>
            </a:r>
            <a:endParaRPr lang="en-US" sz="2000"/>
          </a:p>
        </p:txBody>
      </p:sp>
    </p:spTree>
    <p:extLst>
      <p:ext uri="{BB962C8B-B14F-4D97-AF65-F5344CB8AC3E}">
        <p14:creationId xmlns:p14="http://schemas.microsoft.com/office/powerpoint/2010/main" val="25946560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 and sleep</a:t>
            </a:r>
          </a:p>
          <a:p>
            <a:endParaRPr lang="en-US" sz="2400">
              <a:latin typeface="Cambria"/>
              <a:cs typeface="Cambria"/>
            </a:endParaRPr>
          </a:p>
        </p:txBody>
      </p:sp>
      <p:pic>
        <p:nvPicPr>
          <p:cNvPr id="5" name="Picture 4"/>
          <p:cNvPicPr>
            <a:picLocks noChangeAspect="1"/>
          </p:cNvPicPr>
          <p:nvPr/>
        </p:nvPicPr>
        <p:blipFill>
          <a:blip r:embed="rId4"/>
          <a:stretch>
            <a:fillRect/>
          </a:stretch>
        </p:blipFill>
        <p:spPr>
          <a:xfrm>
            <a:off x="673588" y="1176284"/>
            <a:ext cx="8023109" cy="4742549"/>
          </a:xfrm>
          <a:prstGeom prst="rect">
            <a:avLst/>
          </a:prstGeom>
        </p:spPr>
      </p:pic>
    </p:spTree>
    <p:extLst>
      <p:ext uri="{BB962C8B-B14F-4D97-AF65-F5344CB8AC3E}">
        <p14:creationId xmlns:p14="http://schemas.microsoft.com/office/powerpoint/2010/main" val="13326576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 and sleep</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711200" y="1435100"/>
            <a:ext cx="7721600" cy="3975100"/>
          </a:xfrm>
          <a:prstGeom prst="rect">
            <a:avLst/>
          </a:prstGeom>
        </p:spPr>
      </p:pic>
      <p:sp>
        <p:nvSpPr>
          <p:cNvPr id="4" name="Rectangle 3"/>
          <p:cNvSpPr/>
          <p:nvPr/>
        </p:nvSpPr>
        <p:spPr>
          <a:xfrm>
            <a:off x="394732" y="5810007"/>
            <a:ext cx="8038067" cy="523220"/>
          </a:xfrm>
          <a:prstGeom prst="rect">
            <a:avLst/>
          </a:prstGeom>
        </p:spPr>
        <p:txBody>
          <a:bodyPr wrap="square">
            <a:spAutoFit/>
          </a:bodyPr>
          <a:lstStyle/>
          <a:p>
            <a:r>
              <a:rPr lang="en-US" sz="1400"/>
              <a:t>Ferrarelli et al, Reduced Sleep Spindle Activity in Schizophrenia Patients. The American Journal of Psychiatry, 164, A62</a:t>
            </a:r>
          </a:p>
        </p:txBody>
      </p:sp>
    </p:spTree>
    <p:extLst>
      <p:ext uri="{BB962C8B-B14F-4D97-AF65-F5344CB8AC3E}">
        <p14:creationId xmlns:p14="http://schemas.microsoft.com/office/powerpoint/2010/main" val="14580372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 and memory</a:t>
            </a:r>
          </a:p>
          <a:p>
            <a:endParaRPr lang="en-US" sz="2400">
              <a:latin typeface="Cambria"/>
              <a:cs typeface="Cambria"/>
            </a:endParaRPr>
          </a:p>
        </p:txBody>
      </p:sp>
      <p:sp>
        <p:nvSpPr>
          <p:cNvPr id="3" name="Rectangle 2"/>
          <p:cNvSpPr/>
          <p:nvPr/>
        </p:nvSpPr>
        <p:spPr>
          <a:xfrm>
            <a:off x="215269" y="6251320"/>
            <a:ext cx="8606041" cy="523220"/>
          </a:xfrm>
          <a:prstGeom prst="rect">
            <a:avLst/>
          </a:prstGeom>
        </p:spPr>
        <p:txBody>
          <a:bodyPr wrap="square">
            <a:spAutoFit/>
          </a:bodyPr>
          <a:lstStyle/>
          <a:p>
            <a:r>
              <a:rPr lang="en-US" sz="1400"/>
              <a:t>Vogel, Edward K., and Maro G. Machizawa. "Neural activity predicts individual differences in visual working memory capacity." Nature 428.6984 (2004): 748-751.</a:t>
            </a:r>
          </a:p>
        </p:txBody>
      </p:sp>
      <p:pic>
        <p:nvPicPr>
          <p:cNvPr id="5" name="Picture 4"/>
          <p:cNvPicPr>
            <a:picLocks noChangeAspect="1"/>
          </p:cNvPicPr>
          <p:nvPr/>
        </p:nvPicPr>
        <p:blipFill>
          <a:blip r:embed="rId4"/>
          <a:stretch>
            <a:fillRect/>
          </a:stretch>
        </p:blipFill>
        <p:spPr>
          <a:xfrm>
            <a:off x="1974097" y="456056"/>
            <a:ext cx="6740075" cy="5727575"/>
          </a:xfrm>
          <a:prstGeom prst="rect">
            <a:avLst/>
          </a:prstGeom>
        </p:spPr>
      </p:pic>
    </p:spTree>
    <p:extLst>
      <p:ext uri="{BB962C8B-B14F-4D97-AF65-F5344CB8AC3E}">
        <p14:creationId xmlns:p14="http://schemas.microsoft.com/office/powerpoint/2010/main" val="18481017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7375" y="0"/>
            <a:ext cx="6081596" cy="6027003"/>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 and memory</a:t>
            </a:r>
          </a:p>
          <a:p>
            <a:endParaRPr lang="en-US" sz="2400">
              <a:latin typeface="Cambria"/>
              <a:cs typeface="Cambria"/>
            </a:endParaRPr>
          </a:p>
        </p:txBody>
      </p:sp>
      <p:sp>
        <p:nvSpPr>
          <p:cNvPr id="3" name="Rectangle 2"/>
          <p:cNvSpPr/>
          <p:nvPr/>
        </p:nvSpPr>
        <p:spPr>
          <a:xfrm>
            <a:off x="215269" y="6251320"/>
            <a:ext cx="8606041" cy="523220"/>
          </a:xfrm>
          <a:prstGeom prst="rect">
            <a:avLst/>
          </a:prstGeom>
        </p:spPr>
        <p:txBody>
          <a:bodyPr wrap="square">
            <a:spAutoFit/>
          </a:bodyPr>
          <a:lstStyle/>
          <a:p>
            <a:r>
              <a:rPr lang="en-US" sz="1400"/>
              <a:t>Vogel, Edward K., and Maro G. Machizawa. "Neural activity predicts individual differences in visual working memory capacity." Nature 428.6984 (2004): 748-751.</a:t>
            </a:r>
          </a:p>
        </p:txBody>
      </p:sp>
    </p:spTree>
    <p:extLst>
      <p:ext uri="{BB962C8B-B14F-4D97-AF65-F5344CB8AC3E}">
        <p14:creationId xmlns:p14="http://schemas.microsoft.com/office/powerpoint/2010/main" val="110300973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4750" y="80586"/>
            <a:ext cx="6057900" cy="6159500"/>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 and memory</a:t>
            </a:r>
          </a:p>
          <a:p>
            <a:endParaRPr lang="en-US" sz="2400">
              <a:latin typeface="Cambria"/>
              <a:cs typeface="Cambria"/>
            </a:endParaRPr>
          </a:p>
        </p:txBody>
      </p:sp>
      <p:sp>
        <p:nvSpPr>
          <p:cNvPr id="3" name="Rectangle 2"/>
          <p:cNvSpPr/>
          <p:nvPr/>
        </p:nvSpPr>
        <p:spPr>
          <a:xfrm>
            <a:off x="215269" y="6251320"/>
            <a:ext cx="8606041" cy="523220"/>
          </a:xfrm>
          <a:prstGeom prst="rect">
            <a:avLst/>
          </a:prstGeom>
        </p:spPr>
        <p:txBody>
          <a:bodyPr wrap="square">
            <a:spAutoFit/>
          </a:bodyPr>
          <a:lstStyle/>
          <a:p>
            <a:r>
              <a:rPr lang="en-US" sz="1400"/>
              <a:t>Vogel, Edward K., and Maro G. Machizawa. "Neural activity predicts individual differences in visual working memory capacity." Nature 428.6984 (2004): 748-751.</a:t>
            </a:r>
          </a:p>
        </p:txBody>
      </p:sp>
    </p:spTree>
    <p:extLst>
      <p:ext uri="{BB962C8B-B14F-4D97-AF65-F5344CB8AC3E}">
        <p14:creationId xmlns:p14="http://schemas.microsoft.com/office/powerpoint/2010/main" val="16538380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 and memory</a:t>
            </a:r>
          </a:p>
          <a:p>
            <a:endParaRPr lang="en-US" sz="2400">
              <a:latin typeface="Cambria"/>
              <a:cs typeface="Cambria"/>
            </a:endParaRPr>
          </a:p>
        </p:txBody>
      </p:sp>
      <p:sp>
        <p:nvSpPr>
          <p:cNvPr id="3" name="Rectangle 2"/>
          <p:cNvSpPr/>
          <p:nvPr/>
        </p:nvSpPr>
        <p:spPr>
          <a:xfrm>
            <a:off x="215269" y="6251320"/>
            <a:ext cx="8606041" cy="523220"/>
          </a:xfrm>
          <a:prstGeom prst="rect">
            <a:avLst/>
          </a:prstGeom>
        </p:spPr>
        <p:txBody>
          <a:bodyPr wrap="square">
            <a:spAutoFit/>
          </a:bodyPr>
          <a:lstStyle/>
          <a:p>
            <a:r>
              <a:rPr lang="en-US" sz="1400"/>
              <a:t>Vogel, Edward K., and Maro G. Machizawa. "Neural activity predicts individual differences in visual working memory capacity." Nature 428.6984 (2004): 748-751.</a:t>
            </a:r>
          </a:p>
        </p:txBody>
      </p:sp>
      <p:pic>
        <p:nvPicPr>
          <p:cNvPr id="4" name="Picture 3"/>
          <p:cNvPicPr>
            <a:picLocks noChangeAspect="1"/>
          </p:cNvPicPr>
          <p:nvPr/>
        </p:nvPicPr>
        <p:blipFill>
          <a:blip r:embed="rId4"/>
          <a:stretch>
            <a:fillRect/>
          </a:stretch>
        </p:blipFill>
        <p:spPr>
          <a:xfrm>
            <a:off x="1778015" y="532294"/>
            <a:ext cx="6210300" cy="5753100"/>
          </a:xfrm>
          <a:prstGeom prst="rect">
            <a:avLst/>
          </a:prstGeom>
        </p:spPr>
      </p:pic>
    </p:spTree>
    <p:extLst>
      <p:ext uri="{BB962C8B-B14F-4D97-AF65-F5344CB8AC3E}">
        <p14:creationId xmlns:p14="http://schemas.microsoft.com/office/powerpoint/2010/main" val="1389138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Brain-computer interfaces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053932" y="1674822"/>
            <a:ext cx="7063843" cy="3531922"/>
          </a:xfrm>
          <a:prstGeom prst="rect">
            <a:avLst/>
          </a:prstGeom>
        </p:spPr>
      </p:pic>
      <p:sp>
        <p:nvSpPr>
          <p:cNvPr id="4" name="Rectangle 3"/>
          <p:cNvSpPr/>
          <p:nvPr/>
        </p:nvSpPr>
        <p:spPr>
          <a:xfrm>
            <a:off x="1936254" y="5380672"/>
            <a:ext cx="4572000" cy="1477328"/>
          </a:xfrm>
          <a:prstGeom prst="rect">
            <a:avLst/>
          </a:prstGeom>
        </p:spPr>
        <p:txBody>
          <a:bodyPr>
            <a:spAutoFit/>
          </a:bodyPr>
          <a:lstStyle/>
          <a:p>
            <a:r>
              <a:rPr lang="en-US"/>
              <a:t>Stanley, GB; Li, FF; Dan, Y (1999). "Reconstruction of natural scenes from ensemble responses in the lateral geniculate nucleus". Journal of Neuroscience 19 (18): 8036–42. </a:t>
            </a:r>
          </a:p>
        </p:txBody>
      </p:sp>
    </p:spTree>
    <p:extLst>
      <p:ext uri="{BB962C8B-B14F-4D97-AF65-F5344CB8AC3E}">
        <p14:creationId xmlns:p14="http://schemas.microsoft.com/office/powerpoint/2010/main" val="31992755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Brain-computer interfaces</a:t>
            </a:r>
          </a:p>
          <a:p>
            <a:endParaRPr lang="en-US" sz="2400">
              <a:latin typeface="Cambria"/>
              <a:cs typeface="Cambria"/>
            </a:endParaRPr>
          </a:p>
        </p:txBody>
      </p:sp>
      <p:sp>
        <p:nvSpPr>
          <p:cNvPr id="2" name="Rectangle 1"/>
          <p:cNvSpPr/>
          <p:nvPr/>
        </p:nvSpPr>
        <p:spPr>
          <a:xfrm>
            <a:off x="391837" y="2134576"/>
            <a:ext cx="8282634" cy="1631216"/>
          </a:xfrm>
          <a:prstGeom prst="rect">
            <a:avLst/>
          </a:prstGeom>
        </p:spPr>
        <p:txBody>
          <a:bodyPr wrap="square">
            <a:spAutoFit/>
          </a:bodyPr>
          <a:lstStyle/>
          <a:p>
            <a:r>
              <a:rPr lang="en-US" sz="2000"/>
              <a:t>“Swiftly the brain becomes an enchanted loom, where millions of flashing shuttles weave a dissolving pattern-always a meaningful pattern-</a:t>
            </a:r>
          </a:p>
          <a:p>
            <a:r>
              <a:rPr lang="en-US" sz="2000"/>
              <a:t>though never an abiding one.” </a:t>
            </a:r>
          </a:p>
          <a:p>
            <a:endParaRPr lang="en-US" sz="2000"/>
          </a:p>
          <a:p>
            <a:r>
              <a:rPr lang="en-US" sz="2000"/>
              <a:t>-Charles Sherrington</a:t>
            </a:r>
          </a:p>
        </p:txBody>
      </p:sp>
    </p:spTree>
    <p:extLst>
      <p:ext uri="{BB962C8B-B14F-4D97-AF65-F5344CB8AC3E}">
        <p14:creationId xmlns:p14="http://schemas.microsoft.com/office/powerpoint/2010/main" val="194656275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Brain-computer interfaces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168400" y="1295400"/>
            <a:ext cx="6794500" cy="4254500"/>
          </a:xfrm>
          <a:prstGeom prst="rect">
            <a:avLst/>
          </a:prstGeom>
        </p:spPr>
      </p:pic>
    </p:spTree>
    <p:extLst>
      <p:ext uri="{BB962C8B-B14F-4D97-AF65-F5344CB8AC3E}">
        <p14:creationId xmlns:p14="http://schemas.microsoft.com/office/powerpoint/2010/main" val="3687264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5" name="Picture 4"/>
          <p:cNvPicPr>
            <a:picLocks noChangeAspect="1"/>
          </p:cNvPicPr>
          <p:nvPr/>
        </p:nvPicPr>
        <p:blipFill>
          <a:blip r:embed="rId4"/>
          <a:stretch>
            <a:fillRect/>
          </a:stretch>
        </p:blipFill>
        <p:spPr>
          <a:xfrm>
            <a:off x="1168400" y="1016000"/>
            <a:ext cx="6807200" cy="4826000"/>
          </a:xfrm>
          <a:prstGeom prst="rect">
            <a:avLst/>
          </a:prstGeom>
        </p:spPr>
      </p:pic>
      <p:sp>
        <p:nvSpPr>
          <p:cNvPr id="6" name="TextBox 5"/>
          <p:cNvSpPr txBox="1"/>
          <p:nvPr/>
        </p:nvSpPr>
        <p:spPr>
          <a:xfrm>
            <a:off x="711911" y="5995952"/>
            <a:ext cx="7662489" cy="646331"/>
          </a:xfrm>
          <a:prstGeom prst="rect">
            <a:avLst/>
          </a:prstGeom>
          <a:noFill/>
        </p:spPr>
        <p:txBody>
          <a:bodyPr wrap="square" rtlCol="0">
            <a:spAutoFit/>
          </a:bodyPr>
          <a:lstStyle/>
          <a:p>
            <a:r>
              <a:rPr lang="en-US"/>
              <a:t>Richard Caton (October 1875). "Electrical currents of the brain". Chicago Journal of Nervous &amp; Mental Disease 2 (4): 610.</a:t>
            </a:r>
          </a:p>
        </p:txBody>
      </p:sp>
    </p:spTree>
    <p:extLst>
      <p:ext uri="{BB962C8B-B14F-4D97-AF65-F5344CB8AC3E}">
        <p14:creationId xmlns:p14="http://schemas.microsoft.com/office/powerpoint/2010/main" val="395413649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Brain-computer interfaces</a:t>
            </a:r>
          </a:p>
          <a:p>
            <a:endParaRPr lang="en-US" sz="2400">
              <a:latin typeface="Cambria"/>
              <a:cs typeface="Cambria"/>
            </a:endParaRPr>
          </a:p>
        </p:txBody>
      </p:sp>
      <p:sp>
        <p:nvSpPr>
          <p:cNvPr id="2" name="Rectangle 1"/>
          <p:cNvSpPr/>
          <p:nvPr/>
        </p:nvSpPr>
        <p:spPr>
          <a:xfrm>
            <a:off x="391837" y="5475628"/>
            <a:ext cx="8282634" cy="830997"/>
          </a:xfrm>
          <a:prstGeom prst="rect">
            <a:avLst/>
          </a:prstGeom>
        </p:spPr>
        <p:txBody>
          <a:bodyPr wrap="square">
            <a:spAutoFit/>
          </a:bodyPr>
          <a:lstStyle/>
          <a:p>
            <a:r>
              <a:rPr lang="en-US" sz="1600"/>
              <a:t>Gerson, Adam D., Lucas C. Parra, and Paul Sajda. "Cortically coupled computer vision for rapid image search." </a:t>
            </a:r>
            <a:r>
              <a:rPr lang="en-US" sz="1600" i="1"/>
              <a:t>Neural Systems and Rehabilitation Engineering, IEEE Transactions on</a:t>
            </a:r>
            <a:r>
              <a:rPr lang="en-US" sz="1600"/>
              <a:t> 14.2 (2006): 174-179.</a:t>
            </a:r>
          </a:p>
        </p:txBody>
      </p:sp>
      <p:pic>
        <p:nvPicPr>
          <p:cNvPr id="3" name="Picture 2"/>
          <p:cNvPicPr>
            <a:picLocks noChangeAspect="1"/>
          </p:cNvPicPr>
          <p:nvPr/>
        </p:nvPicPr>
        <p:blipFill>
          <a:blip r:embed="rId4"/>
          <a:stretch>
            <a:fillRect/>
          </a:stretch>
        </p:blipFill>
        <p:spPr>
          <a:xfrm>
            <a:off x="1249898" y="676481"/>
            <a:ext cx="6789711" cy="4718990"/>
          </a:xfrm>
          <a:prstGeom prst="rect">
            <a:avLst/>
          </a:prstGeom>
        </p:spPr>
      </p:pic>
    </p:spTree>
    <p:extLst>
      <p:ext uri="{BB962C8B-B14F-4D97-AF65-F5344CB8AC3E}">
        <p14:creationId xmlns:p14="http://schemas.microsoft.com/office/powerpoint/2010/main" val="7483350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Brain-computer interfaces</a:t>
            </a:r>
          </a:p>
          <a:p>
            <a:endParaRPr lang="en-US" sz="2400">
              <a:latin typeface="Cambria"/>
              <a:cs typeface="Cambria"/>
            </a:endParaRPr>
          </a:p>
        </p:txBody>
      </p:sp>
      <p:pic>
        <p:nvPicPr>
          <p:cNvPr id="4" name="Picture 3"/>
          <p:cNvPicPr>
            <a:picLocks noChangeAspect="1"/>
          </p:cNvPicPr>
          <p:nvPr/>
        </p:nvPicPr>
        <p:blipFill>
          <a:blip r:embed="rId4"/>
          <a:stretch>
            <a:fillRect/>
          </a:stretch>
        </p:blipFill>
        <p:spPr>
          <a:xfrm>
            <a:off x="0" y="1197690"/>
            <a:ext cx="9144000" cy="4858727"/>
          </a:xfrm>
          <a:prstGeom prst="rect">
            <a:avLst/>
          </a:prstGeom>
        </p:spPr>
      </p:pic>
    </p:spTree>
    <p:extLst>
      <p:ext uri="{BB962C8B-B14F-4D97-AF65-F5344CB8AC3E}">
        <p14:creationId xmlns:p14="http://schemas.microsoft.com/office/powerpoint/2010/main" val="11583509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Brain-computer interfaces</a:t>
            </a:r>
          </a:p>
          <a:p>
            <a:endParaRPr lang="en-US" sz="2400">
              <a:latin typeface="Cambria"/>
              <a:cs typeface="Cambria"/>
            </a:endParaRPr>
          </a:p>
        </p:txBody>
      </p:sp>
      <p:sp>
        <p:nvSpPr>
          <p:cNvPr id="2" name="Rectangle 1"/>
          <p:cNvSpPr/>
          <p:nvPr/>
        </p:nvSpPr>
        <p:spPr>
          <a:xfrm>
            <a:off x="391837" y="5475628"/>
            <a:ext cx="8282634" cy="338554"/>
          </a:xfrm>
          <a:prstGeom prst="rect">
            <a:avLst/>
          </a:prstGeom>
        </p:spPr>
        <p:txBody>
          <a:bodyPr wrap="square">
            <a:spAutoFit/>
          </a:bodyPr>
          <a:lstStyle/>
          <a:p>
            <a:r>
              <a:rPr lang="en-US" sz="1600"/>
              <a:t>DARPA Cognitive Technology Threat Warning System (CT2WS) </a:t>
            </a:r>
          </a:p>
        </p:txBody>
      </p:sp>
      <p:pic>
        <p:nvPicPr>
          <p:cNvPr id="4" name="Picture 3"/>
          <p:cNvPicPr>
            <a:picLocks noChangeAspect="1"/>
          </p:cNvPicPr>
          <p:nvPr/>
        </p:nvPicPr>
        <p:blipFill>
          <a:blip r:embed="rId4"/>
          <a:stretch>
            <a:fillRect/>
          </a:stretch>
        </p:blipFill>
        <p:spPr>
          <a:xfrm>
            <a:off x="4627310" y="2374900"/>
            <a:ext cx="3810000" cy="2095500"/>
          </a:xfrm>
          <a:prstGeom prst="rect">
            <a:avLst/>
          </a:prstGeom>
        </p:spPr>
      </p:pic>
      <p:pic>
        <p:nvPicPr>
          <p:cNvPr id="5" name="Picture 4"/>
          <p:cNvPicPr>
            <a:picLocks noChangeAspect="1"/>
          </p:cNvPicPr>
          <p:nvPr/>
        </p:nvPicPr>
        <p:blipFill>
          <a:blip r:embed="rId5"/>
          <a:stretch>
            <a:fillRect/>
          </a:stretch>
        </p:blipFill>
        <p:spPr>
          <a:xfrm>
            <a:off x="251125" y="2122006"/>
            <a:ext cx="3810000" cy="2641600"/>
          </a:xfrm>
          <a:prstGeom prst="rect">
            <a:avLst/>
          </a:prstGeom>
        </p:spPr>
      </p:pic>
    </p:spTree>
    <p:extLst>
      <p:ext uri="{BB962C8B-B14F-4D97-AF65-F5344CB8AC3E}">
        <p14:creationId xmlns:p14="http://schemas.microsoft.com/office/powerpoint/2010/main" val="4034822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Brain-computer interfaces</a:t>
            </a:r>
          </a:p>
          <a:p>
            <a:endParaRPr lang="en-US" sz="2400">
              <a:latin typeface="Cambria"/>
              <a:cs typeface="Cambria"/>
            </a:endParaRPr>
          </a:p>
        </p:txBody>
      </p:sp>
      <p:sp>
        <p:nvSpPr>
          <p:cNvPr id="2" name="Rectangle 1"/>
          <p:cNvSpPr/>
          <p:nvPr/>
        </p:nvSpPr>
        <p:spPr>
          <a:xfrm>
            <a:off x="391837" y="3004401"/>
            <a:ext cx="8282634" cy="338554"/>
          </a:xfrm>
          <a:prstGeom prst="rect">
            <a:avLst/>
          </a:prstGeom>
        </p:spPr>
        <p:txBody>
          <a:bodyPr wrap="square">
            <a:spAutoFit/>
          </a:bodyPr>
          <a:lstStyle/>
          <a:p>
            <a:pPr algn="ctr"/>
            <a:r>
              <a:rPr lang="en-US" sz="1600"/>
              <a:t>https://www.youtube.com/watch?v=OOPB5sWtZ1c</a:t>
            </a:r>
          </a:p>
        </p:txBody>
      </p:sp>
    </p:spTree>
    <p:extLst>
      <p:ext uri="{BB962C8B-B14F-4D97-AF65-F5344CB8AC3E}">
        <p14:creationId xmlns:p14="http://schemas.microsoft.com/office/powerpoint/2010/main" val="16907675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159360" y="662547"/>
            <a:ext cx="6795544" cy="5096658"/>
          </a:xfrm>
          <a:prstGeom prst="rect">
            <a:avLst/>
          </a:prstGeom>
        </p:spPr>
      </p:pic>
      <p:sp>
        <p:nvSpPr>
          <p:cNvPr id="4" name="TextBox 3"/>
          <p:cNvSpPr txBox="1"/>
          <p:nvPr/>
        </p:nvSpPr>
        <p:spPr>
          <a:xfrm>
            <a:off x="3920843" y="6036690"/>
            <a:ext cx="1327670" cy="646331"/>
          </a:xfrm>
          <a:prstGeom prst="rect">
            <a:avLst/>
          </a:prstGeom>
          <a:noFill/>
        </p:spPr>
        <p:txBody>
          <a:bodyPr wrap="none" rtlCol="0">
            <a:spAutoFit/>
          </a:bodyPr>
          <a:lstStyle/>
          <a:p>
            <a:pPr algn="ctr"/>
            <a:r>
              <a:rPr lang="en-US"/>
              <a:t>Hans Berger</a:t>
            </a:r>
          </a:p>
          <a:p>
            <a:pPr algn="ctr"/>
            <a:r>
              <a:rPr lang="en-US"/>
              <a:t>1873 - 1941</a:t>
            </a:r>
          </a:p>
        </p:txBody>
      </p:sp>
    </p:spTree>
    <p:extLst>
      <p:ext uri="{BB962C8B-B14F-4D97-AF65-F5344CB8AC3E}">
        <p14:creationId xmlns:p14="http://schemas.microsoft.com/office/powerpoint/2010/main" val="15275370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2273300" y="1346200"/>
            <a:ext cx="4597400" cy="4165600"/>
          </a:xfrm>
          <a:prstGeom prst="rect">
            <a:avLst/>
          </a:prstGeom>
        </p:spPr>
      </p:pic>
      <p:sp>
        <p:nvSpPr>
          <p:cNvPr id="5" name="TextBox 4"/>
          <p:cNvSpPr txBox="1"/>
          <p:nvPr/>
        </p:nvSpPr>
        <p:spPr>
          <a:xfrm>
            <a:off x="3276562" y="6036693"/>
            <a:ext cx="2646878" cy="400110"/>
          </a:xfrm>
          <a:prstGeom prst="rect">
            <a:avLst/>
          </a:prstGeom>
          <a:noFill/>
        </p:spPr>
        <p:txBody>
          <a:bodyPr wrap="none" rtlCol="0">
            <a:spAutoFit/>
          </a:bodyPr>
          <a:lstStyle/>
          <a:p>
            <a:r>
              <a:rPr lang="en-US" sz="2000"/>
              <a:t>Lippmann electrometer</a:t>
            </a:r>
          </a:p>
        </p:txBody>
      </p:sp>
    </p:spTree>
    <p:extLst>
      <p:ext uri="{BB962C8B-B14F-4D97-AF65-F5344CB8AC3E}">
        <p14:creationId xmlns:p14="http://schemas.microsoft.com/office/powerpoint/2010/main" val="2862723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
        <p:nvSpPr>
          <p:cNvPr id="5" name="TextBox 4"/>
          <p:cNvSpPr txBox="1"/>
          <p:nvPr/>
        </p:nvSpPr>
        <p:spPr>
          <a:xfrm>
            <a:off x="3276562" y="6036693"/>
            <a:ext cx="2300630" cy="400110"/>
          </a:xfrm>
          <a:prstGeom prst="rect">
            <a:avLst/>
          </a:prstGeom>
          <a:noFill/>
        </p:spPr>
        <p:txBody>
          <a:bodyPr wrap="none" rtlCol="0">
            <a:spAutoFit/>
          </a:bodyPr>
          <a:lstStyle/>
          <a:p>
            <a:r>
              <a:rPr lang="en-US" sz="2000"/>
              <a:t>String galvanometer</a:t>
            </a:r>
          </a:p>
        </p:txBody>
      </p:sp>
      <p:pic>
        <p:nvPicPr>
          <p:cNvPr id="3" name="Picture 2"/>
          <p:cNvPicPr>
            <a:picLocks noChangeAspect="1"/>
          </p:cNvPicPr>
          <p:nvPr/>
        </p:nvPicPr>
        <p:blipFill>
          <a:blip r:embed="rId4"/>
          <a:stretch>
            <a:fillRect/>
          </a:stretch>
        </p:blipFill>
        <p:spPr>
          <a:xfrm>
            <a:off x="1828800" y="1701800"/>
            <a:ext cx="5473700" cy="3454400"/>
          </a:xfrm>
          <a:prstGeom prst="rect">
            <a:avLst/>
          </a:prstGeom>
        </p:spPr>
      </p:pic>
    </p:spTree>
    <p:extLst>
      <p:ext uri="{BB962C8B-B14F-4D97-AF65-F5344CB8AC3E}">
        <p14:creationId xmlns:p14="http://schemas.microsoft.com/office/powerpoint/2010/main" val="2840843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EEG</a:t>
            </a:r>
          </a:p>
          <a:p>
            <a:endParaRPr lang="en-US" sz="2400">
              <a:latin typeface="Cambria"/>
              <a:cs typeface="Cambria"/>
            </a:endParaRPr>
          </a:p>
        </p:txBody>
      </p:sp>
      <p:sp>
        <p:nvSpPr>
          <p:cNvPr id="5" name="TextBox 4"/>
          <p:cNvSpPr txBox="1"/>
          <p:nvPr/>
        </p:nvSpPr>
        <p:spPr>
          <a:xfrm>
            <a:off x="3276562" y="6036693"/>
            <a:ext cx="2300630" cy="400110"/>
          </a:xfrm>
          <a:prstGeom prst="rect">
            <a:avLst/>
          </a:prstGeom>
          <a:noFill/>
        </p:spPr>
        <p:txBody>
          <a:bodyPr wrap="none" rtlCol="0">
            <a:spAutoFit/>
          </a:bodyPr>
          <a:lstStyle/>
          <a:p>
            <a:r>
              <a:rPr lang="en-US" sz="2000"/>
              <a:t>String galvanometer</a:t>
            </a:r>
          </a:p>
        </p:txBody>
      </p:sp>
      <p:pic>
        <p:nvPicPr>
          <p:cNvPr id="3" name="Picture 2"/>
          <p:cNvPicPr>
            <a:picLocks noChangeAspect="1"/>
          </p:cNvPicPr>
          <p:nvPr/>
        </p:nvPicPr>
        <p:blipFill>
          <a:blip r:embed="rId4"/>
          <a:stretch>
            <a:fillRect/>
          </a:stretch>
        </p:blipFill>
        <p:spPr>
          <a:xfrm>
            <a:off x="63500" y="812800"/>
            <a:ext cx="9004300" cy="5232400"/>
          </a:xfrm>
          <a:prstGeom prst="rect">
            <a:avLst/>
          </a:prstGeom>
        </p:spPr>
      </p:pic>
    </p:spTree>
    <p:extLst>
      <p:ext uri="{BB962C8B-B14F-4D97-AF65-F5344CB8AC3E}">
        <p14:creationId xmlns:p14="http://schemas.microsoft.com/office/powerpoint/2010/main" val="13649936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TotalTime>
  <Words>889</Words>
  <Application>Microsoft Macintosh PowerPoint</Application>
  <PresentationFormat>On-screen Show (4:3)</PresentationFormat>
  <Paragraphs>125</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Lecture 5 EEG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Neuroanatomy</dc:title>
  <dc:creator>Fintan Nagle</dc:creator>
  <cp:lastModifiedBy>Fintan Nagle</cp:lastModifiedBy>
  <cp:revision>32</cp:revision>
  <dcterms:created xsi:type="dcterms:W3CDTF">2015-02-10T21:34:48Z</dcterms:created>
  <dcterms:modified xsi:type="dcterms:W3CDTF">2015-02-12T22:47:10Z</dcterms:modified>
</cp:coreProperties>
</file>