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62" r:id="rId5"/>
    <p:sldId id="263" r:id="rId6"/>
    <p:sldId id="269"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4" r:id="rId23"/>
    <p:sldId id="285" r:id="rId24"/>
    <p:sldId id="282" r:id="rId25"/>
    <p:sldId id="283" r:id="rId26"/>
    <p:sldId id="280" r:id="rId27"/>
    <p:sldId id="297" r:id="rId28"/>
    <p:sldId id="298" r:id="rId29"/>
    <p:sldId id="299" r:id="rId30"/>
    <p:sldId id="300" r:id="rId31"/>
    <p:sldId id="286" r:id="rId32"/>
    <p:sldId id="288" r:id="rId33"/>
    <p:sldId id="287" r:id="rId34"/>
    <p:sldId id="289" r:id="rId35"/>
    <p:sldId id="290" r:id="rId36"/>
    <p:sldId id="304" r:id="rId37"/>
    <p:sldId id="305" r:id="rId38"/>
    <p:sldId id="291" r:id="rId39"/>
    <p:sldId id="292" r:id="rId40"/>
    <p:sldId id="293" r:id="rId41"/>
    <p:sldId id="294" r:id="rId42"/>
    <p:sldId id="306" r:id="rId43"/>
    <p:sldId id="307" r:id="rId44"/>
    <p:sldId id="301" r:id="rId45"/>
    <p:sldId id="302" r:id="rId46"/>
    <p:sldId id="303" r:id="rId47"/>
    <p:sldId id="296" r:id="rId48"/>
    <p:sldId id="295" r:id="rId49"/>
    <p:sldId id="30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208"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B6A3C9D-4BAD-AD40-A47F-D16A2DF6E279}" type="datetimeFigureOut">
              <a:t>23/10/2014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234052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6A3C9D-4BAD-AD40-A47F-D16A2DF6E279}" type="datetimeFigureOut">
              <a:t>23/10/2014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42207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6A3C9D-4BAD-AD40-A47F-D16A2DF6E279}" type="datetimeFigureOut">
              <a:t>23/10/2014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354216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B6A3C9D-4BAD-AD40-A47F-D16A2DF6E279}" type="datetimeFigureOut">
              <a:t>23/10/2014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2038377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B6A3C9D-4BAD-AD40-A47F-D16A2DF6E279}" type="datetimeFigureOut">
              <a:t>23/10/2014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00123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B6A3C9D-4BAD-AD40-A47F-D16A2DF6E279}" type="datetimeFigureOut">
              <a:t>23/10/2014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90867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B6A3C9D-4BAD-AD40-A47F-D16A2DF6E279}" type="datetimeFigureOut">
              <a:t>23/10/2014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517448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B6A3C9D-4BAD-AD40-A47F-D16A2DF6E279}" type="datetimeFigureOut">
              <a:t>23/10/2014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360547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A3C9D-4BAD-AD40-A47F-D16A2DF6E279}" type="datetimeFigureOut">
              <a:t>23/10/2014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83234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6A3C9D-4BAD-AD40-A47F-D16A2DF6E279}" type="datetimeFigureOut">
              <a:t>23/10/2014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70213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B6A3C9D-4BAD-AD40-A47F-D16A2DF6E279}" type="datetimeFigureOut">
              <a:t>23/10/2014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FD23-B4D6-484F-8AC4-DB96473DA063}" type="slidenum">
              <a:t>‹#›</a:t>
            </a:fld>
            <a:endParaRPr lang="en-US"/>
          </a:p>
        </p:txBody>
      </p:sp>
    </p:spTree>
    <p:extLst>
      <p:ext uri="{BB962C8B-B14F-4D97-AF65-F5344CB8AC3E}">
        <p14:creationId xmlns:p14="http://schemas.microsoft.com/office/powerpoint/2010/main" val="1053454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A3C9D-4BAD-AD40-A47F-D16A2DF6E279}" type="datetimeFigureOut">
              <a:t>23/10/2014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FD23-B4D6-484F-8AC4-DB96473DA063}" type="slidenum">
              <a:t>‹#›</a:t>
            </a:fld>
            <a:endParaRPr lang="en-US"/>
          </a:p>
        </p:txBody>
      </p:sp>
    </p:spTree>
    <p:extLst>
      <p:ext uri="{BB962C8B-B14F-4D97-AF65-F5344CB8AC3E}">
        <p14:creationId xmlns:p14="http://schemas.microsoft.com/office/powerpoint/2010/main" val="66361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a:latin typeface="Cambria"/>
                <a:cs typeface="Cambria"/>
              </a:rPr>
              <a:t>Lecture 5</a:t>
            </a:r>
            <a:br>
              <a:rPr lang="en-US" sz="3200">
                <a:latin typeface="Cambria"/>
                <a:cs typeface="Cambria"/>
              </a:rPr>
            </a:br>
            <a:r>
              <a:rPr lang="en-US" sz="4000">
                <a:latin typeface="Cambria"/>
                <a:cs typeface="Cambria"/>
              </a:rPr>
              <a:t> Memory</a:t>
            </a:r>
          </a:p>
        </p:txBody>
      </p:sp>
      <p:pic>
        <p:nvPicPr>
          <p:cNvPr id="3" name="Picture 2"/>
          <p:cNvPicPr>
            <a:picLocks noChangeAspect="1"/>
          </p:cNvPicPr>
          <p:nvPr/>
        </p:nvPicPr>
        <p:blipFill>
          <a:blip r:embed="rId2"/>
          <a:stretch>
            <a:fillRect/>
          </a:stretch>
        </p:blipFill>
        <p:spPr>
          <a:xfrm>
            <a:off x="4282062" y="6603511"/>
            <a:ext cx="673100" cy="266700"/>
          </a:xfrm>
          <a:prstGeom prst="rect">
            <a:avLst/>
          </a:prstGeom>
        </p:spPr>
      </p:pic>
    </p:spTree>
    <p:extLst>
      <p:ext uri="{BB962C8B-B14F-4D97-AF65-F5344CB8AC3E}">
        <p14:creationId xmlns:p14="http://schemas.microsoft.com/office/powerpoint/2010/main" val="33094070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Hyperthymesia</a:t>
            </a:r>
          </a:p>
        </p:txBody>
      </p:sp>
      <p:sp>
        <p:nvSpPr>
          <p:cNvPr id="2" name="TextBox 1"/>
          <p:cNvSpPr txBox="1"/>
          <p:nvPr/>
        </p:nvSpPr>
        <p:spPr>
          <a:xfrm>
            <a:off x="744964" y="1556619"/>
            <a:ext cx="7325380" cy="2308324"/>
          </a:xfrm>
          <a:prstGeom prst="rect">
            <a:avLst/>
          </a:prstGeom>
          <a:noFill/>
        </p:spPr>
        <p:txBody>
          <a:bodyPr wrap="square" rtlCol="0">
            <a:spAutoFit/>
          </a:bodyPr>
          <a:lstStyle/>
          <a:p>
            <a:r>
              <a:rPr lang="en-US"/>
              <a:t>How do we explain this ability?</a:t>
            </a:r>
          </a:p>
          <a:p>
            <a:endParaRPr lang="en-US"/>
          </a:p>
          <a:p>
            <a:r>
              <a:rPr lang="en-US"/>
              <a:t>Excessive recall (obsessive-compulsive reviewing)</a:t>
            </a:r>
          </a:p>
          <a:p>
            <a:endParaRPr lang="en-US"/>
          </a:p>
          <a:p>
            <a:endParaRPr lang="en-US"/>
          </a:p>
          <a:p>
            <a:r>
              <a:rPr lang="en-US"/>
              <a:t>Patient AJ:</a:t>
            </a:r>
          </a:p>
          <a:p>
            <a:r>
              <a:rPr lang="en-US"/>
              <a:t>	enlarged temporal lobe (hippocampus in medial temporal lobe)</a:t>
            </a:r>
          </a:p>
          <a:p>
            <a:r>
              <a:rPr lang="en-US"/>
              <a:t>	enlarged caudate nucleus (linked to procedural memory)</a:t>
            </a:r>
          </a:p>
        </p:txBody>
      </p:sp>
    </p:spTree>
    <p:extLst>
      <p:ext uri="{BB962C8B-B14F-4D97-AF65-F5344CB8AC3E}">
        <p14:creationId xmlns:p14="http://schemas.microsoft.com/office/powerpoint/2010/main" val="2011597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Amnesia</a:t>
            </a:r>
          </a:p>
        </p:txBody>
      </p:sp>
      <p:sp>
        <p:nvSpPr>
          <p:cNvPr id="2" name="TextBox 1"/>
          <p:cNvSpPr txBox="1"/>
          <p:nvPr/>
        </p:nvSpPr>
        <p:spPr>
          <a:xfrm>
            <a:off x="744964" y="1092349"/>
            <a:ext cx="7325380" cy="1477328"/>
          </a:xfrm>
          <a:prstGeom prst="rect">
            <a:avLst/>
          </a:prstGeom>
          <a:noFill/>
        </p:spPr>
        <p:txBody>
          <a:bodyPr wrap="square" rtlCol="0">
            <a:spAutoFit/>
          </a:bodyPr>
          <a:lstStyle/>
          <a:p>
            <a:r>
              <a:rPr lang="en-US"/>
              <a:t>Henry Molaison</a:t>
            </a:r>
          </a:p>
          <a:p>
            <a:endParaRPr lang="en-US"/>
          </a:p>
          <a:p>
            <a:pPr marL="285750" indent="-285750">
              <a:buFont typeface="Arial"/>
              <a:buChar char="•"/>
            </a:pPr>
            <a:r>
              <a:rPr lang="en-US"/>
              <a:t>Serious untreatable</a:t>
            </a:r>
          </a:p>
          <a:p>
            <a:pPr marL="285750" indent="-285750">
              <a:buFont typeface="Arial"/>
              <a:buChar char="•"/>
            </a:pPr>
            <a:r>
              <a:rPr lang="en-US"/>
              <a:t>1953: bilateral medial temporal lobe resection:</a:t>
            </a:r>
            <a:br>
              <a:rPr lang="en-US"/>
            </a:br>
            <a:r>
              <a:rPr lang="en-US"/>
              <a:t>hippocampus, amygdaloid complex, entorhinal cortex removed</a:t>
            </a:r>
          </a:p>
        </p:txBody>
      </p:sp>
      <p:pic>
        <p:nvPicPr>
          <p:cNvPr id="3" name="Picture 2"/>
          <p:cNvPicPr>
            <a:picLocks noChangeAspect="1"/>
          </p:cNvPicPr>
          <p:nvPr/>
        </p:nvPicPr>
        <p:blipFill>
          <a:blip r:embed="rId4"/>
          <a:stretch>
            <a:fillRect/>
          </a:stretch>
        </p:blipFill>
        <p:spPr>
          <a:xfrm>
            <a:off x="2641112" y="3098311"/>
            <a:ext cx="5842000" cy="3505200"/>
          </a:xfrm>
          <a:prstGeom prst="rect">
            <a:avLst/>
          </a:prstGeom>
        </p:spPr>
      </p:pic>
    </p:spTree>
    <p:extLst>
      <p:ext uri="{BB962C8B-B14F-4D97-AF65-F5344CB8AC3E}">
        <p14:creationId xmlns:p14="http://schemas.microsoft.com/office/powerpoint/2010/main" val="11066585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Amnesia</a:t>
            </a:r>
          </a:p>
        </p:txBody>
      </p:sp>
      <p:sp>
        <p:nvSpPr>
          <p:cNvPr id="2" name="TextBox 1"/>
          <p:cNvSpPr txBox="1"/>
          <p:nvPr/>
        </p:nvSpPr>
        <p:spPr>
          <a:xfrm>
            <a:off x="744964" y="1092349"/>
            <a:ext cx="7325380" cy="4247317"/>
          </a:xfrm>
          <a:prstGeom prst="rect">
            <a:avLst/>
          </a:prstGeom>
          <a:noFill/>
        </p:spPr>
        <p:txBody>
          <a:bodyPr wrap="square" rtlCol="0">
            <a:spAutoFit/>
          </a:bodyPr>
          <a:lstStyle/>
          <a:p>
            <a:pPr marL="285750" indent="-285750">
              <a:buFont typeface="Arial"/>
              <a:buChar char="•"/>
            </a:pPr>
            <a:r>
              <a:rPr lang="en-US"/>
              <a:t>Henry Molaison</a:t>
            </a:r>
          </a:p>
          <a:p>
            <a:pPr marL="285750" indent="-285750">
              <a:buFont typeface="Arial"/>
              <a:buChar char="•"/>
            </a:pPr>
            <a:endParaRPr lang="en-US"/>
          </a:p>
          <a:p>
            <a:pPr marL="285750" indent="-285750">
              <a:buFont typeface="Arial"/>
              <a:buChar char="•"/>
            </a:pPr>
            <a:r>
              <a:rPr lang="en-US"/>
              <a:t>Severe anterograde amnesia</a:t>
            </a:r>
          </a:p>
          <a:p>
            <a:pPr marL="285750" indent="-285750">
              <a:buFont typeface="Arial"/>
              <a:buChar char="•"/>
            </a:pPr>
            <a:r>
              <a:rPr lang="en-US"/>
              <a:t>Could still remember task progress and skills</a:t>
            </a:r>
          </a:p>
          <a:p>
            <a:pPr marL="285750" indent="-285750">
              <a:buFont typeface="Arial"/>
              <a:buChar char="•"/>
            </a:pPr>
            <a:r>
              <a:rPr lang="en-US"/>
              <a:t>Personality, language and communication skills intact</a:t>
            </a:r>
          </a:p>
          <a:p>
            <a:pPr marL="285750" indent="-285750">
              <a:buFont typeface="Arial"/>
              <a:buChar char="•"/>
            </a:pPr>
            <a:r>
              <a:rPr lang="en-US"/>
              <a:t>Could not remember new facts or events</a:t>
            </a:r>
          </a:p>
          <a:p>
            <a:pPr marL="285750" indent="-285750">
              <a:buFont typeface="Arial"/>
              <a:buChar char="•"/>
            </a:pPr>
            <a:endParaRPr lang="en-US"/>
          </a:p>
          <a:p>
            <a:pPr marL="285750" indent="-285750">
              <a:buFont typeface="Arial"/>
              <a:buChar char="•"/>
            </a:pPr>
            <a:r>
              <a:rPr lang="en-US"/>
              <a:t>Crossword puzzles: could only use pre-1953 knowledge to answer clues</a:t>
            </a:r>
          </a:p>
          <a:p>
            <a:pPr marL="285750" indent="-285750">
              <a:buFont typeface="Arial"/>
              <a:buChar char="•"/>
            </a:pPr>
            <a:endParaRPr lang="en-US"/>
          </a:p>
          <a:p>
            <a:r>
              <a:rPr lang="en-US"/>
              <a:t>"an engaging, docile man, with a keen sense of humour, who knew he had a poor memory and accepted his fate … and hoped that research into his condition would help others live better lives."</a:t>
            </a:r>
          </a:p>
          <a:p>
            <a:endParaRPr lang="en-US"/>
          </a:p>
          <a:p>
            <a:r>
              <a:rPr lang="en-US"/>
              <a:t>HM’s condition provides an example of a </a:t>
            </a:r>
            <a:r>
              <a:rPr lang="en-US" i="1"/>
              <a:t>dissociation</a:t>
            </a:r>
            <a:r>
              <a:rPr lang="en-US"/>
              <a:t>: one function is invalidated, one function remains intact.</a:t>
            </a:r>
          </a:p>
        </p:txBody>
      </p:sp>
    </p:spTree>
    <p:extLst>
      <p:ext uri="{BB962C8B-B14F-4D97-AF65-F5344CB8AC3E}">
        <p14:creationId xmlns:p14="http://schemas.microsoft.com/office/powerpoint/2010/main" val="30566812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endParaRPr lang="en-US" sz="2400">
              <a:latin typeface="Cambria"/>
              <a:cs typeface="Cambria"/>
            </a:endParaRPr>
          </a:p>
        </p:txBody>
      </p:sp>
      <p:sp>
        <p:nvSpPr>
          <p:cNvPr id="2" name="TextBox 1"/>
          <p:cNvSpPr txBox="1"/>
          <p:nvPr/>
        </p:nvSpPr>
        <p:spPr>
          <a:xfrm>
            <a:off x="744964" y="1092349"/>
            <a:ext cx="7325380" cy="923330"/>
          </a:xfrm>
          <a:prstGeom prst="rect">
            <a:avLst/>
          </a:prstGeom>
          <a:noFill/>
        </p:spPr>
        <p:txBody>
          <a:bodyPr wrap="square" rtlCol="0">
            <a:spAutoFit/>
          </a:bodyPr>
          <a:lstStyle/>
          <a:p>
            <a:r>
              <a:rPr lang="en-US"/>
              <a:t>So, there are different types of memory.</a:t>
            </a:r>
          </a:p>
          <a:p>
            <a:endParaRPr lang="en-US"/>
          </a:p>
          <a:p>
            <a:r>
              <a:rPr lang="en-US"/>
              <a:t>What is memory anyway?</a:t>
            </a:r>
          </a:p>
        </p:txBody>
      </p:sp>
    </p:spTree>
    <p:extLst>
      <p:ext uri="{BB962C8B-B14F-4D97-AF65-F5344CB8AC3E}">
        <p14:creationId xmlns:p14="http://schemas.microsoft.com/office/powerpoint/2010/main" val="41877656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endParaRPr lang="en-US" sz="2400">
              <a:latin typeface="Cambria"/>
              <a:cs typeface="Cambria"/>
            </a:endParaRPr>
          </a:p>
        </p:txBody>
      </p:sp>
      <p:sp>
        <p:nvSpPr>
          <p:cNvPr id="2" name="TextBox 1"/>
          <p:cNvSpPr txBox="1"/>
          <p:nvPr/>
        </p:nvSpPr>
        <p:spPr>
          <a:xfrm>
            <a:off x="744964" y="1092349"/>
            <a:ext cx="7325380" cy="4801315"/>
          </a:xfrm>
          <a:prstGeom prst="rect">
            <a:avLst/>
          </a:prstGeom>
          <a:noFill/>
        </p:spPr>
        <p:txBody>
          <a:bodyPr wrap="square" rtlCol="0">
            <a:spAutoFit/>
          </a:bodyPr>
          <a:lstStyle/>
          <a:p>
            <a:r>
              <a:rPr lang="en-US"/>
              <a:t>So, there are different types of memory.</a:t>
            </a:r>
          </a:p>
          <a:p>
            <a:endParaRPr lang="en-US"/>
          </a:p>
          <a:p>
            <a:r>
              <a:rPr lang="en-US"/>
              <a:t>What is memory anyway?</a:t>
            </a:r>
          </a:p>
          <a:p>
            <a:endParaRPr lang="en-US"/>
          </a:p>
          <a:p>
            <a:r>
              <a:rPr lang="en-US"/>
              <a:t>“Memory is the process in which information is encoded, stored, and retrieved.”</a:t>
            </a:r>
          </a:p>
          <a:p>
            <a:r>
              <a:rPr lang="en-US"/>
              <a:t>	-Wikipedia</a:t>
            </a:r>
          </a:p>
          <a:p>
            <a:endParaRPr lang="en-US"/>
          </a:p>
          <a:p>
            <a:r>
              <a:rPr lang="en-US"/>
              <a:t>“The mental capacity or faculty of retaining and reviving facts, events, impressions, etc., or of recalling or recognizing previous experiences.”</a:t>
            </a:r>
          </a:p>
          <a:p>
            <a:r>
              <a:rPr lang="en-US"/>
              <a:t>	-Random House dictionary</a:t>
            </a:r>
          </a:p>
          <a:p>
            <a:endParaRPr lang="en-US"/>
          </a:p>
          <a:p>
            <a:endParaRPr lang="en-US"/>
          </a:p>
          <a:p>
            <a:r>
              <a:rPr lang="en-US"/>
              <a:t>Perception?</a:t>
            </a:r>
          </a:p>
          <a:p>
            <a:r>
              <a:rPr lang="en-US"/>
              <a:t>Adaptation?</a:t>
            </a:r>
          </a:p>
          <a:p>
            <a:r>
              <a:rPr lang="en-US"/>
              <a:t> </a:t>
            </a:r>
          </a:p>
          <a:p>
            <a:endParaRPr lang="en-US"/>
          </a:p>
        </p:txBody>
      </p:sp>
    </p:spTree>
    <p:extLst>
      <p:ext uri="{BB962C8B-B14F-4D97-AF65-F5344CB8AC3E}">
        <p14:creationId xmlns:p14="http://schemas.microsoft.com/office/powerpoint/2010/main" val="12524339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endParaRPr lang="en-US" sz="2400">
              <a:latin typeface="Cambria"/>
              <a:cs typeface="Cambria"/>
            </a:endParaRPr>
          </a:p>
        </p:txBody>
      </p:sp>
      <p:sp>
        <p:nvSpPr>
          <p:cNvPr id="2" name="TextBox 1"/>
          <p:cNvSpPr txBox="1"/>
          <p:nvPr/>
        </p:nvSpPr>
        <p:spPr>
          <a:xfrm>
            <a:off x="744964" y="1092349"/>
            <a:ext cx="7325380" cy="1754327"/>
          </a:xfrm>
          <a:prstGeom prst="rect">
            <a:avLst/>
          </a:prstGeom>
          <a:noFill/>
        </p:spPr>
        <p:txBody>
          <a:bodyPr wrap="square" rtlCol="0">
            <a:spAutoFit/>
          </a:bodyPr>
          <a:lstStyle/>
          <a:p>
            <a:r>
              <a:rPr lang="en-US"/>
              <a:t>We can classify types of memory according to:</a:t>
            </a:r>
          </a:p>
          <a:p>
            <a:r>
              <a:rPr lang="en-US"/>
              <a:t>	duration</a:t>
            </a:r>
          </a:p>
          <a:p>
            <a:r>
              <a:rPr lang="en-US"/>
              <a:t>	type of information held</a:t>
            </a:r>
          </a:p>
          <a:p>
            <a:r>
              <a:rPr lang="en-US"/>
              <a:t>	capacity</a:t>
            </a:r>
          </a:p>
          <a:p>
            <a:r>
              <a:rPr lang="en-US"/>
              <a:t>	information complexity</a:t>
            </a:r>
          </a:p>
          <a:p>
            <a:r>
              <a:rPr lang="en-US"/>
              <a:t>	recognition </a:t>
            </a:r>
            <a:r>
              <a:rPr lang="en-US" i="1"/>
              <a:t>vs</a:t>
            </a:r>
            <a:r>
              <a:rPr lang="en-US"/>
              <a:t>.</a:t>
            </a:r>
          </a:p>
        </p:txBody>
      </p:sp>
    </p:spTree>
    <p:extLst>
      <p:ext uri="{BB962C8B-B14F-4D97-AF65-F5344CB8AC3E}">
        <p14:creationId xmlns:p14="http://schemas.microsoft.com/office/powerpoint/2010/main" val="10327114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Sensory memory</a:t>
            </a:r>
          </a:p>
        </p:txBody>
      </p:sp>
      <p:pic>
        <p:nvPicPr>
          <p:cNvPr id="3" name="Picture 2"/>
          <p:cNvPicPr>
            <a:picLocks noChangeAspect="1"/>
          </p:cNvPicPr>
          <p:nvPr/>
        </p:nvPicPr>
        <p:blipFill>
          <a:blip r:embed="rId4"/>
          <a:stretch>
            <a:fillRect/>
          </a:stretch>
        </p:blipFill>
        <p:spPr>
          <a:xfrm>
            <a:off x="508000" y="1025265"/>
            <a:ext cx="8128000" cy="5422900"/>
          </a:xfrm>
          <a:prstGeom prst="rect">
            <a:avLst/>
          </a:prstGeom>
        </p:spPr>
      </p:pic>
    </p:spTree>
    <p:extLst>
      <p:ext uri="{BB962C8B-B14F-4D97-AF65-F5344CB8AC3E}">
        <p14:creationId xmlns:p14="http://schemas.microsoft.com/office/powerpoint/2010/main" val="34541061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Sensory memory</a:t>
            </a:r>
          </a:p>
        </p:txBody>
      </p:sp>
      <p:sp>
        <p:nvSpPr>
          <p:cNvPr id="2" name="TextBox 1"/>
          <p:cNvSpPr txBox="1"/>
          <p:nvPr/>
        </p:nvSpPr>
        <p:spPr>
          <a:xfrm>
            <a:off x="744964" y="1406419"/>
            <a:ext cx="7738148" cy="3970318"/>
          </a:xfrm>
          <a:prstGeom prst="rect">
            <a:avLst/>
          </a:prstGeom>
          <a:noFill/>
        </p:spPr>
        <p:txBody>
          <a:bodyPr wrap="square" rtlCol="0">
            <a:spAutoFit/>
          </a:bodyPr>
          <a:lstStyle/>
          <a:p>
            <a:r>
              <a:rPr lang="en-US"/>
              <a:t>duration: very short (less than a second)</a:t>
            </a:r>
          </a:p>
          <a:p>
            <a:r>
              <a:rPr lang="en-US"/>
              <a:t>type of information: modality-specific (sense-specific)</a:t>
            </a:r>
          </a:p>
          <a:p>
            <a:r>
              <a:rPr lang="en-US"/>
              <a:t>complexity: low</a:t>
            </a:r>
          </a:p>
          <a:p>
            <a:r>
              <a:rPr lang="en-US"/>
              <a:t>volume: high</a:t>
            </a:r>
          </a:p>
          <a:p>
            <a:endParaRPr lang="en-US"/>
          </a:p>
          <a:p>
            <a:r>
              <a:rPr lang="en-US"/>
              <a:t>Once information is lost, it is gone forever.</a:t>
            </a:r>
          </a:p>
          <a:p>
            <a:endParaRPr lang="en-US"/>
          </a:p>
          <a:p>
            <a:r>
              <a:rPr lang="en-US"/>
              <a:t>vision: iconic memory</a:t>
            </a:r>
          </a:p>
          <a:p>
            <a:r>
              <a:rPr lang="en-US"/>
              <a:t>hearing: echoic memory</a:t>
            </a:r>
          </a:p>
          <a:p>
            <a:r>
              <a:rPr lang="en-US"/>
              <a:t>touch: haptic memory</a:t>
            </a:r>
          </a:p>
          <a:p>
            <a:endParaRPr lang="en-US"/>
          </a:p>
          <a:p>
            <a:endParaRPr lang="en-US"/>
          </a:p>
          <a:p>
            <a:r>
              <a:rPr lang="en-US"/>
              <a:t>Sensory memory is now under top-down control.</a:t>
            </a:r>
          </a:p>
          <a:p>
            <a:endParaRPr lang="en-US"/>
          </a:p>
        </p:txBody>
      </p:sp>
    </p:spTree>
    <p:extLst>
      <p:ext uri="{BB962C8B-B14F-4D97-AF65-F5344CB8AC3E}">
        <p14:creationId xmlns:p14="http://schemas.microsoft.com/office/powerpoint/2010/main" val="559949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Top-down and bottom-up processing</a:t>
            </a:r>
          </a:p>
        </p:txBody>
      </p:sp>
      <p:pic>
        <p:nvPicPr>
          <p:cNvPr id="3" name="Picture 2"/>
          <p:cNvPicPr>
            <a:picLocks noChangeAspect="1"/>
          </p:cNvPicPr>
          <p:nvPr/>
        </p:nvPicPr>
        <p:blipFill>
          <a:blip r:embed="rId4"/>
          <a:stretch>
            <a:fillRect/>
          </a:stretch>
        </p:blipFill>
        <p:spPr>
          <a:xfrm>
            <a:off x="762000" y="1460500"/>
            <a:ext cx="7620000" cy="3937000"/>
          </a:xfrm>
          <a:prstGeom prst="rect">
            <a:avLst/>
          </a:prstGeom>
        </p:spPr>
      </p:pic>
    </p:spTree>
    <p:extLst>
      <p:ext uri="{BB962C8B-B14F-4D97-AF65-F5344CB8AC3E}">
        <p14:creationId xmlns:p14="http://schemas.microsoft.com/office/powerpoint/2010/main" val="20385274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Top-down and bottom-up processing</a:t>
            </a:r>
          </a:p>
        </p:txBody>
      </p:sp>
      <p:pic>
        <p:nvPicPr>
          <p:cNvPr id="2" name="Picture 1"/>
          <p:cNvPicPr>
            <a:picLocks noChangeAspect="1"/>
          </p:cNvPicPr>
          <p:nvPr/>
        </p:nvPicPr>
        <p:blipFill>
          <a:blip r:embed="rId4"/>
          <a:stretch>
            <a:fillRect/>
          </a:stretch>
        </p:blipFill>
        <p:spPr>
          <a:xfrm>
            <a:off x="1598979" y="1083657"/>
            <a:ext cx="5914129" cy="5519854"/>
          </a:xfrm>
          <a:prstGeom prst="rect">
            <a:avLst/>
          </a:prstGeom>
        </p:spPr>
      </p:pic>
    </p:spTree>
    <p:extLst>
      <p:ext uri="{BB962C8B-B14F-4D97-AF65-F5344CB8AC3E}">
        <p14:creationId xmlns:p14="http://schemas.microsoft.com/office/powerpoint/2010/main" val="2536393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461665"/>
          </a:xfrm>
          <a:prstGeom prst="rect">
            <a:avLst/>
          </a:prstGeom>
          <a:noFill/>
        </p:spPr>
        <p:txBody>
          <a:bodyPr wrap="square" rtlCol="0">
            <a:spAutoFit/>
          </a:bodyPr>
          <a:lstStyle/>
          <a:p>
            <a:r>
              <a:rPr lang="en-US" sz="2400">
                <a:solidFill>
                  <a:schemeClr val="bg1">
                    <a:lumMod val="50000"/>
                  </a:schemeClr>
                </a:solidFill>
                <a:latin typeface="Cambria"/>
                <a:cs typeface="Cambria"/>
              </a:rPr>
              <a:t>Attention</a:t>
            </a:r>
          </a:p>
        </p:txBody>
      </p:sp>
      <p:pic>
        <p:nvPicPr>
          <p:cNvPr id="3" name="Picture 2"/>
          <p:cNvPicPr>
            <a:picLocks noChangeAspect="1"/>
          </p:cNvPicPr>
          <p:nvPr/>
        </p:nvPicPr>
        <p:blipFill>
          <a:blip r:embed="rId4"/>
          <a:stretch>
            <a:fillRect/>
          </a:stretch>
        </p:blipFill>
        <p:spPr>
          <a:xfrm>
            <a:off x="0" y="914400"/>
            <a:ext cx="9144000" cy="5024310"/>
          </a:xfrm>
          <a:prstGeom prst="rect">
            <a:avLst/>
          </a:prstGeom>
        </p:spPr>
      </p:pic>
    </p:spTree>
    <p:extLst>
      <p:ext uri="{BB962C8B-B14F-4D97-AF65-F5344CB8AC3E}">
        <p14:creationId xmlns:p14="http://schemas.microsoft.com/office/powerpoint/2010/main" val="11914180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Top-down and bottom-up processing</a:t>
            </a:r>
          </a:p>
        </p:txBody>
      </p:sp>
      <p:sp>
        <p:nvSpPr>
          <p:cNvPr id="3" name="TextBox 2"/>
          <p:cNvSpPr txBox="1"/>
          <p:nvPr/>
        </p:nvSpPr>
        <p:spPr>
          <a:xfrm>
            <a:off x="744964" y="1474692"/>
            <a:ext cx="7738148" cy="1200329"/>
          </a:xfrm>
          <a:prstGeom prst="rect">
            <a:avLst/>
          </a:prstGeom>
          <a:noFill/>
        </p:spPr>
        <p:txBody>
          <a:bodyPr wrap="square" rtlCol="0">
            <a:spAutoFit/>
          </a:bodyPr>
          <a:lstStyle/>
          <a:p>
            <a:r>
              <a:rPr lang="en-US"/>
              <a:t>Meaning 1: from local (bottom) vs global (top) information</a:t>
            </a:r>
          </a:p>
          <a:p>
            <a:endParaRPr lang="en-US"/>
          </a:p>
          <a:p>
            <a:r>
              <a:rPr lang="en-US"/>
              <a:t>Meaning 2: towards consciousness (bottom-up) or from consciousness (top-down)</a:t>
            </a:r>
          </a:p>
        </p:txBody>
      </p:sp>
    </p:spTree>
    <p:extLst>
      <p:ext uri="{BB962C8B-B14F-4D97-AF65-F5344CB8AC3E}">
        <p14:creationId xmlns:p14="http://schemas.microsoft.com/office/powerpoint/2010/main" val="631586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Short-term memory</a:t>
            </a:r>
          </a:p>
        </p:txBody>
      </p:sp>
      <p:sp>
        <p:nvSpPr>
          <p:cNvPr id="6" name="TextBox 5"/>
          <p:cNvSpPr txBox="1"/>
          <p:nvPr/>
        </p:nvSpPr>
        <p:spPr>
          <a:xfrm>
            <a:off x="744964" y="1406419"/>
            <a:ext cx="7738148" cy="2585323"/>
          </a:xfrm>
          <a:prstGeom prst="rect">
            <a:avLst/>
          </a:prstGeom>
          <a:noFill/>
        </p:spPr>
        <p:txBody>
          <a:bodyPr wrap="square" rtlCol="0">
            <a:spAutoFit/>
          </a:bodyPr>
          <a:lstStyle/>
          <a:p>
            <a:r>
              <a:rPr lang="en-US"/>
              <a:t>duration: up to a minute (without rehearsal)</a:t>
            </a:r>
          </a:p>
          <a:p>
            <a:r>
              <a:rPr lang="en-US"/>
              <a:t>type of information: more high-level than sensory memory</a:t>
            </a:r>
          </a:p>
          <a:p>
            <a:r>
              <a:rPr lang="en-US"/>
              <a:t>complexity: medium</a:t>
            </a:r>
          </a:p>
          <a:p>
            <a:r>
              <a:rPr lang="en-US"/>
              <a:t>volume: limited</a:t>
            </a:r>
          </a:p>
          <a:p>
            <a:endParaRPr lang="en-US"/>
          </a:p>
          <a:p>
            <a:r>
              <a:rPr lang="en-US"/>
              <a:t>Information may be partially forgotten or suddenly recalled.</a:t>
            </a:r>
          </a:p>
          <a:p>
            <a:endParaRPr lang="en-US"/>
          </a:p>
          <a:p>
            <a:endParaRPr lang="en-US"/>
          </a:p>
          <a:p>
            <a:endParaRPr lang="en-US"/>
          </a:p>
        </p:txBody>
      </p:sp>
    </p:spTree>
    <p:extLst>
      <p:ext uri="{BB962C8B-B14F-4D97-AF65-F5344CB8AC3E}">
        <p14:creationId xmlns:p14="http://schemas.microsoft.com/office/powerpoint/2010/main" val="36260424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Short-term memory</a:t>
            </a:r>
          </a:p>
        </p:txBody>
      </p:sp>
      <p:sp>
        <p:nvSpPr>
          <p:cNvPr id="6" name="TextBox 5"/>
          <p:cNvSpPr txBox="1"/>
          <p:nvPr/>
        </p:nvSpPr>
        <p:spPr>
          <a:xfrm>
            <a:off x="744964" y="1406419"/>
            <a:ext cx="7738148" cy="2308324"/>
          </a:xfrm>
          <a:prstGeom prst="rect">
            <a:avLst/>
          </a:prstGeom>
          <a:noFill/>
        </p:spPr>
        <p:txBody>
          <a:bodyPr wrap="square" rtlCol="0">
            <a:spAutoFit/>
          </a:bodyPr>
          <a:lstStyle/>
          <a:p>
            <a:r>
              <a:rPr lang="en-US"/>
              <a:t>The Magical Number Seven, Plus or Minus Two:</a:t>
            </a:r>
          </a:p>
          <a:p>
            <a:r>
              <a:rPr lang="en-US"/>
              <a:t>Some Limits on Or Capacity for Processing Information</a:t>
            </a:r>
          </a:p>
          <a:p>
            <a:r>
              <a:rPr lang="en-US"/>
              <a:t>George A Miller, 1956</a:t>
            </a:r>
          </a:p>
          <a:p>
            <a:endParaRPr lang="en-US"/>
          </a:p>
          <a:p>
            <a:r>
              <a:rPr lang="en-US"/>
              <a:t>Miller’s Law: working memory can hold 7 ± 2 items</a:t>
            </a:r>
          </a:p>
          <a:p>
            <a:endParaRPr lang="en-US"/>
          </a:p>
          <a:p>
            <a:r>
              <a:rPr lang="en-US"/>
              <a:t>Miller observed that across modalities and across levels of stimulus complexity,</a:t>
            </a:r>
          </a:p>
          <a:p>
            <a:r>
              <a:rPr lang="en-US"/>
              <a:t>performance decreases rapidly once around seven items are being remembered.</a:t>
            </a:r>
          </a:p>
        </p:txBody>
      </p:sp>
    </p:spTree>
    <p:extLst>
      <p:ext uri="{BB962C8B-B14F-4D97-AF65-F5344CB8AC3E}">
        <p14:creationId xmlns:p14="http://schemas.microsoft.com/office/powerpoint/2010/main" val="32770139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How do we test memory?</a:t>
            </a:r>
          </a:p>
        </p:txBody>
      </p:sp>
      <p:sp>
        <p:nvSpPr>
          <p:cNvPr id="6" name="TextBox 5"/>
          <p:cNvSpPr txBox="1"/>
          <p:nvPr/>
        </p:nvSpPr>
        <p:spPr>
          <a:xfrm>
            <a:off x="744964" y="1406419"/>
            <a:ext cx="7738148" cy="2031325"/>
          </a:xfrm>
          <a:prstGeom prst="rect">
            <a:avLst/>
          </a:prstGeom>
          <a:noFill/>
        </p:spPr>
        <p:txBody>
          <a:bodyPr wrap="square" rtlCol="0">
            <a:spAutoFit/>
          </a:bodyPr>
          <a:lstStyle/>
          <a:p>
            <a:r>
              <a:rPr lang="en-US"/>
              <a:t>Standard task:</a:t>
            </a:r>
          </a:p>
          <a:p>
            <a:r>
              <a:rPr lang="en-US"/>
              <a:t>	Remember </a:t>
            </a:r>
            <a:r>
              <a:rPr lang="en-US" i="1"/>
              <a:t>n</a:t>
            </a:r>
            <a:r>
              <a:rPr lang="en-US"/>
              <a:t> items</a:t>
            </a:r>
          </a:p>
          <a:p>
            <a:r>
              <a:rPr lang="en-US"/>
              <a:t>	Reproduce them verbally</a:t>
            </a:r>
          </a:p>
          <a:p>
            <a:endParaRPr lang="en-US"/>
          </a:p>
          <a:p>
            <a:r>
              <a:rPr lang="en-US"/>
              <a:t>Recognition:</a:t>
            </a:r>
          </a:p>
          <a:p>
            <a:r>
              <a:rPr lang="en-US"/>
              <a:t>	Remember </a:t>
            </a:r>
            <a:r>
              <a:rPr lang="en-US" i="1"/>
              <a:t>n</a:t>
            </a:r>
            <a:r>
              <a:rPr lang="en-US"/>
              <a:t> items</a:t>
            </a:r>
          </a:p>
          <a:p>
            <a:r>
              <a:rPr lang="en-US"/>
              <a:t>	Identify them in a list of items, all at once or one by one</a:t>
            </a:r>
          </a:p>
        </p:txBody>
      </p:sp>
    </p:spTree>
    <p:extLst>
      <p:ext uri="{BB962C8B-B14F-4D97-AF65-F5344CB8AC3E}">
        <p14:creationId xmlns:p14="http://schemas.microsoft.com/office/powerpoint/2010/main" val="39803358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Chunking</a:t>
            </a:r>
          </a:p>
        </p:txBody>
      </p:sp>
      <p:sp>
        <p:nvSpPr>
          <p:cNvPr id="6" name="TextBox 5"/>
          <p:cNvSpPr txBox="1"/>
          <p:nvPr/>
        </p:nvSpPr>
        <p:spPr>
          <a:xfrm>
            <a:off x="744964" y="1406419"/>
            <a:ext cx="7738148" cy="3539430"/>
          </a:xfrm>
          <a:prstGeom prst="rect">
            <a:avLst/>
          </a:prstGeom>
          <a:noFill/>
        </p:spPr>
        <p:txBody>
          <a:bodyPr wrap="square" rtlCol="0">
            <a:spAutoFit/>
          </a:bodyPr>
          <a:lstStyle/>
          <a:p>
            <a:r>
              <a:rPr lang="en-US" sz="3200"/>
              <a:t>01604891364</a:t>
            </a:r>
          </a:p>
          <a:p>
            <a:endParaRPr lang="en-US" sz="3200"/>
          </a:p>
          <a:p>
            <a:r>
              <a:rPr lang="en-US" sz="3200"/>
              <a:t>01604  891  364</a:t>
            </a:r>
          </a:p>
          <a:p>
            <a:endParaRPr lang="en-US" sz="3200"/>
          </a:p>
          <a:p>
            <a:r>
              <a:rPr lang="en-US" sz="3200"/>
              <a:t>0207  384  3746</a:t>
            </a:r>
          </a:p>
          <a:p>
            <a:endParaRPr lang="en-US" sz="3200"/>
          </a:p>
          <a:p>
            <a:r>
              <a:rPr lang="en-US" sz="3200"/>
              <a:t>020  7384  3746</a:t>
            </a:r>
          </a:p>
        </p:txBody>
      </p:sp>
    </p:spTree>
    <p:extLst>
      <p:ext uri="{BB962C8B-B14F-4D97-AF65-F5344CB8AC3E}">
        <p14:creationId xmlns:p14="http://schemas.microsoft.com/office/powerpoint/2010/main" val="31670510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Chunking</a:t>
            </a:r>
          </a:p>
        </p:txBody>
      </p:sp>
      <p:pic>
        <p:nvPicPr>
          <p:cNvPr id="2" name="Picture 1"/>
          <p:cNvPicPr>
            <a:picLocks noChangeAspect="1"/>
          </p:cNvPicPr>
          <p:nvPr/>
        </p:nvPicPr>
        <p:blipFill>
          <a:blip r:embed="rId4"/>
          <a:stretch>
            <a:fillRect/>
          </a:stretch>
        </p:blipFill>
        <p:spPr>
          <a:xfrm>
            <a:off x="673588" y="1188530"/>
            <a:ext cx="7874000" cy="4822956"/>
          </a:xfrm>
          <a:prstGeom prst="rect">
            <a:avLst/>
          </a:prstGeom>
        </p:spPr>
      </p:pic>
    </p:spTree>
    <p:extLst>
      <p:ext uri="{BB962C8B-B14F-4D97-AF65-F5344CB8AC3E}">
        <p14:creationId xmlns:p14="http://schemas.microsoft.com/office/powerpoint/2010/main" val="59575485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Rehearsal</a:t>
            </a:r>
          </a:p>
        </p:txBody>
      </p:sp>
      <p:sp>
        <p:nvSpPr>
          <p:cNvPr id="6" name="TextBox 5"/>
          <p:cNvSpPr txBox="1"/>
          <p:nvPr/>
        </p:nvSpPr>
        <p:spPr>
          <a:xfrm>
            <a:off x="744964" y="1406419"/>
            <a:ext cx="7738148" cy="646331"/>
          </a:xfrm>
          <a:prstGeom prst="rect">
            <a:avLst/>
          </a:prstGeom>
          <a:noFill/>
        </p:spPr>
        <p:txBody>
          <a:bodyPr wrap="square" rtlCol="0">
            <a:spAutoFit/>
          </a:bodyPr>
          <a:lstStyle/>
          <a:p>
            <a:r>
              <a:rPr lang="en-US"/>
              <a:t>Maintenance rehearsal</a:t>
            </a:r>
          </a:p>
          <a:p>
            <a:r>
              <a:rPr lang="en-US"/>
              <a:t>Elaborative rehearsal</a:t>
            </a:r>
          </a:p>
        </p:txBody>
      </p:sp>
    </p:spTree>
    <p:extLst>
      <p:ext uri="{BB962C8B-B14F-4D97-AF65-F5344CB8AC3E}">
        <p14:creationId xmlns:p14="http://schemas.microsoft.com/office/powerpoint/2010/main" val="14530087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Coding</a:t>
            </a:r>
          </a:p>
        </p:txBody>
      </p:sp>
      <p:sp>
        <p:nvSpPr>
          <p:cNvPr id="3" name="TextBox 2"/>
          <p:cNvSpPr txBox="1"/>
          <p:nvPr/>
        </p:nvSpPr>
        <p:spPr>
          <a:xfrm>
            <a:off x="744964" y="1397000"/>
            <a:ext cx="7566480" cy="2308324"/>
          </a:xfrm>
          <a:prstGeom prst="rect">
            <a:avLst/>
          </a:prstGeom>
          <a:noFill/>
        </p:spPr>
        <p:txBody>
          <a:bodyPr wrap="square" rtlCol="0">
            <a:spAutoFit/>
          </a:bodyPr>
          <a:lstStyle/>
          <a:p>
            <a:r>
              <a:rPr lang="en-US"/>
              <a:t>Conrad (1964) asked participants to remember a list of six consonants. He then tallied their mistakes.</a:t>
            </a:r>
          </a:p>
          <a:p>
            <a:endParaRPr lang="en-US"/>
          </a:p>
          <a:p>
            <a:r>
              <a:rPr lang="en-US"/>
              <a:t>There were many instances of similarly-sounding letters being mistaken for each other (B and P). THis suggests that there are links between information in STM, and its sound.</a:t>
            </a:r>
          </a:p>
          <a:p>
            <a:endParaRPr lang="en-US"/>
          </a:p>
          <a:p>
            <a:r>
              <a:rPr lang="en-US"/>
              <a:t>STM may code information according to its sound.</a:t>
            </a:r>
          </a:p>
        </p:txBody>
      </p:sp>
    </p:spTree>
    <p:extLst>
      <p:ext uri="{BB962C8B-B14F-4D97-AF65-F5344CB8AC3E}">
        <p14:creationId xmlns:p14="http://schemas.microsoft.com/office/powerpoint/2010/main" val="16431787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Long-term memory</a:t>
            </a:r>
          </a:p>
        </p:txBody>
      </p:sp>
      <p:sp>
        <p:nvSpPr>
          <p:cNvPr id="6" name="TextBox 5"/>
          <p:cNvSpPr txBox="1"/>
          <p:nvPr/>
        </p:nvSpPr>
        <p:spPr>
          <a:xfrm>
            <a:off x="744964" y="1406419"/>
            <a:ext cx="7738148" cy="4524316"/>
          </a:xfrm>
          <a:prstGeom prst="rect">
            <a:avLst/>
          </a:prstGeom>
          <a:noFill/>
        </p:spPr>
        <p:txBody>
          <a:bodyPr wrap="square" rtlCol="0">
            <a:spAutoFit/>
          </a:bodyPr>
          <a:lstStyle/>
          <a:p>
            <a:r>
              <a:rPr lang="en-US"/>
              <a:t>duration: up to a lifetime</a:t>
            </a:r>
          </a:p>
          <a:p>
            <a:r>
              <a:rPr lang="en-US"/>
              <a:t>type of information: more high-level than short-term memory; semantic</a:t>
            </a:r>
          </a:p>
          <a:p>
            <a:r>
              <a:rPr lang="en-US"/>
              <a:t>complexity: medium</a:t>
            </a:r>
          </a:p>
          <a:p>
            <a:r>
              <a:rPr lang="en-US"/>
              <a:t>volume: unlimited</a:t>
            </a:r>
          </a:p>
          <a:p>
            <a:endParaRPr lang="en-US"/>
          </a:p>
          <a:p>
            <a:r>
              <a:rPr lang="en-US"/>
              <a:t>Information which is not currently being used, but is potentially retrievable.</a:t>
            </a:r>
          </a:p>
          <a:p>
            <a:endParaRPr lang="en-US"/>
          </a:p>
          <a:p>
            <a:pPr marL="285750" indent="-285750">
              <a:buFont typeface="Arial"/>
              <a:buChar char="•"/>
            </a:pPr>
            <a:r>
              <a:rPr lang="en-US"/>
              <a:t>Spatial information about the world</a:t>
            </a:r>
          </a:p>
          <a:p>
            <a:pPr marL="285750" indent="-285750">
              <a:buFont typeface="Arial"/>
              <a:buChar char="•"/>
            </a:pPr>
            <a:r>
              <a:rPr lang="en-US"/>
              <a:t>Physical laws and properties of objects</a:t>
            </a:r>
          </a:p>
          <a:p>
            <a:pPr marL="285750" indent="-285750">
              <a:buFont typeface="Arial"/>
              <a:buChar char="•"/>
            </a:pPr>
            <a:r>
              <a:rPr lang="en-US"/>
              <a:t>Beliefs about people and their values and goals</a:t>
            </a:r>
          </a:p>
          <a:p>
            <a:pPr marL="285750" indent="-285750">
              <a:buFont typeface="Arial"/>
              <a:buChar char="•"/>
            </a:pPr>
            <a:r>
              <a:rPr lang="en-US"/>
              <a:t>Social norms</a:t>
            </a:r>
          </a:p>
          <a:p>
            <a:pPr marL="285750" indent="-285750">
              <a:buFont typeface="Arial"/>
              <a:buChar char="•"/>
            </a:pPr>
            <a:r>
              <a:rPr lang="en-US"/>
              <a:t>Plans and strategies</a:t>
            </a:r>
          </a:p>
          <a:p>
            <a:endParaRPr lang="en-US"/>
          </a:p>
          <a:p>
            <a:endParaRPr lang="en-US"/>
          </a:p>
          <a:p>
            <a:endParaRPr lang="en-US"/>
          </a:p>
          <a:p>
            <a:endParaRPr lang="en-US"/>
          </a:p>
        </p:txBody>
      </p:sp>
    </p:spTree>
    <p:extLst>
      <p:ext uri="{BB962C8B-B14F-4D97-AF65-F5344CB8AC3E}">
        <p14:creationId xmlns:p14="http://schemas.microsoft.com/office/powerpoint/2010/main" val="343240373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Long-term memory coding</a:t>
            </a:r>
          </a:p>
        </p:txBody>
      </p:sp>
      <p:sp>
        <p:nvSpPr>
          <p:cNvPr id="6" name="TextBox 5"/>
          <p:cNvSpPr txBox="1"/>
          <p:nvPr/>
        </p:nvSpPr>
        <p:spPr>
          <a:xfrm>
            <a:off x="744964" y="1406419"/>
            <a:ext cx="7738148" cy="2308324"/>
          </a:xfrm>
          <a:prstGeom prst="rect">
            <a:avLst/>
          </a:prstGeom>
          <a:noFill/>
        </p:spPr>
        <p:txBody>
          <a:bodyPr wrap="square" rtlCol="0">
            <a:spAutoFit/>
          </a:bodyPr>
          <a:lstStyle/>
          <a:p>
            <a:r>
              <a:rPr lang="en-US"/>
              <a:t>Baddeley (1966) asked participants to remember words which were either acoustically or semantically similar.</a:t>
            </a:r>
          </a:p>
          <a:p>
            <a:endParaRPr lang="en-US"/>
          </a:p>
          <a:p>
            <a:r>
              <a:rPr lang="en-US"/>
              <a:t>Acoustically similar words had no effect on recall, whereas semantically similar words were not recalled as well.</a:t>
            </a:r>
          </a:p>
          <a:p>
            <a:endParaRPr lang="en-US"/>
          </a:p>
          <a:p>
            <a:r>
              <a:rPr lang="en-US"/>
              <a:t>However, information corresponding to the other senses can also be stored in LTM.</a:t>
            </a:r>
          </a:p>
        </p:txBody>
      </p:sp>
    </p:spTree>
    <p:extLst>
      <p:ext uri="{BB962C8B-B14F-4D97-AF65-F5344CB8AC3E}">
        <p14:creationId xmlns:p14="http://schemas.microsoft.com/office/powerpoint/2010/main" val="18847558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461665"/>
          </a:xfrm>
          <a:prstGeom prst="rect">
            <a:avLst/>
          </a:prstGeom>
          <a:noFill/>
        </p:spPr>
        <p:txBody>
          <a:bodyPr wrap="square" rtlCol="0">
            <a:spAutoFit/>
          </a:bodyPr>
          <a:lstStyle/>
          <a:p>
            <a:r>
              <a:rPr lang="en-US" sz="2400">
                <a:solidFill>
                  <a:schemeClr val="bg1">
                    <a:lumMod val="50000"/>
                  </a:schemeClr>
                </a:solidFill>
                <a:latin typeface="Cambria"/>
                <a:cs typeface="Cambria"/>
              </a:rPr>
              <a:t>Attention</a:t>
            </a:r>
          </a:p>
        </p:txBody>
      </p:sp>
      <p:pic>
        <p:nvPicPr>
          <p:cNvPr id="2" name="Picture 1"/>
          <p:cNvPicPr>
            <a:picLocks noChangeAspect="1"/>
          </p:cNvPicPr>
          <p:nvPr/>
        </p:nvPicPr>
        <p:blipFill>
          <a:blip r:embed="rId4"/>
          <a:stretch>
            <a:fillRect/>
          </a:stretch>
        </p:blipFill>
        <p:spPr>
          <a:xfrm>
            <a:off x="1524016" y="902368"/>
            <a:ext cx="5955631" cy="5955631"/>
          </a:xfrm>
          <a:prstGeom prst="rect">
            <a:avLst/>
          </a:prstGeom>
        </p:spPr>
      </p:pic>
    </p:spTree>
    <p:extLst>
      <p:ext uri="{BB962C8B-B14F-4D97-AF65-F5344CB8AC3E}">
        <p14:creationId xmlns:p14="http://schemas.microsoft.com/office/powerpoint/2010/main" val="2706324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Storage and retrieval</a:t>
            </a:r>
          </a:p>
        </p:txBody>
      </p:sp>
      <p:sp>
        <p:nvSpPr>
          <p:cNvPr id="6" name="TextBox 5"/>
          <p:cNvSpPr txBox="1"/>
          <p:nvPr/>
        </p:nvSpPr>
        <p:spPr>
          <a:xfrm>
            <a:off x="744964" y="1406419"/>
            <a:ext cx="7738148" cy="4955203"/>
          </a:xfrm>
          <a:prstGeom prst="rect">
            <a:avLst/>
          </a:prstGeom>
          <a:noFill/>
        </p:spPr>
        <p:txBody>
          <a:bodyPr wrap="square" rtlCol="0">
            <a:spAutoFit/>
          </a:bodyPr>
          <a:lstStyle/>
          <a:p>
            <a:r>
              <a:rPr lang="en-US"/>
              <a:t>Information may be returned from LTM to STM (retrieval), modified, and sent back to LTM.</a:t>
            </a:r>
          </a:p>
          <a:p>
            <a:endParaRPr lang="en-US"/>
          </a:p>
          <a:p>
            <a:r>
              <a:rPr lang="en-US"/>
              <a:t>This is the origin of the idea that “you remember not the event but the last time you thought of the event.”</a:t>
            </a:r>
          </a:p>
          <a:p>
            <a:endParaRPr lang="en-US"/>
          </a:p>
          <a:p>
            <a:r>
              <a:rPr lang="en-US"/>
              <a:t>Retrieval can be a process of construction as opposed to a process of transfer:</a:t>
            </a:r>
          </a:p>
          <a:p>
            <a:endParaRPr lang="en-US"/>
          </a:p>
          <a:p>
            <a:r>
              <a:rPr lang="en-US"/>
              <a:t>De Groot (1966) showed that chess players have very good STM for piece arrangements – as long as pieces are arranged according to the rules.</a:t>
            </a:r>
          </a:p>
          <a:p>
            <a:endParaRPr lang="en-US"/>
          </a:p>
          <a:p>
            <a:endParaRPr lang="en-US"/>
          </a:p>
          <a:p>
            <a:endParaRPr lang="en-US"/>
          </a:p>
          <a:p>
            <a:endParaRPr lang="en-US"/>
          </a:p>
          <a:p>
            <a:endParaRPr lang="en-US"/>
          </a:p>
          <a:p>
            <a:r>
              <a:rPr lang="en-US" sz="1400"/>
              <a:t>De Groot, Adriaan D., Fernand Gobet, and Riekent W. Jongman. </a:t>
            </a:r>
            <a:r>
              <a:rPr lang="en-US" sz="1400" i="1"/>
              <a:t>Perception and memory in chess: Studies in the heuristics of the professional eye</a:t>
            </a:r>
            <a:r>
              <a:rPr lang="en-US" sz="1400"/>
              <a:t>. Van Gorcum &amp; Co, 1996.</a:t>
            </a:r>
          </a:p>
          <a:p>
            <a:endParaRPr lang="en-US"/>
          </a:p>
        </p:txBody>
      </p:sp>
    </p:spTree>
    <p:extLst>
      <p:ext uri="{BB962C8B-B14F-4D97-AF65-F5344CB8AC3E}">
        <p14:creationId xmlns:p14="http://schemas.microsoft.com/office/powerpoint/2010/main" val="211871976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461665"/>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p:txBody>
      </p:sp>
      <p:sp>
        <p:nvSpPr>
          <p:cNvPr id="4" name="TextBox 3"/>
          <p:cNvSpPr txBox="1"/>
          <p:nvPr/>
        </p:nvSpPr>
        <p:spPr>
          <a:xfrm>
            <a:off x="846667" y="1354667"/>
            <a:ext cx="7507111" cy="2862323"/>
          </a:xfrm>
          <a:prstGeom prst="rect">
            <a:avLst/>
          </a:prstGeom>
          <a:noFill/>
        </p:spPr>
        <p:txBody>
          <a:bodyPr wrap="square" rtlCol="0">
            <a:spAutoFit/>
          </a:bodyPr>
          <a:lstStyle/>
          <a:p>
            <a:r>
              <a:rPr lang="en-US"/>
              <a:t>Constructing a model is a core research activity.</a:t>
            </a:r>
          </a:p>
          <a:p>
            <a:endParaRPr lang="en-US"/>
          </a:p>
          <a:p>
            <a:r>
              <a:rPr lang="en-US"/>
              <a:t>A model is simply a less complex version of a process or phenomenon.</a:t>
            </a:r>
          </a:p>
          <a:p>
            <a:endParaRPr lang="en-US"/>
          </a:p>
          <a:p>
            <a:r>
              <a:rPr lang="en-US"/>
              <a:t>Models may be</a:t>
            </a:r>
          </a:p>
          <a:p>
            <a:r>
              <a:rPr lang="en-US"/>
              <a:t>	cognitive</a:t>
            </a:r>
          </a:p>
          <a:p>
            <a:r>
              <a:rPr lang="en-US"/>
              <a:t>	verbal</a:t>
            </a:r>
          </a:p>
          <a:p>
            <a:r>
              <a:rPr lang="en-US"/>
              <a:t>	mathematical</a:t>
            </a:r>
          </a:p>
          <a:p>
            <a:r>
              <a:rPr lang="en-US"/>
              <a:t>	digital</a:t>
            </a:r>
          </a:p>
          <a:p>
            <a:r>
              <a:rPr lang="en-US"/>
              <a:t>	analogue</a:t>
            </a:r>
          </a:p>
        </p:txBody>
      </p:sp>
    </p:spTree>
    <p:extLst>
      <p:ext uri="{BB962C8B-B14F-4D97-AF65-F5344CB8AC3E}">
        <p14:creationId xmlns:p14="http://schemas.microsoft.com/office/powerpoint/2010/main" val="418435463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a:p>
            <a:r>
              <a:rPr lang="en-US" sz="2400">
                <a:latin typeface="Cambria"/>
                <a:cs typeface="Cambria"/>
              </a:rPr>
              <a:t>Atkinson-Shiffrin model</a:t>
            </a:r>
          </a:p>
        </p:txBody>
      </p:sp>
      <p:pic>
        <p:nvPicPr>
          <p:cNvPr id="3" name="Picture 2"/>
          <p:cNvPicPr>
            <a:picLocks noChangeAspect="1"/>
          </p:cNvPicPr>
          <p:nvPr/>
        </p:nvPicPr>
        <p:blipFill>
          <a:blip r:embed="rId4"/>
          <a:stretch>
            <a:fillRect/>
          </a:stretch>
        </p:blipFill>
        <p:spPr>
          <a:xfrm>
            <a:off x="409223" y="2448460"/>
            <a:ext cx="7958666" cy="2284605"/>
          </a:xfrm>
          <a:prstGeom prst="rect">
            <a:avLst/>
          </a:prstGeom>
        </p:spPr>
      </p:pic>
    </p:spTree>
    <p:extLst>
      <p:ext uri="{BB962C8B-B14F-4D97-AF65-F5344CB8AC3E}">
        <p14:creationId xmlns:p14="http://schemas.microsoft.com/office/powerpoint/2010/main" val="13038005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a:p>
            <a:r>
              <a:rPr lang="en-US" sz="2400">
                <a:latin typeface="Cambria"/>
                <a:cs typeface="Cambria"/>
              </a:rPr>
              <a:t>Atkinson-Shiffrin model</a:t>
            </a:r>
          </a:p>
        </p:txBody>
      </p:sp>
      <p:pic>
        <p:nvPicPr>
          <p:cNvPr id="3" name="Picture 2"/>
          <p:cNvPicPr>
            <a:picLocks noChangeAspect="1"/>
          </p:cNvPicPr>
          <p:nvPr/>
        </p:nvPicPr>
        <p:blipFill>
          <a:blip r:embed="rId4"/>
          <a:stretch>
            <a:fillRect/>
          </a:stretch>
        </p:blipFill>
        <p:spPr>
          <a:xfrm>
            <a:off x="2506425" y="1298221"/>
            <a:ext cx="4348649" cy="1248318"/>
          </a:xfrm>
          <a:prstGeom prst="rect">
            <a:avLst/>
          </a:prstGeom>
        </p:spPr>
      </p:pic>
      <p:sp>
        <p:nvSpPr>
          <p:cNvPr id="2" name="TextBox 1"/>
          <p:cNvSpPr txBox="1"/>
          <p:nvPr/>
        </p:nvSpPr>
        <p:spPr>
          <a:xfrm>
            <a:off x="874889" y="2546539"/>
            <a:ext cx="7253111" cy="1477328"/>
          </a:xfrm>
          <a:prstGeom prst="rect">
            <a:avLst/>
          </a:prstGeom>
          <a:noFill/>
        </p:spPr>
        <p:txBody>
          <a:bodyPr wrap="square" rtlCol="0">
            <a:spAutoFit/>
          </a:bodyPr>
          <a:lstStyle/>
          <a:p>
            <a:r>
              <a:rPr lang="en-US"/>
              <a:t>1968, Atkinson and Shiffrin</a:t>
            </a:r>
          </a:p>
          <a:p>
            <a:endParaRPr lang="en-US"/>
          </a:p>
          <a:p>
            <a:r>
              <a:rPr lang="en-US"/>
              <a:t>Widely seen as insufficiently detailed</a:t>
            </a:r>
          </a:p>
          <a:p>
            <a:r>
              <a:rPr lang="en-US"/>
              <a:t>If these systems exist, they are connected in more ways than the model allows.</a:t>
            </a:r>
          </a:p>
        </p:txBody>
      </p:sp>
    </p:spTree>
    <p:extLst>
      <p:ext uri="{BB962C8B-B14F-4D97-AF65-F5344CB8AC3E}">
        <p14:creationId xmlns:p14="http://schemas.microsoft.com/office/powerpoint/2010/main" val="425240952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a:p>
            <a:r>
              <a:rPr lang="en-US" sz="2400">
                <a:latin typeface="Cambria"/>
                <a:cs typeface="Cambria"/>
              </a:rPr>
              <a:t>Baddeley and Hitch model</a:t>
            </a:r>
          </a:p>
        </p:txBody>
      </p:sp>
      <p:pic>
        <p:nvPicPr>
          <p:cNvPr id="4" name="Picture 3"/>
          <p:cNvPicPr>
            <a:picLocks noChangeAspect="1"/>
          </p:cNvPicPr>
          <p:nvPr/>
        </p:nvPicPr>
        <p:blipFill>
          <a:blip r:embed="rId4"/>
          <a:stretch>
            <a:fillRect/>
          </a:stretch>
        </p:blipFill>
        <p:spPr>
          <a:xfrm>
            <a:off x="1575551" y="1213555"/>
            <a:ext cx="6272286" cy="4896556"/>
          </a:xfrm>
          <a:prstGeom prst="rect">
            <a:avLst/>
          </a:prstGeom>
        </p:spPr>
      </p:pic>
    </p:spTree>
    <p:extLst>
      <p:ext uri="{BB962C8B-B14F-4D97-AF65-F5344CB8AC3E}">
        <p14:creationId xmlns:p14="http://schemas.microsoft.com/office/powerpoint/2010/main" val="19998897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a:p>
            <a:r>
              <a:rPr lang="en-US" sz="2400">
                <a:latin typeface="Cambria"/>
                <a:cs typeface="Cambria"/>
              </a:rPr>
              <a:t>Baddeley and Hitch model</a:t>
            </a:r>
          </a:p>
        </p:txBody>
      </p:sp>
      <p:sp>
        <p:nvSpPr>
          <p:cNvPr id="2" name="TextBox 1"/>
          <p:cNvSpPr txBox="1"/>
          <p:nvPr/>
        </p:nvSpPr>
        <p:spPr>
          <a:xfrm>
            <a:off x="874889" y="1103972"/>
            <a:ext cx="7253111" cy="1477328"/>
          </a:xfrm>
          <a:prstGeom prst="rect">
            <a:avLst/>
          </a:prstGeom>
          <a:noFill/>
        </p:spPr>
        <p:txBody>
          <a:bodyPr wrap="square" rtlCol="0">
            <a:spAutoFit/>
          </a:bodyPr>
          <a:lstStyle/>
          <a:p>
            <a:r>
              <a:rPr lang="en-US"/>
              <a:t>Baddeley and Hitch, 1974</a:t>
            </a:r>
          </a:p>
          <a:p>
            <a:endParaRPr lang="en-US"/>
          </a:p>
          <a:p>
            <a:r>
              <a:rPr lang="en-US"/>
              <a:t>Explores the general concept of short-term memory more fully.</a:t>
            </a:r>
          </a:p>
          <a:p>
            <a:endParaRPr lang="en-US"/>
          </a:p>
          <a:p>
            <a:r>
              <a:rPr lang="en-US"/>
              <a:t>Active maintenance of information</a:t>
            </a:r>
          </a:p>
        </p:txBody>
      </p:sp>
    </p:spTree>
    <p:extLst>
      <p:ext uri="{BB962C8B-B14F-4D97-AF65-F5344CB8AC3E}">
        <p14:creationId xmlns:p14="http://schemas.microsoft.com/office/powerpoint/2010/main" val="35265351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a:p>
            <a:r>
              <a:rPr lang="en-US" sz="2400">
                <a:latin typeface="Cambria"/>
                <a:cs typeface="Cambria"/>
              </a:rPr>
              <a:t>Levels of processing</a:t>
            </a:r>
          </a:p>
        </p:txBody>
      </p:sp>
      <p:sp>
        <p:nvSpPr>
          <p:cNvPr id="2" name="TextBox 1"/>
          <p:cNvSpPr txBox="1"/>
          <p:nvPr/>
        </p:nvSpPr>
        <p:spPr>
          <a:xfrm>
            <a:off x="874889" y="1103972"/>
            <a:ext cx="7253111" cy="3570209"/>
          </a:xfrm>
          <a:prstGeom prst="rect">
            <a:avLst/>
          </a:prstGeom>
          <a:noFill/>
        </p:spPr>
        <p:txBody>
          <a:bodyPr wrap="square" rtlCol="0">
            <a:spAutoFit/>
          </a:bodyPr>
          <a:lstStyle/>
          <a:p>
            <a:r>
              <a:rPr lang="en-US"/>
              <a:t>Craik and Lockhart (1972) introduced the idea that stimuli can be processed in different ways, or on different levels:</a:t>
            </a:r>
          </a:p>
          <a:p>
            <a:endParaRPr lang="en-US"/>
          </a:p>
          <a:p>
            <a:pPr marL="285750" indent="-285750">
              <a:buFont typeface="Arial"/>
              <a:buChar char="•"/>
            </a:pPr>
            <a:r>
              <a:rPr lang="en-US"/>
              <a:t>Shallow: look at surface features of stimulus (deep or shallow)</a:t>
            </a:r>
          </a:p>
          <a:p>
            <a:pPr marL="285750" indent="-285750">
              <a:buFont typeface="Arial"/>
              <a:buChar char="•"/>
            </a:pPr>
            <a:r>
              <a:rPr lang="en-US"/>
              <a:t>Phonetic: process more and generate the sound of the word</a:t>
            </a:r>
          </a:p>
          <a:p>
            <a:pPr marL="285750" indent="-285750">
              <a:buFont typeface="Arial"/>
              <a:buChar char="•"/>
            </a:pPr>
            <a:r>
              <a:rPr lang="en-US"/>
              <a:t>Semantic: analyse the meaning of the word</a:t>
            </a:r>
          </a:p>
          <a:p>
            <a:endParaRPr lang="en-US"/>
          </a:p>
          <a:p>
            <a:endParaRPr lang="en-US"/>
          </a:p>
          <a:p>
            <a:endParaRPr lang="en-US"/>
          </a:p>
          <a:p>
            <a:endParaRPr lang="en-US"/>
          </a:p>
          <a:p>
            <a:r>
              <a:rPr lang="en-US" sz="1400"/>
              <a:t>Craik, Fergus IM, and Robert S. Lockhart. "Levels of processing: A framework for memory research." </a:t>
            </a:r>
            <a:r>
              <a:rPr lang="en-US" sz="1400" i="1"/>
              <a:t>Journal of verbal learning and verbal behavior</a:t>
            </a:r>
            <a:r>
              <a:rPr lang="en-US" sz="1400"/>
              <a:t> 11.6 (1972): 671-684.</a:t>
            </a:r>
          </a:p>
          <a:p>
            <a:endParaRPr lang="en-US"/>
          </a:p>
        </p:txBody>
      </p:sp>
    </p:spTree>
    <p:extLst>
      <p:ext uri="{BB962C8B-B14F-4D97-AF65-F5344CB8AC3E}">
        <p14:creationId xmlns:p14="http://schemas.microsoft.com/office/powerpoint/2010/main" val="95485614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Models of memory</a:t>
            </a:r>
          </a:p>
          <a:p>
            <a:r>
              <a:rPr lang="en-US" sz="2400">
                <a:latin typeface="Cambria"/>
                <a:cs typeface="Cambria"/>
              </a:rPr>
              <a:t>Forgetting</a:t>
            </a:r>
          </a:p>
        </p:txBody>
      </p:sp>
      <p:sp>
        <p:nvSpPr>
          <p:cNvPr id="2" name="TextBox 1"/>
          <p:cNvSpPr txBox="1"/>
          <p:nvPr/>
        </p:nvSpPr>
        <p:spPr>
          <a:xfrm>
            <a:off x="874889" y="1103972"/>
            <a:ext cx="7253111" cy="3847208"/>
          </a:xfrm>
          <a:prstGeom prst="rect">
            <a:avLst/>
          </a:prstGeom>
          <a:noFill/>
        </p:spPr>
        <p:txBody>
          <a:bodyPr wrap="square" rtlCol="0">
            <a:spAutoFit/>
          </a:bodyPr>
          <a:lstStyle/>
          <a:p>
            <a:r>
              <a:rPr lang="en-US"/>
              <a:t>Jenkins and Dallenbach (1924) asked participants to remember nonsense syllables, then either stay awake or go to sleep.</a:t>
            </a:r>
          </a:p>
          <a:p>
            <a:endParaRPr lang="en-US"/>
          </a:p>
          <a:p>
            <a:r>
              <a:rPr lang="en-US"/>
              <a:t>They found higher retention after sleeping.</a:t>
            </a:r>
          </a:p>
          <a:p>
            <a:endParaRPr lang="en-US"/>
          </a:p>
          <a:p>
            <a:r>
              <a:rPr lang="en-US"/>
              <a:t>Could this be due to a consolidation process taking place during sleep, or simply a lack of interference from new information?</a:t>
            </a:r>
          </a:p>
          <a:p>
            <a:endParaRPr lang="en-US"/>
          </a:p>
          <a:p>
            <a:endParaRPr lang="en-US"/>
          </a:p>
          <a:p>
            <a:endParaRPr lang="en-US"/>
          </a:p>
          <a:p>
            <a:endParaRPr lang="en-US"/>
          </a:p>
          <a:p>
            <a:r>
              <a:rPr lang="en-US" sz="1400"/>
              <a:t>Jenkins, John G., and Karl M. Dallenbach. "Obliviscence during sleep and waking." </a:t>
            </a:r>
            <a:r>
              <a:rPr lang="en-US" sz="1400" i="1"/>
              <a:t>The American Journal of Psychology</a:t>
            </a:r>
            <a:r>
              <a:rPr lang="en-US" sz="1400"/>
              <a:t> (1924): 605-612.</a:t>
            </a:r>
          </a:p>
          <a:p>
            <a:endParaRPr lang="en-US"/>
          </a:p>
        </p:txBody>
      </p:sp>
    </p:spTree>
    <p:extLst>
      <p:ext uri="{BB962C8B-B14F-4D97-AF65-F5344CB8AC3E}">
        <p14:creationId xmlns:p14="http://schemas.microsoft.com/office/powerpoint/2010/main" val="39493722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461665"/>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endParaRPr lang="en-US" sz="2400">
              <a:solidFill>
                <a:schemeClr val="bg1">
                  <a:lumMod val="50000"/>
                </a:schemeClr>
              </a:solidFill>
              <a:latin typeface="Cambria"/>
              <a:cs typeface="Cambria"/>
            </a:endParaRPr>
          </a:p>
        </p:txBody>
      </p:sp>
      <p:sp>
        <p:nvSpPr>
          <p:cNvPr id="3" name="TextBox 2"/>
          <p:cNvSpPr txBox="1"/>
          <p:nvPr/>
        </p:nvSpPr>
        <p:spPr>
          <a:xfrm>
            <a:off x="846667" y="1270000"/>
            <a:ext cx="7535333" cy="3970318"/>
          </a:xfrm>
          <a:prstGeom prst="rect">
            <a:avLst/>
          </a:prstGeom>
          <a:noFill/>
        </p:spPr>
        <p:txBody>
          <a:bodyPr wrap="square" rtlCol="0">
            <a:spAutoFit/>
          </a:bodyPr>
          <a:lstStyle/>
          <a:p>
            <a:r>
              <a:rPr lang="en-US"/>
              <a:t>sensory</a:t>
            </a:r>
          </a:p>
          <a:p>
            <a:r>
              <a:rPr lang="en-US"/>
              <a:t>	visual</a:t>
            </a:r>
          </a:p>
          <a:p>
            <a:r>
              <a:rPr lang="en-US"/>
              <a:t>		iconic</a:t>
            </a:r>
          </a:p>
          <a:p>
            <a:r>
              <a:rPr lang="en-US"/>
              <a:t>		visual short-term</a:t>
            </a:r>
          </a:p>
          <a:p>
            <a:r>
              <a:rPr lang="en-US"/>
              <a:t>	echoic</a:t>
            </a:r>
          </a:p>
          <a:p>
            <a:r>
              <a:rPr lang="en-US"/>
              <a:t>	haptic</a:t>
            </a:r>
          </a:p>
          <a:p>
            <a:r>
              <a:rPr lang="en-US"/>
              <a:t>topographic</a:t>
            </a:r>
          </a:p>
          <a:p>
            <a:r>
              <a:rPr lang="en-US"/>
              <a:t>flashbulb memories</a:t>
            </a:r>
          </a:p>
          <a:p>
            <a:endParaRPr lang="en-US"/>
          </a:p>
          <a:p>
            <a:endParaRPr lang="en-US"/>
          </a:p>
          <a:p>
            <a:r>
              <a:rPr lang="en-US"/>
              <a:t>declarative (explicit)</a:t>
            </a:r>
          </a:p>
          <a:p>
            <a:r>
              <a:rPr lang="en-US"/>
              <a:t>	semantic facts</a:t>
            </a:r>
          </a:p>
          <a:p>
            <a:r>
              <a:rPr lang="en-US"/>
              <a:t>procedural (implicit)</a:t>
            </a:r>
          </a:p>
          <a:p>
            <a:r>
              <a:rPr lang="en-US"/>
              <a:t>	motor skills</a:t>
            </a:r>
          </a:p>
        </p:txBody>
      </p:sp>
    </p:spTree>
    <p:extLst>
      <p:ext uri="{BB962C8B-B14F-4D97-AF65-F5344CB8AC3E}">
        <p14:creationId xmlns:p14="http://schemas.microsoft.com/office/powerpoint/2010/main" val="40974504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p>
          <a:p>
            <a:r>
              <a:rPr lang="en-US" sz="2400">
                <a:latin typeface="Cambria"/>
                <a:cs typeface="Cambria"/>
              </a:rPr>
              <a:t>Declarative vs. procedural</a:t>
            </a:r>
          </a:p>
        </p:txBody>
      </p:sp>
      <p:sp>
        <p:nvSpPr>
          <p:cNvPr id="3" name="TextBox 2"/>
          <p:cNvSpPr txBox="1"/>
          <p:nvPr/>
        </p:nvSpPr>
        <p:spPr>
          <a:xfrm>
            <a:off x="846667" y="1270000"/>
            <a:ext cx="7535333" cy="5078314"/>
          </a:xfrm>
          <a:prstGeom prst="rect">
            <a:avLst/>
          </a:prstGeom>
          <a:noFill/>
        </p:spPr>
        <p:txBody>
          <a:bodyPr wrap="square" rtlCol="0">
            <a:spAutoFit/>
          </a:bodyPr>
          <a:lstStyle/>
          <a:p>
            <a:r>
              <a:rPr lang="en-US"/>
              <a:t>Henry Molaison was able to learn a new motor skill (mirror drawing) without remembering that he had practiced the task before.</a:t>
            </a:r>
          </a:p>
          <a:p>
            <a:endParaRPr lang="en-US"/>
          </a:p>
          <a:p>
            <a:r>
              <a:rPr lang="en-US"/>
              <a:t>This showed a dissociation between motor task learning and being aware of past events.</a:t>
            </a:r>
          </a:p>
          <a:p>
            <a:endParaRPr lang="en-US"/>
          </a:p>
          <a:p>
            <a:r>
              <a:rPr lang="en-US"/>
              <a:t>Tasks can change their reliance on declarative and procedural memory.</a:t>
            </a:r>
          </a:p>
          <a:p>
            <a:endParaRPr lang="en-US"/>
          </a:p>
          <a:p>
            <a:r>
              <a:rPr lang="en-US"/>
              <a:t>Fitts’ model (1954):</a:t>
            </a:r>
          </a:p>
          <a:p>
            <a:r>
              <a:rPr lang="en-US"/>
              <a:t>	cognitive phase</a:t>
            </a:r>
          </a:p>
          <a:p>
            <a:r>
              <a:rPr lang="en-US"/>
              <a:t>	associative phase</a:t>
            </a:r>
          </a:p>
          <a:p>
            <a:r>
              <a:rPr lang="en-US"/>
              <a:t>	autonomous phase</a:t>
            </a:r>
          </a:p>
          <a:p>
            <a:endParaRPr lang="en-US"/>
          </a:p>
          <a:p>
            <a:r>
              <a:rPr lang="en-US"/>
              <a:t>Tadlock’s model:</a:t>
            </a:r>
          </a:p>
          <a:p>
            <a:r>
              <a:rPr lang="en-US"/>
              <a:t>	attempt</a:t>
            </a:r>
          </a:p>
          <a:p>
            <a:r>
              <a:rPr lang="en-US"/>
              <a:t>	fail</a:t>
            </a:r>
          </a:p>
          <a:p>
            <a:r>
              <a:rPr lang="en-US"/>
              <a:t>	analyse result (implicitly)</a:t>
            </a:r>
          </a:p>
          <a:p>
            <a:r>
              <a:rPr lang="en-US"/>
              <a:t>	decide how to improve the next attempt (implicitly)</a:t>
            </a:r>
          </a:p>
        </p:txBody>
      </p:sp>
    </p:spTree>
    <p:extLst>
      <p:ext uri="{BB962C8B-B14F-4D97-AF65-F5344CB8AC3E}">
        <p14:creationId xmlns:p14="http://schemas.microsoft.com/office/powerpoint/2010/main" val="1003777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Unlike computer memory</a:t>
            </a:r>
            <a:endParaRPr lang="en-US" sz="2400">
              <a:latin typeface="Cambria"/>
              <a:cs typeface="Cambria"/>
            </a:endParaRPr>
          </a:p>
        </p:txBody>
      </p:sp>
      <p:sp>
        <p:nvSpPr>
          <p:cNvPr id="2" name="TextBox 1"/>
          <p:cNvSpPr txBox="1"/>
          <p:nvPr/>
        </p:nvSpPr>
        <p:spPr>
          <a:xfrm>
            <a:off x="744964" y="1587429"/>
            <a:ext cx="7738148" cy="646331"/>
          </a:xfrm>
          <a:prstGeom prst="rect">
            <a:avLst/>
          </a:prstGeom>
          <a:noFill/>
        </p:spPr>
        <p:txBody>
          <a:bodyPr wrap="square" rtlCol="0">
            <a:spAutoFit/>
          </a:bodyPr>
          <a:lstStyle/>
          <a:p>
            <a:pPr marL="285750" indent="-285750">
              <a:buFont typeface="Arial"/>
              <a:buChar char="•"/>
            </a:pPr>
            <a:r>
              <a:rPr lang="en-US"/>
              <a:t>Our memory does not remember everything</a:t>
            </a:r>
          </a:p>
          <a:p>
            <a:pPr marL="285750" indent="-285750">
              <a:buFont typeface="Arial"/>
              <a:buChar char="•"/>
            </a:pPr>
            <a:r>
              <a:rPr lang="en-US"/>
              <a:t>If it did, it would be prohibitive</a:t>
            </a:r>
            <a:endParaRPr lang="en-US"/>
          </a:p>
        </p:txBody>
      </p:sp>
    </p:spTree>
    <p:extLst>
      <p:ext uri="{BB962C8B-B14F-4D97-AF65-F5344CB8AC3E}">
        <p14:creationId xmlns:p14="http://schemas.microsoft.com/office/powerpoint/2010/main" val="13835665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p>
          <a:p>
            <a:r>
              <a:rPr lang="en-US" sz="2400">
                <a:latin typeface="Cambria"/>
                <a:cs typeface="Cambria"/>
              </a:rPr>
              <a:t>Declarative vs. procedural</a:t>
            </a:r>
          </a:p>
        </p:txBody>
      </p:sp>
      <p:sp>
        <p:nvSpPr>
          <p:cNvPr id="3" name="TextBox 2"/>
          <p:cNvSpPr txBox="1"/>
          <p:nvPr/>
        </p:nvSpPr>
        <p:spPr>
          <a:xfrm>
            <a:off x="846667" y="1270000"/>
            <a:ext cx="7535333" cy="1477328"/>
          </a:xfrm>
          <a:prstGeom prst="rect">
            <a:avLst/>
          </a:prstGeom>
          <a:noFill/>
        </p:spPr>
        <p:txBody>
          <a:bodyPr wrap="square" rtlCol="0">
            <a:spAutoFit/>
          </a:bodyPr>
          <a:lstStyle/>
          <a:p>
            <a:r>
              <a:rPr lang="en-US"/>
              <a:t>To test procedural memory we use motor tasks, often skills:</a:t>
            </a:r>
          </a:p>
          <a:p>
            <a:endParaRPr lang="en-US"/>
          </a:p>
          <a:p>
            <a:r>
              <a:rPr lang="en-US"/>
              <a:t>Mirror tracing</a:t>
            </a:r>
          </a:p>
          <a:p>
            <a:r>
              <a:rPr lang="en-US"/>
              <a:t>Throwing</a:t>
            </a:r>
          </a:p>
          <a:p>
            <a:r>
              <a:rPr lang="en-US"/>
              <a:t>Learning an instrument</a:t>
            </a:r>
          </a:p>
        </p:txBody>
      </p:sp>
    </p:spTree>
    <p:extLst>
      <p:ext uri="{BB962C8B-B14F-4D97-AF65-F5344CB8AC3E}">
        <p14:creationId xmlns:p14="http://schemas.microsoft.com/office/powerpoint/2010/main" val="337347005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p>
          <a:p>
            <a:r>
              <a:rPr lang="en-US" sz="2400">
                <a:latin typeface="Cambria"/>
                <a:cs typeface="Cambria"/>
              </a:rPr>
              <a:t>Procedural memory</a:t>
            </a:r>
          </a:p>
        </p:txBody>
      </p:sp>
      <p:sp>
        <p:nvSpPr>
          <p:cNvPr id="3" name="TextBox 2"/>
          <p:cNvSpPr txBox="1"/>
          <p:nvPr/>
        </p:nvSpPr>
        <p:spPr>
          <a:xfrm>
            <a:off x="846667" y="1270000"/>
            <a:ext cx="7535333" cy="1200329"/>
          </a:xfrm>
          <a:prstGeom prst="rect">
            <a:avLst/>
          </a:prstGeom>
          <a:noFill/>
        </p:spPr>
        <p:txBody>
          <a:bodyPr wrap="square" rtlCol="0">
            <a:spAutoFit/>
          </a:bodyPr>
          <a:lstStyle/>
          <a:p>
            <a:r>
              <a:rPr lang="en-US"/>
              <a:t>Structures:</a:t>
            </a:r>
          </a:p>
          <a:p>
            <a:r>
              <a:rPr lang="en-US"/>
              <a:t>	striatum – connected to many brain areas</a:t>
            </a:r>
          </a:p>
          <a:p>
            <a:r>
              <a:rPr lang="en-US"/>
              <a:t>	basal ganglia - </a:t>
            </a:r>
          </a:p>
          <a:p>
            <a:r>
              <a:rPr lang="en-US"/>
              <a:t>	cerebellum – damage prevents motor skill learning</a:t>
            </a:r>
          </a:p>
        </p:txBody>
      </p:sp>
      <p:pic>
        <p:nvPicPr>
          <p:cNvPr id="2" name="Picture 1"/>
          <p:cNvPicPr>
            <a:picLocks noChangeAspect="1"/>
          </p:cNvPicPr>
          <p:nvPr/>
        </p:nvPicPr>
        <p:blipFill>
          <a:blip r:embed="rId4"/>
          <a:stretch>
            <a:fillRect/>
          </a:stretch>
        </p:blipFill>
        <p:spPr>
          <a:xfrm>
            <a:off x="1460500" y="2412511"/>
            <a:ext cx="6223000" cy="4191000"/>
          </a:xfrm>
          <a:prstGeom prst="rect">
            <a:avLst/>
          </a:prstGeom>
        </p:spPr>
      </p:pic>
    </p:spTree>
    <p:extLst>
      <p:ext uri="{BB962C8B-B14F-4D97-AF65-F5344CB8AC3E}">
        <p14:creationId xmlns:p14="http://schemas.microsoft.com/office/powerpoint/2010/main" val="8128364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Challenges to the neuron theory?</a:t>
            </a:r>
          </a:p>
        </p:txBody>
      </p:sp>
      <p:sp>
        <p:nvSpPr>
          <p:cNvPr id="6" name="TextBox 5"/>
          <p:cNvSpPr txBox="1"/>
          <p:nvPr/>
        </p:nvSpPr>
        <p:spPr>
          <a:xfrm>
            <a:off x="744964" y="1406419"/>
            <a:ext cx="7738148" cy="2308324"/>
          </a:xfrm>
          <a:prstGeom prst="rect">
            <a:avLst/>
          </a:prstGeom>
          <a:noFill/>
        </p:spPr>
        <p:txBody>
          <a:bodyPr wrap="square" rtlCol="0">
            <a:spAutoFit/>
          </a:bodyPr>
          <a:lstStyle/>
          <a:p>
            <a:r>
              <a:rPr lang="en-US"/>
              <a:t>Limited research suggests that memory may require structures and processes which are smaller and more complex than neurons.</a:t>
            </a:r>
          </a:p>
          <a:p>
            <a:endParaRPr lang="en-US"/>
          </a:p>
          <a:p>
            <a:r>
              <a:rPr lang="en-US"/>
              <a:t>DNA methylation (modification of molecules attached to DNA)</a:t>
            </a:r>
          </a:p>
          <a:p>
            <a:endParaRPr lang="en-US"/>
          </a:p>
          <a:p>
            <a:r>
              <a:rPr lang="en-US"/>
              <a:t>Prions (proteins which may change in shape)</a:t>
            </a:r>
          </a:p>
          <a:p>
            <a:endParaRPr lang="en-US"/>
          </a:p>
          <a:p>
            <a:r>
              <a:rPr lang="en-US"/>
              <a:t>These theories are still unconfirmed and largely speculative.</a:t>
            </a:r>
          </a:p>
        </p:txBody>
      </p:sp>
    </p:spTree>
    <p:extLst>
      <p:ext uri="{BB962C8B-B14F-4D97-AF65-F5344CB8AC3E}">
        <p14:creationId xmlns:p14="http://schemas.microsoft.com/office/powerpoint/2010/main" val="36289960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Applications</a:t>
            </a:r>
          </a:p>
        </p:txBody>
      </p:sp>
      <p:sp>
        <p:nvSpPr>
          <p:cNvPr id="6" name="TextBox 5"/>
          <p:cNvSpPr txBox="1"/>
          <p:nvPr/>
        </p:nvSpPr>
        <p:spPr>
          <a:xfrm>
            <a:off x="744964" y="1406419"/>
            <a:ext cx="7738148" cy="1754327"/>
          </a:xfrm>
          <a:prstGeom prst="rect">
            <a:avLst/>
          </a:prstGeom>
          <a:noFill/>
        </p:spPr>
        <p:txBody>
          <a:bodyPr wrap="square" rtlCol="0">
            <a:spAutoFit/>
          </a:bodyPr>
          <a:lstStyle/>
          <a:p>
            <a:pPr marL="285750" indent="-285750">
              <a:buFont typeface="Arial"/>
              <a:buChar char="•"/>
            </a:pPr>
            <a:r>
              <a:rPr lang="en-US"/>
              <a:t>There are ideal spaced rehearsal intervals for learning</a:t>
            </a:r>
          </a:p>
          <a:p>
            <a:pPr marL="285750" indent="-285750">
              <a:buFont typeface="Arial"/>
              <a:buChar char="•"/>
            </a:pPr>
            <a:r>
              <a:rPr lang="en-US"/>
              <a:t>Chunking, novelty and rehearsal can be used to improve memory</a:t>
            </a:r>
          </a:p>
          <a:p>
            <a:pPr marL="285750" indent="-285750">
              <a:buFont typeface="Arial"/>
              <a:buChar char="•"/>
            </a:pPr>
            <a:r>
              <a:rPr lang="en-US"/>
              <a:t>Retrieval can be a subsconscious process; you can interfere with it by trying too hard</a:t>
            </a:r>
          </a:p>
          <a:p>
            <a:pPr marL="285750" indent="-285750">
              <a:buFont typeface="Arial"/>
              <a:buChar char="•"/>
            </a:pPr>
            <a:r>
              <a:rPr lang="en-US"/>
              <a:t>When trying to remember something, think about its connotations and connections.</a:t>
            </a:r>
          </a:p>
        </p:txBody>
      </p:sp>
    </p:spTree>
    <p:extLst>
      <p:ext uri="{BB962C8B-B14F-4D97-AF65-F5344CB8AC3E}">
        <p14:creationId xmlns:p14="http://schemas.microsoft.com/office/powerpoint/2010/main" val="7203299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p>
          <a:p>
            <a:r>
              <a:rPr lang="en-US" sz="2400">
                <a:latin typeface="Cambria"/>
                <a:cs typeface="Cambria"/>
              </a:rPr>
              <a:t>Clive Wearing</a:t>
            </a:r>
          </a:p>
        </p:txBody>
      </p:sp>
      <p:sp>
        <p:nvSpPr>
          <p:cNvPr id="4" name="TextBox 3"/>
          <p:cNvSpPr txBox="1"/>
          <p:nvPr/>
        </p:nvSpPr>
        <p:spPr>
          <a:xfrm>
            <a:off x="744964" y="1439333"/>
            <a:ext cx="7738148" cy="1477328"/>
          </a:xfrm>
          <a:prstGeom prst="rect">
            <a:avLst/>
          </a:prstGeom>
          <a:noFill/>
        </p:spPr>
        <p:txBody>
          <a:bodyPr wrap="square" rtlCol="0">
            <a:spAutoFit/>
          </a:bodyPr>
          <a:lstStyle/>
          <a:p>
            <a:r>
              <a:rPr lang="en-US"/>
              <a:t>Previous chorus master of the London Sinfonietta.</a:t>
            </a:r>
          </a:p>
          <a:p>
            <a:endParaRPr lang="en-US"/>
          </a:p>
          <a:p>
            <a:r>
              <a:rPr lang="en-US"/>
              <a:t>Suffered from herpesviral encephalitis (caused by HSV-1 or HSV-2)</a:t>
            </a:r>
          </a:p>
          <a:p>
            <a:endParaRPr lang="en-US"/>
          </a:p>
          <a:p>
            <a:endParaRPr lang="en-US"/>
          </a:p>
        </p:txBody>
      </p:sp>
    </p:spTree>
    <p:extLst>
      <p:ext uri="{BB962C8B-B14F-4D97-AF65-F5344CB8AC3E}">
        <p14:creationId xmlns:p14="http://schemas.microsoft.com/office/powerpoint/2010/main" val="5300217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p>
          <a:p>
            <a:r>
              <a:rPr lang="en-US" sz="2400">
                <a:latin typeface="Cambria"/>
                <a:cs typeface="Cambria"/>
              </a:rPr>
              <a:t>Clive Wearing</a:t>
            </a:r>
          </a:p>
        </p:txBody>
      </p:sp>
      <p:sp>
        <p:nvSpPr>
          <p:cNvPr id="4" name="TextBox 3"/>
          <p:cNvSpPr txBox="1"/>
          <p:nvPr/>
        </p:nvSpPr>
        <p:spPr>
          <a:xfrm>
            <a:off x="744963" y="945448"/>
            <a:ext cx="8130925" cy="5909311"/>
          </a:xfrm>
          <a:prstGeom prst="rect">
            <a:avLst/>
          </a:prstGeom>
          <a:noFill/>
        </p:spPr>
        <p:txBody>
          <a:bodyPr wrap="square" rtlCol="0">
            <a:spAutoFit/>
          </a:bodyPr>
          <a:lstStyle/>
          <a:p>
            <a:r>
              <a:rPr lang="en-US"/>
              <a:t>“Wearing developed a profound case of total amnesia as a result of his illness. Because of damage to the hippocampus, an area required to transfer memories from short-term to long-term memory, he is completely unable to form lasting new memories – his memory only lasts between 7 and 30 seconds.</a:t>
            </a:r>
          </a:p>
          <a:p>
            <a:endParaRPr lang="en-US"/>
          </a:p>
          <a:p>
            <a:r>
              <a:rPr lang="en-US"/>
              <a:t> He spends every day 'waking up' every 20 seconds, 'restarting' his consciousness once the time span of his short term memory elapses (about 30 seconds). He remembers little of his life before 1985; he knows, for example, that he has children from an earlier marriage, but cannot remember their names. </a:t>
            </a:r>
          </a:p>
          <a:p>
            <a:endParaRPr lang="en-US"/>
          </a:p>
          <a:p>
            <a:r>
              <a:rPr lang="en-US"/>
              <a:t>His love for his second wife Deborah, whom he married the year prior to his illness, is undiminished. He greets her joyously every time they meet, either believing he has not seen her in years or that they have never met before, even though she may have just left the room to fetch a glass of water. When he goes out dining with his wife, he can remember the name of the food (e.g. chicken); however he cannot link it with taste, as he has forgotten.</a:t>
            </a:r>
          </a:p>
          <a:p>
            <a:endParaRPr lang="en-US"/>
          </a:p>
          <a:p>
            <a:r>
              <a:rPr lang="en-US"/>
              <a:t> Despite having retrograde as well as anterograde amnesia, and thus only a moment-to-moment consciousness, Wearing still recalls how to play the piano and conduct a choir – all this despite having no recollection of having received a musical education. This is because his procedural memory was not damaged by the virus.”</a:t>
            </a:r>
          </a:p>
        </p:txBody>
      </p:sp>
    </p:spTree>
    <p:extLst>
      <p:ext uri="{BB962C8B-B14F-4D97-AF65-F5344CB8AC3E}">
        <p14:creationId xmlns:p14="http://schemas.microsoft.com/office/powerpoint/2010/main" val="19691366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Types of memory</a:t>
            </a:r>
          </a:p>
          <a:p>
            <a:r>
              <a:rPr lang="en-US" sz="2400">
                <a:latin typeface="Cambria"/>
                <a:cs typeface="Cambria"/>
              </a:rPr>
              <a:t>Clive Wearing</a:t>
            </a:r>
          </a:p>
        </p:txBody>
      </p:sp>
      <p:pic>
        <p:nvPicPr>
          <p:cNvPr id="2" name="Picture 1"/>
          <p:cNvPicPr>
            <a:picLocks noChangeAspect="1"/>
          </p:cNvPicPr>
          <p:nvPr/>
        </p:nvPicPr>
        <p:blipFill>
          <a:blip r:embed="rId4"/>
          <a:stretch>
            <a:fillRect/>
          </a:stretch>
        </p:blipFill>
        <p:spPr>
          <a:xfrm>
            <a:off x="1447800" y="1079500"/>
            <a:ext cx="6248400" cy="4699000"/>
          </a:xfrm>
          <a:prstGeom prst="rect">
            <a:avLst/>
          </a:prstGeom>
        </p:spPr>
      </p:pic>
    </p:spTree>
    <p:extLst>
      <p:ext uri="{BB962C8B-B14F-4D97-AF65-F5344CB8AC3E}">
        <p14:creationId xmlns:p14="http://schemas.microsoft.com/office/powerpoint/2010/main" val="4858435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461665"/>
          </a:xfrm>
          <a:prstGeom prst="rect">
            <a:avLst/>
          </a:prstGeom>
          <a:noFill/>
        </p:spPr>
        <p:txBody>
          <a:bodyPr wrap="square" rtlCol="0">
            <a:spAutoFit/>
          </a:bodyPr>
          <a:lstStyle/>
          <a:p>
            <a:r>
              <a:rPr lang="en-US" sz="2400">
                <a:solidFill>
                  <a:schemeClr val="bg1">
                    <a:lumMod val="50000"/>
                  </a:schemeClr>
                </a:solidFill>
                <a:latin typeface="Cambria"/>
                <a:cs typeface="Cambria"/>
              </a:rPr>
              <a:t>Essay guidelines</a:t>
            </a:r>
          </a:p>
        </p:txBody>
      </p:sp>
      <p:sp>
        <p:nvSpPr>
          <p:cNvPr id="2" name="TextBox 1"/>
          <p:cNvSpPr txBox="1"/>
          <p:nvPr/>
        </p:nvSpPr>
        <p:spPr>
          <a:xfrm>
            <a:off x="744964" y="1467556"/>
            <a:ext cx="7738148" cy="3139321"/>
          </a:xfrm>
          <a:prstGeom prst="rect">
            <a:avLst/>
          </a:prstGeom>
          <a:noFill/>
        </p:spPr>
        <p:txBody>
          <a:bodyPr wrap="square" rtlCol="0">
            <a:spAutoFit/>
          </a:bodyPr>
          <a:lstStyle/>
          <a:p>
            <a:pPr marL="285750" indent="-285750">
              <a:buFont typeface="Arial"/>
              <a:buChar char="•"/>
            </a:pPr>
            <a:r>
              <a:rPr lang="en-US"/>
              <a:t>5PM Friday 7 November, by email</a:t>
            </a:r>
          </a:p>
          <a:p>
            <a:pPr marL="285750" indent="-285750">
              <a:buFont typeface="Arial"/>
              <a:buChar char="•"/>
            </a:pPr>
            <a:r>
              <a:rPr lang="en-US"/>
              <a:t>2,500 word limit (not including bibliography!). Nothing beyond 2,750 words will be read.</a:t>
            </a:r>
          </a:p>
          <a:p>
            <a:pPr marL="285750" indent="-285750">
              <a:buFont typeface="Arial"/>
              <a:buChar char="•"/>
            </a:pPr>
            <a:r>
              <a:rPr lang="en-US"/>
              <a:t>Late penalty 3% per day, after 5 days capped at 59%, after 14 days 0%</a:t>
            </a:r>
            <a:br>
              <a:rPr lang="en-US"/>
            </a:br>
            <a:r>
              <a:rPr lang="en-US"/>
              <a:t>(unless of course an Extenuating Circumstance)</a:t>
            </a:r>
          </a:p>
          <a:p>
            <a:pPr marL="285750" indent="-285750">
              <a:buFont typeface="Arial"/>
              <a:buChar char="•"/>
            </a:pPr>
            <a:endParaRPr lang="en-US"/>
          </a:p>
          <a:p>
            <a:r>
              <a:rPr lang="en-US"/>
              <a:t>You should show that:</a:t>
            </a:r>
          </a:p>
          <a:p>
            <a:pPr marL="285750" indent="-285750">
              <a:buFont typeface="Arial"/>
              <a:buChar char="•"/>
            </a:pPr>
            <a:r>
              <a:rPr lang="en-US"/>
              <a:t>you can clearly understand and explain psychological concepts</a:t>
            </a:r>
          </a:p>
          <a:p>
            <a:pPr marL="285750" indent="-285750">
              <a:buFont typeface="Arial"/>
              <a:buChar char="•"/>
            </a:pPr>
            <a:r>
              <a:rPr lang="en-US"/>
              <a:t>you can compare and criticise psychological ideas</a:t>
            </a:r>
          </a:p>
          <a:p>
            <a:pPr marL="285750" indent="-285750">
              <a:buFont typeface="Arial"/>
              <a:buChar char="•"/>
            </a:pPr>
            <a:endParaRPr lang="en-US"/>
          </a:p>
          <a:p>
            <a:r>
              <a:rPr lang="en-US"/>
              <a:t>Feel free to select your own titles, but check with me first.</a:t>
            </a:r>
          </a:p>
        </p:txBody>
      </p:sp>
    </p:spTree>
    <p:extLst>
      <p:ext uri="{BB962C8B-B14F-4D97-AF65-F5344CB8AC3E}">
        <p14:creationId xmlns:p14="http://schemas.microsoft.com/office/powerpoint/2010/main" val="37792400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Research strategy</a:t>
            </a:r>
          </a:p>
          <a:p>
            <a:r>
              <a:rPr lang="en-US" sz="2400">
                <a:latin typeface="Cambria"/>
                <a:cs typeface="Cambria"/>
              </a:rPr>
              <a:t>Sources</a:t>
            </a:r>
          </a:p>
        </p:txBody>
      </p:sp>
      <p:sp>
        <p:nvSpPr>
          <p:cNvPr id="4" name="TextBox 3"/>
          <p:cNvSpPr txBox="1"/>
          <p:nvPr/>
        </p:nvSpPr>
        <p:spPr>
          <a:xfrm>
            <a:off x="744964" y="1467556"/>
            <a:ext cx="7738148" cy="3970318"/>
          </a:xfrm>
          <a:prstGeom prst="rect">
            <a:avLst/>
          </a:prstGeom>
          <a:noFill/>
        </p:spPr>
        <p:txBody>
          <a:bodyPr wrap="square" rtlCol="0">
            <a:spAutoFit/>
          </a:bodyPr>
          <a:lstStyle/>
          <a:p>
            <a:pPr marL="285750" indent="-285750">
              <a:buFont typeface="Arial"/>
              <a:buChar char="•"/>
            </a:pPr>
            <a:r>
              <a:rPr lang="en-US"/>
              <a:t>Books</a:t>
            </a:r>
          </a:p>
          <a:p>
            <a:pPr marL="285750" indent="-285750">
              <a:buFont typeface="Arial"/>
              <a:buChar char="•"/>
            </a:pPr>
            <a:r>
              <a:rPr lang="en-US"/>
              <a:t>Google, Wikepedia (be careful!)</a:t>
            </a:r>
          </a:p>
          <a:p>
            <a:pPr marL="285750" indent="-285750">
              <a:buFont typeface="Arial"/>
              <a:buChar char="•"/>
            </a:pPr>
            <a:r>
              <a:rPr lang="en-US"/>
              <a:t>Scholarpedia</a:t>
            </a:r>
          </a:p>
          <a:p>
            <a:pPr marL="285750" indent="-285750">
              <a:buFont typeface="Arial"/>
              <a:buChar char="•"/>
            </a:pPr>
            <a:r>
              <a:rPr lang="en-US"/>
              <a:t>Google Scholar</a:t>
            </a:r>
          </a:p>
          <a:p>
            <a:pPr marL="285750" indent="-285750">
              <a:buFont typeface="Arial"/>
              <a:buChar char="•"/>
            </a:pPr>
            <a:r>
              <a:rPr lang="en-US"/>
              <a:t>University library website – allows you to access subscription-only journals</a:t>
            </a:r>
          </a:p>
          <a:p>
            <a:pPr marL="285750" indent="-285750">
              <a:buFont typeface="Arial"/>
              <a:buChar char="•"/>
            </a:pPr>
            <a:endParaRPr lang="en-US"/>
          </a:p>
          <a:p>
            <a:endParaRPr lang="en-US"/>
          </a:p>
          <a:p>
            <a:pPr marL="285750" indent="-285750">
              <a:buFont typeface="Arial"/>
              <a:buChar char="•"/>
            </a:pPr>
            <a:r>
              <a:rPr lang="en-US"/>
              <a:t>Books</a:t>
            </a:r>
          </a:p>
          <a:p>
            <a:pPr marL="285750" indent="-285750">
              <a:buFont typeface="Arial"/>
              <a:buChar char="•"/>
            </a:pPr>
            <a:r>
              <a:rPr lang="en-US"/>
              <a:t>Academic papers</a:t>
            </a:r>
          </a:p>
          <a:p>
            <a:pPr marL="285750" indent="-285750">
              <a:buFont typeface="Arial"/>
              <a:buChar char="•"/>
            </a:pPr>
            <a:endParaRPr lang="en-US"/>
          </a:p>
          <a:p>
            <a:r>
              <a:rPr lang="en-US"/>
              <a:t>Research is a tradeoff between exploration and exploitation.</a:t>
            </a:r>
          </a:p>
          <a:p>
            <a:r>
              <a:rPr lang="en-US"/>
              <a:t>Don’t go too deep too quickly – use speed-reading, check figures first, skim a stack of books in the library.</a:t>
            </a:r>
          </a:p>
          <a:p>
            <a:pPr marL="285750" indent="-285750">
              <a:buFont typeface="Arial"/>
              <a:buChar char="•"/>
            </a:pPr>
            <a:endParaRPr lang="en-US"/>
          </a:p>
        </p:txBody>
      </p:sp>
    </p:spTree>
    <p:extLst>
      <p:ext uri="{BB962C8B-B14F-4D97-AF65-F5344CB8AC3E}">
        <p14:creationId xmlns:p14="http://schemas.microsoft.com/office/powerpoint/2010/main" val="157473567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Research strategy</a:t>
            </a:r>
          </a:p>
          <a:p>
            <a:r>
              <a:rPr lang="en-US" sz="2400">
                <a:latin typeface="Cambria"/>
                <a:cs typeface="Cambria"/>
              </a:rPr>
              <a:t>Structure</a:t>
            </a:r>
          </a:p>
        </p:txBody>
      </p:sp>
      <p:sp>
        <p:nvSpPr>
          <p:cNvPr id="4" name="TextBox 3"/>
          <p:cNvSpPr txBox="1"/>
          <p:nvPr/>
        </p:nvSpPr>
        <p:spPr>
          <a:xfrm>
            <a:off x="744964" y="1467556"/>
            <a:ext cx="7738148" cy="2308324"/>
          </a:xfrm>
          <a:prstGeom prst="rect">
            <a:avLst/>
          </a:prstGeom>
          <a:noFill/>
        </p:spPr>
        <p:txBody>
          <a:bodyPr wrap="square" rtlCol="0">
            <a:spAutoFit/>
          </a:bodyPr>
          <a:lstStyle/>
          <a:p>
            <a:r>
              <a:rPr lang="en-US"/>
              <a:t>Like a review paper (no methodology or description of experimental results).</a:t>
            </a:r>
          </a:p>
          <a:p>
            <a:endParaRPr lang="en-US"/>
          </a:p>
          <a:p>
            <a:r>
              <a:rPr lang="en-US"/>
              <a:t>Introduction should introduce the area and set up some questions to motivate the reader...</a:t>
            </a:r>
          </a:p>
          <a:p>
            <a:endParaRPr lang="en-US"/>
          </a:p>
          <a:p>
            <a:r>
              <a:rPr lang="en-US"/>
              <a:t>...which should then be answered later in the essay.</a:t>
            </a:r>
          </a:p>
          <a:p>
            <a:endParaRPr lang="en-US"/>
          </a:p>
          <a:p>
            <a:r>
              <a:rPr lang="en-US"/>
              <a:t>It is OK to leave some questions unanswered.</a:t>
            </a:r>
          </a:p>
        </p:txBody>
      </p:sp>
    </p:spTree>
    <p:extLst>
      <p:ext uri="{BB962C8B-B14F-4D97-AF65-F5344CB8AC3E}">
        <p14:creationId xmlns:p14="http://schemas.microsoft.com/office/powerpoint/2010/main" val="20814790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Hyperthymestia </a:t>
            </a:r>
            <a:endParaRPr lang="en-US" sz="2400">
              <a:latin typeface="Cambria"/>
              <a:cs typeface="Cambria"/>
            </a:endParaRPr>
          </a:p>
        </p:txBody>
      </p:sp>
      <p:sp>
        <p:nvSpPr>
          <p:cNvPr id="2" name="TextBox 1"/>
          <p:cNvSpPr txBox="1"/>
          <p:nvPr/>
        </p:nvSpPr>
        <p:spPr>
          <a:xfrm>
            <a:off x="744964" y="1587429"/>
            <a:ext cx="7738148" cy="3416320"/>
          </a:xfrm>
          <a:prstGeom prst="rect">
            <a:avLst/>
          </a:prstGeom>
          <a:noFill/>
        </p:spPr>
        <p:txBody>
          <a:bodyPr wrap="square" rtlCol="0">
            <a:spAutoFit/>
          </a:bodyPr>
          <a:lstStyle/>
          <a:p>
            <a:pPr marL="285750" indent="-285750">
              <a:buFont typeface="Arial"/>
              <a:buChar char="•"/>
            </a:pPr>
            <a:endParaRPr lang="en-US"/>
          </a:p>
          <a:p>
            <a:pPr marL="285750" indent="-285750">
              <a:buFont typeface="Arial"/>
              <a:buChar char="•"/>
            </a:pPr>
            <a:r>
              <a:rPr lang="en-US"/>
              <a:t>Greek: </a:t>
            </a:r>
            <a:r>
              <a:rPr lang="en-US" i="1"/>
              <a:t>h</a:t>
            </a:r>
            <a:r>
              <a:rPr lang="en-US" i="1"/>
              <a:t>yper</a:t>
            </a:r>
            <a:r>
              <a:rPr lang="en-US"/>
              <a:t> (excessive), </a:t>
            </a:r>
            <a:r>
              <a:rPr lang="en-US" i="1"/>
              <a:t>thymesis</a:t>
            </a:r>
            <a:r>
              <a:rPr lang="en-US"/>
              <a:t> (memory)</a:t>
            </a:r>
          </a:p>
          <a:p>
            <a:pPr marL="285750" indent="-285750">
              <a:buFont typeface="Arial"/>
              <a:buChar char="•"/>
            </a:pPr>
            <a:r>
              <a:rPr lang="en-US"/>
              <a:t>Extremely detailed autobiographical memory</a:t>
            </a:r>
          </a:p>
          <a:p>
            <a:pPr marL="285750" indent="-285750">
              <a:buFont typeface="Arial"/>
              <a:buChar char="•"/>
            </a:pPr>
            <a:r>
              <a:rPr lang="en-US"/>
              <a:t>Bob Petrella, early 60s</a:t>
            </a:r>
          </a:p>
          <a:p>
            <a:pPr marL="285750" indent="-285750">
              <a:buFont typeface="Arial"/>
              <a:buChar char="•"/>
            </a:pPr>
            <a:r>
              <a:rPr lang="en-US"/>
              <a:t>Remembers “between a quarter and half of every month since I was five.”</a:t>
            </a:r>
            <a:br>
              <a:rPr lang="en-US"/>
            </a:br>
            <a:r>
              <a:rPr lang="en-US"/>
              <a:t>phone numbers</a:t>
            </a:r>
            <a:br>
              <a:rPr lang="en-US"/>
            </a:br>
            <a:r>
              <a:rPr lang="en-US"/>
              <a:t>all his birthdays and New Year celebrations</a:t>
            </a:r>
            <a:br>
              <a:rPr lang="en-US"/>
            </a:br>
            <a:r>
              <a:rPr lang="en-US"/>
              <a:t>all main Oscar prizes</a:t>
            </a:r>
            <a:br>
              <a:rPr lang="en-US"/>
            </a:br>
            <a:r>
              <a:rPr lang="en-US"/>
              <a:t>Football game scores</a:t>
            </a:r>
            <a:br>
              <a:rPr lang="en-US"/>
            </a:br>
            <a:endParaRPr lang="en-US"/>
          </a:p>
          <a:p>
            <a:pPr marL="285750" indent="-285750">
              <a:buFont typeface="Arial"/>
              <a:buChar char="•"/>
            </a:pPr>
            <a:endParaRPr lang="en-US"/>
          </a:p>
          <a:p>
            <a:pPr marL="285750" indent="-285750">
              <a:buFont typeface="Arial"/>
              <a:buChar char="•"/>
            </a:pPr>
            <a:r>
              <a:rPr lang="en-US"/>
              <a:t>What does this tell us?</a:t>
            </a:r>
          </a:p>
        </p:txBody>
      </p:sp>
    </p:spTree>
    <p:extLst>
      <p:ext uri="{BB962C8B-B14F-4D97-AF65-F5344CB8AC3E}">
        <p14:creationId xmlns:p14="http://schemas.microsoft.com/office/powerpoint/2010/main" val="597758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Hyperthymestia </a:t>
            </a:r>
            <a:endParaRPr lang="en-US" sz="2400">
              <a:latin typeface="Cambria"/>
              <a:cs typeface="Cambria"/>
            </a:endParaRPr>
          </a:p>
        </p:txBody>
      </p:sp>
      <p:pic>
        <p:nvPicPr>
          <p:cNvPr id="3" name="Picture 2"/>
          <p:cNvPicPr>
            <a:picLocks noChangeAspect="1"/>
          </p:cNvPicPr>
          <p:nvPr/>
        </p:nvPicPr>
        <p:blipFill>
          <a:blip r:embed="rId4"/>
          <a:stretch>
            <a:fillRect/>
          </a:stretch>
        </p:blipFill>
        <p:spPr>
          <a:xfrm>
            <a:off x="1600200" y="1244600"/>
            <a:ext cx="5943600" cy="4368800"/>
          </a:xfrm>
          <a:prstGeom prst="rect">
            <a:avLst/>
          </a:prstGeom>
        </p:spPr>
      </p:pic>
    </p:spTree>
    <p:extLst>
      <p:ext uri="{BB962C8B-B14F-4D97-AF65-F5344CB8AC3E}">
        <p14:creationId xmlns:p14="http://schemas.microsoft.com/office/powerpoint/2010/main" val="34497551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Hyperthymestia </a:t>
            </a:r>
            <a:endParaRPr lang="en-US" sz="2400">
              <a:latin typeface="Cambria"/>
              <a:cs typeface="Cambria"/>
            </a:endParaRPr>
          </a:p>
        </p:txBody>
      </p:sp>
      <p:sp>
        <p:nvSpPr>
          <p:cNvPr id="2" name="TextBox 1"/>
          <p:cNvSpPr txBox="1"/>
          <p:nvPr/>
        </p:nvSpPr>
        <p:spPr>
          <a:xfrm>
            <a:off x="744964" y="1587429"/>
            <a:ext cx="7738148" cy="369332"/>
          </a:xfrm>
          <a:prstGeom prst="rect">
            <a:avLst/>
          </a:prstGeom>
          <a:noFill/>
        </p:spPr>
        <p:txBody>
          <a:bodyPr wrap="square" rtlCol="0">
            <a:spAutoFit/>
          </a:bodyPr>
          <a:lstStyle/>
          <a:p>
            <a:pPr marL="285750" indent="-285750">
              <a:buFont typeface="Arial"/>
              <a:buChar char="•"/>
            </a:pPr>
            <a:r>
              <a:rPr lang="en-US"/>
              <a:t>Autobiographical memory only</a:t>
            </a:r>
          </a:p>
        </p:txBody>
      </p:sp>
    </p:spTree>
    <p:extLst>
      <p:ext uri="{BB962C8B-B14F-4D97-AF65-F5344CB8AC3E}">
        <p14:creationId xmlns:p14="http://schemas.microsoft.com/office/powerpoint/2010/main" val="15583434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Types of memory</a:t>
            </a:r>
            <a:endParaRPr lang="en-US" sz="2400">
              <a:latin typeface="Cambria"/>
              <a:cs typeface="Cambria"/>
            </a:endParaRPr>
          </a:p>
        </p:txBody>
      </p:sp>
      <p:pic>
        <p:nvPicPr>
          <p:cNvPr id="4" name="Picture 3"/>
          <p:cNvPicPr>
            <a:picLocks noChangeAspect="1"/>
          </p:cNvPicPr>
          <p:nvPr/>
        </p:nvPicPr>
        <p:blipFill>
          <a:blip r:embed="rId4"/>
          <a:stretch>
            <a:fillRect/>
          </a:stretch>
        </p:blipFill>
        <p:spPr>
          <a:xfrm>
            <a:off x="409661" y="1573291"/>
            <a:ext cx="8548283" cy="3811109"/>
          </a:xfrm>
          <a:prstGeom prst="rect">
            <a:avLst/>
          </a:prstGeom>
        </p:spPr>
      </p:pic>
    </p:spTree>
    <p:extLst>
      <p:ext uri="{BB962C8B-B14F-4D97-AF65-F5344CB8AC3E}">
        <p14:creationId xmlns:p14="http://schemas.microsoft.com/office/powerpoint/2010/main" val="11032232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2212" y="0"/>
            <a:ext cx="685800" cy="787400"/>
          </a:xfrm>
          <a:prstGeom prst="rect">
            <a:avLst/>
          </a:prstGeom>
        </p:spPr>
      </p:pic>
      <p:pic>
        <p:nvPicPr>
          <p:cNvPr id="9" name="Picture 8"/>
          <p:cNvPicPr>
            <a:picLocks noChangeAspect="1"/>
          </p:cNvPicPr>
          <p:nvPr/>
        </p:nvPicPr>
        <p:blipFill>
          <a:blip r:embed="rId3"/>
          <a:stretch>
            <a:fillRect/>
          </a:stretch>
        </p:blipFill>
        <p:spPr>
          <a:xfrm>
            <a:off x="8483112" y="6603511"/>
            <a:ext cx="673100" cy="266700"/>
          </a:xfrm>
          <a:prstGeom prst="rect">
            <a:avLst/>
          </a:prstGeom>
        </p:spPr>
      </p:pic>
      <p:sp>
        <p:nvSpPr>
          <p:cNvPr id="10" name="TextBox 9"/>
          <p:cNvSpPr txBox="1"/>
          <p:nvPr/>
        </p:nvSpPr>
        <p:spPr>
          <a:xfrm>
            <a:off x="744964" y="0"/>
            <a:ext cx="7828119" cy="830997"/>
          </a:xfrm>
          <a:prstGeom prst="rect">
            <a:avLst/>
          </a:prstGeom>
          <a:noFill/>
        </p:spPr>
        <p:txBody>
          <a:bodyPr wrap="square" rtlCol="0">
            <a:spAutoFit/>
          </a:bodyPr>
          <a:lstStyle/>
          <a:p>
            <a:r>
              <a:rPr lang="en-US" sz="2400">
                <a:solidFill>
                  <a:schemeClr val="bg1">
                    <a:lumMod val="50000"/>
                  </a:schemeClr>
                </a:solidFill>
                <a:latin typeface="Cambria"/>
                <a:cs typeface="Cambria"/>
              </a:rPr>
              <a:t>Memory</a:t>
            </a:r>
          </a:p>
          <a:p>
            <a:r>
              <a:rPr lang="en-US" sz="2400">
                <a:latin typeface="Cambria"/>
                <a:cs typeface="Cambria"/>
              </a:rPr>
              <a:t>Hyperthymesia</a:t>
            </a:r>
          </a:p>
        </p:txBody>
      </p:sp>
      <p:sp>
        <p:nvSpPr>
          <p:cNvPr id="2" name="TextBox 1"/>
          <p:cNvSpPr txBox="1"/>
          <p:nvPr/>
        </p:nvSpPr>
        <p:spPr>
          <a:xfrm>
            <a:off x="744964" y="1556619"/>
            <a:ext cx="7325380" cy="1200329"/>
          </a:xfrm>
          <a:prstGeom prst="rect">
            <a:avLst/>
          </a:prstGeom>
          <a:noFill/>
        </p:spPr>
        <p:txBody>
          <a:bodyPr wrap="square" rtlCol="0">
            <a:spAutoFit/>
          </a:bodyPr>
          <a:lstStyle/>
          <a:p>
            <a:r>
              <a:rPr lang="en-US"/>
              <a:t>Can cause problems:</a:t>
            </a:r>
          </a:p>
          <a:p>
            <a:r>
              <a:rPr lang="en-US"/>
              <a:t>	getting lost in remembering</a:t>
            </a:r>
          </a:p>
          <a:p>
            <a:r>
              <a:rPr lang="en-US"/>
              <a:t>	poor performance in tasks requiring non-autobigraphical memory</a:t>
            </a:r>
          </a:p>
          <a:p>
            <a:r>
              <a:rPr lang="en-US"/>
              <a:t>	“non-stop, uncontrollable and totally exhausting” (patient AJ)</a:t>
            </a:r>
          </a:p>
        </p:txBody>
      </p:sp>
    </p:spTree>
    <p:extLst>
      <p:ext uri="{BB962C8B-B14F-4D97-AF65-F5344CB8AC3E}">
        <p14:creationId xmlns:p14="http://schemas.microsoft.com/office/powerpoint/2010/main" val="1940934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1392</TotalTime>
  <Words>1834</Words>
  <Application>Microsoft Macintosh PowerPoint</Application>
  <PresentationFormat>On-screen Show (4:3)</PresentationFormat>
  <Paragraphs>361</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Lecture 5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5  Memory</dc:title>
  <dc:creator>Fintan Nagle</dc:creator>
  <cp:lastModifiedBy>Fintan Nagle</cp:lastModifiedBy>
  <cp:revision>21</cp:revision>
  <dcterms:created xsi:type="dcterms:W3CDTF">2014-10-23T18:16:53Z</dcterms:created>
  <dcterms:modified xsi:type="dcterms:W3CDTF">2014-10-24T17:29:04Z</dcterms:modified>
</cp:coreProperties>
</file>