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3" r:id="rId4"/>
    <p:sldId id="260" r:id="rId5"/>
    <p:sldId id="261" r:id="rId6"/>
    <p:sldId id="262" r:id="rId7"/>
    <p:sldId id="267" r:id="rId8"/>
    <p:sldId id="275" r:id="rId9"/>
    <p:sldId id="274" r:id="rId10"/>
    <p:sldId id="271" r:id="rId11"/>
    <p:sldId id="272" r:id="rId12"/>
    <p:sldId id="273" r:id="rId13"/>
    <p:sldId id="311" r:id="rId14"/>
    <p:sldId id="268" r:id="rId15"/>
    <p:sldId id="269" r:id="rId16"/>
    <p:sldId id="270" r:id="rId17"/>
    <p:sldId id="276" r:id="rId18"/>
    <p:sldId id="277" r:id="rId19"/>
    <p:sldId id="278" r:id="rId20"/>
    <p:sldId id="279" r:id="rId21"/>
    <p:sldId id="280" r:id="rId22"/>
    <p:sldId id="281" r:id="rId23"/>
    <p:sldId id="286" r:id="rId24"/>
    <p:sldId id="285" r:id="rId25"/>
    <p:sldId id="282" r:id="rId26"/>
    <p:sldId id="283" r:id="rId27"/>
    <p:sldId id="284" r:id="rId28"/>
    <p:sldId id="287" r:id="rId29"/>
    <p:sldId id="288" r:id="rId30"/>
    <p:sldId id="289" r:id="rId31"/>
    <p:sldId id="290" r:id="rId32"/>
    <p:sldId id="291" r:id="rId33"/>
    <p:sldId id="292" r:id="rId34"/>
    <p:sldId id="294" r:id="rId35"/>
    <p:sldId id="293" r:id="rId36"/>
    <p:sldId id="295" r:id="rId37"/>
    <p:sldId id="296" r:id="rId38"/>
    <p:sldId id="297" r:id="rId39"/>
    <p:sldId id="298" r:id="rId40"/>
    <p:sldId id="299" r:id="rId41"/>
    <p:sldId id="300" r:id="rId42"/>
    <p:sldId id="301" r:id="rId43"/>
    <p:sldId id="302" r:id="rId44"/>
    <p:sldId id="303" r:id="rId45"/>
    <p:sldId id="304" r:id="rId46"/>
    <p:sldId id="305" r:id="rId47"/>
    <p:sldId id="307" r:id="rId48"/>
    <p:sldId id="306" r:id="rId49"/>
    <p:sldId id="309" r:id="rId50"/>
    <p:sldId id="310" r:id="rId51"/>
    <p:sldId id="312" r:id="rId52"/>
    <p:sldId id="313" r:id="rId53"/>
    <p:sldId id="314" r:id="rId54"/>
    <p:sldId id="315" r:id="rId55"/>
    <p:sldId id="316" r:id="rId56"/>
    <p:sldId id="317" r:id="rId57"/>
    <p:sldId id="318" r:id="rId58"/>
    <p:sldId id="319" r:id="rId59"/>
    <p:sldId id="320" r:id="rId60"/>
    <p:sldId id="322" r:id="rId61"/>
    <p:sldId id="321" r:id="rId62"/>
    <p:sldId id="264" r:id="rId63"/>
    <p:sldId id="265" r:id="rId64"/>
    <p:sldId id="266" r:id="rId65"/>
    <p:sldId id="308" r:id="rId66"/>
    <p:sldId id="342" r:id="rId67"/>
    <p:sldId id="325" r:id="rId68"/>
    <p:sldId id="324" r:id="rId69"/>
    <p:sldId id="328" r:id="rId70"/>
    <p:sldId id="326" r:id="rId71"/>
    <p:sldId id="327" r:id="rId72"/>
    <p:sldId id="330" r:id="rId73"/>
    <p:sldId id="331" r:id="rId74"/>
    <p:sldId id="332" r:id="rId75"/>
    <p:sldId id="333" r:id="rId76"/>
    <p:sldId id="334" r:id="rId77"/>
    <p:sldId id="329" r:id="rId78"/>
    <p:sldId id="335" r:id="rId79"/>
    <p:sldId id="336" r:id="rId80"/>
    <p:sldId id="337" r:id="rId81"/>
    <p:sldId id="338" r:id="rId82"/>
    <p:sldId id="339" r:id="rId83"/>
    <p:sldId id="340" r:id="rId84"/>
    <p:sldId id="341"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1032"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F7463B9E-606B-1440-BCE3-EF7664D09B28}" type="datetimeFigureOut">
              <a:t>30/01/2015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524245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7463B9E-606B-1440-BCE3-EF7664D09B28}" type="datetimeFigureOut">
              <a:t>30/01/2015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4097930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7463B9E-606B-1440-BCE3-EF7664D09B28}" type="datetimeFigureOut">
              <a:t>30/01/2015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260324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F7463B9E-606B-1440-BCE3-EF7664D09B28}" type="datetimeFigureOut">
              <a:t>30/01/2015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3778848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F7463B9E-606B-1440-BCE3-EF7664D09B28}" type="datetimeFigureOut">
              <a:t>30/01/2015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129348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F7463B9E-606B-1440-BCE3-EF7664D09B28}" type="datetimeFigureOut">
              <a:t>30/01/2015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2419800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F7463B9E-606B-1440-BCE3-EF7664D09B28}" type="datetimeFigureOut">
              <a:t>30/01/2015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1230624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F7463B9E-606B-1440-BCE3-EF7664D09B28}" type="datetimeFigureOut">
              <a:t>30/01/2015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709757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63B9E-606B-1440-BCE3-EF7664D09B28}" type="datetimeFigureOut">
              <a:t>30/01/2015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205664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7463B9E-606B-1440-BCE3-EF7664D09B28}" type="datetimeFigureOut">
              <a:t>30/01/2015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2083374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F7463B9E-606B-1440-BCE3-EF7664D09B28}" type="datetimeFigureOut">
              <a:t>30/01/2015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CBF8B9-E2E0-AA4E-96FA-D05B96F62797}" type="slidenum">
              <a:t>‹#›</a:t>
            </a:fld>
            <a:endParaRPr lang="en-US"/>
          </a:p>
        </p:txBody>
      </p:sp>
    </p:spTree>
    <p:extLst>
      <p:ext uri="{BB962C8B-B14F-4D97-AF65-F5344CB8AC3E}">
        <p14:creationId xmlns:p14="http://schemas.microsoft.com/office/powerpoint/2010/main" val="38809072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63B9E-606B-1440-BCE3-EF7664D09B28}" type="datetimeFigureOut">
              <a:t>30/01/2015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BF8B9-E2E0-AA4E-96FA-D05B96F62797}" type="slidenum">
              <a:t>‹#›</a:t>
            </a:fld>
            <a:endParaRPr lang="en-US"/>
          </a:p>
        </p:txBody>
      </p:sp>
    </p:spTree>
    <p:extLst>
      <p:ext uri="{BB962C8B-B14F-4D97-AF65-F5344CB8AC3E}">
        <p14:creationId xmlns:p14="http://schemas.microsoft.com/office/powerpoint/2010/main" val="32662353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8.png"/><Relationship Id="rId1" Type="http://schemas.microsoft.com/office/2007/relationships/media" Target="../media/media1.gif"/><Relationship Id="rId2" Type="http://schemas.openxmlformats.org/officeDocument/2006/relationships/video" Target="../media/media1.gif"/></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200">
                <a:latin typeface="Cambria"/>
                <a:cs typeface="Cambria"/>
              </a:rPr>
              <a:t>Lecture 4</a:t>
            </a:r>
            <a:br>
              <a:rPr lang="en-US" sz="3200">
                <a:latin typeface="Cambria"/>
                <a:cs typeface="Cambria"/>
              </a:rPr>
            </a:br>
            <a:r>
              <a:rPr lang="en-US" sz="4000">
                <a:latin typeface="Cambria"/>
                <a:cs typeface="Cambria"/>
              </a:rPr>
              <a:t>Nerves and Neurons</a:t>
            </a:r>
          </a:p>
        </p:txBody>
      </p:sp>
      <p:pic>
        <p:nvPicPr>
          <p:cNvPr id="3" name="Picture 2"/>
          <p:cNvPicPr>
            <a:picLocks noChangeAspect="1"/>
          </p:cNvPicPr>
          <p:nvPr/>
        </p:nvPicPr>
        <p:blipFill>
          <a:blip r:embed="rId2"/>
          <a:stretch>
            <a:fillRect/>
          </a:stretch>
        </p:blipFill>
        <p:spPr>
          <a:xfrm>
            <a:off x="4282062" y="6603511"/>
            <a:ext cx="673100" cy="266700"/>
          </a:xfrm>
          <a:prstGeom prst="rect">
            <a:avLst/>
          </a:prstGeom>
        </p:spPr>
      </p:pic>
    </p:spTree>
    <p:extLst>
      <p:ext uri="{BB962C8B-B14F-4D97-AF65-F5344CB8AC3E}">
        <p14:creationId xmlns:p14="http://schemas.microsoft.com/office/powerpoint/2010/main" val="512821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271415" y="699226"/>
            <a:ext cx="8211697" cy="6158773"/>
          </a:xfrm>
          <a:prstGeom prst="rect">
            <a:avLst/>
          </a:prstGeom>
        </p:spPr>
      </p:pic>
      <p:sp>
        <p:nvSpPr>
          <p:cNvPr id="4" name="TextBox 3"/>
          <p:cNvSpPr txBox="1"/>
          <p:nvPr/>
        </p:nvSpPr>
        <p:spPr>
          <a:xfrm>
            <a:off x="5634352" y="202649"/>
            <a:ext cx="779893" cy="369332"/>
          </a:xfrm>
          <a:prstGeom prst="rect">
            <a:avLst/>
          </a:prstGeom>
          <a:noFill/>
        </p:spPr>
        <p:txBody>
          <a:bodyPr wrap="none" rtlCol="0">
            <a:spAutoFit/>
          </a:bodyPr>
          <a:lstStyle/>
          <a:p>
            <a:r>
              <a:rPr lang="en-US"/>
              <a:t>(Goat)</a:t>
            </a:r>
          </a:p>
        </p:txBody>
      </p:sp>
    </p:spTree>
    <p:extLst>
      <p:ext uri="{BB962C8B-B14F-4D97-AF65-F5344CB8AC3E}">
        <p14:creationId xmlns:p14="http://schemas.microsoft.com/office/powerpoint/2010/main" val="124650867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4" name="TextBox 3"/>
          <p:cNvSpPr txBox="1"/>
          <p:nvPr/>
        </p:nvSpPr>
        <p:spPr>
          <a:xfrm>
            <a:off x="1671138" y="3677880"/>
            <a:ext cx="902974" cy="369332"/>
          </a:xfrm>
          <a:prstGeom prst="rect">
            <a:avLst/>
          </a:prstGeom>
          <a:noFill/>
        </p:spPr>
        <p:txBody>
          <a:bodyPr wrap="none" rtlCol="0">
            <a:spAutoFit/>
          </a:bodyPr>
          <a:lstStyle/>
          <a:p>
            <a:r>
              <a:rPr lang="en-US"/>
              <a:t>(Sheep)</a:t>
            </a:r>
          </a:p>
        </p:txBody>
      </p:sp>
      <p:pic>
        <p:nvPicPr>
          <p:cNvPr id="2" name="Picture 1"/>
          <p:cNvPicPr>
            <a:picLocks noChangeAspect="1"/>
          </p:cNvPicPr>
          <p:nvPr/>
        </p:nvPicPr>
        <p:blipFill>
          <a:blip r:embed="rId4"/>
          <a:stretch>
            <a:fillRect/>
          </a:stretch>
        </p:blipFill>
        <p:spPr>
          <a:xfrm>
            <a:off x="3859207" y="67439"/>
            <a:ext cx="5143500" cy="6858000"/>
          </a:xfrm>
          <a:prstGeom prst="rect">
            <a:avLst/>
          </a:prstGeom>
        </p:spPr>
      </p:pic>
    </p:spTree>
    <p:extLst>
      <p:ext uri="{BB962C8B-B14F-4D97-AF65-F5344CB8AC3E}">
        <p14:creationId xmlns:p14="http://schemas.microsoft.com/office/powerpoint/2010/main" val="36306542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2" name="Rectangle 1"/>
          <p:cNvSpPr/>
          <p:nvPr/>
        </p:nvSpPr>
        <p:spPr>
          <a:xfrm>
            <a:off x="391837" y="2134576"/>
            <a:ext cx="8282634" cy="646331"/>
          </a:xfrm>
          <a:prstGeom prst="rect">
            <a:avLst/>
          </a:prstGeom>
        </p:spPr>
        <p:txBody>
          <a:bodyPr wrap="square">
            <a:spAutoFit/>
          </a:bodyPr>
          <a:lstStyle/>
          <a:p>
            <a:r>
              <a:rPr lang="en-US" b="1"/>
              <a:t>Porging</a:t>
            </a:r>
            <a:r>
              <a:rPr lang="en-US"/>
              <a:t>: the process of removing the sinews, veins, certain types of fat, and the sciatic nerve.</a:t>
            </a:r>
          </a:p>
        </p:txBody>
      </p:sp>
    </p:spTree>
    <p:extLst>
      <p:ext uri="{BB962C8B-B14F-4D97-AF65-F5344CB8AC3E}">
        <p14:creationId xmlns:p14="http://schemas.microsoft.com/office/powerpoint/2010/main" val="14947618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913564" y="556398"/>
            <a:ext cx="7292156" cy="5833725"/>
          </a:xfrm>
          <a:prstGeom prst="rect">
            <a:avLst/>
          </a:prstGeom>
        </p:spPr>
      </p:pic>
    </p:spTree>
    <p:extLst>
      <p:ext uri="{BB962C8B-B14F-4D97-AF65-F5344CB8AC3E}">
        <p14:creationId xmlns:p14="http://schemas.microsoft.com/office/powerpoint/2010/main" val="26265544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2229421" y="1260000"/>
            <a:ext cx="5810003" cy="4763757"/>
          </a:xfrm>
          <a:prstGeom prst="rect">
            <a:avLst/>
          </a:prstGeom>
        </p:spPr>
      </p:pic>
    </p:spTree>
    <p:extLst>
      <p:ext uri="{BB962C8B-B14F-4D97-AF65-F5344CB8AC3E}">
        <p14:creationId xmlns:p14="http://schemas.microsoft.com/office/powerpoint/2010/main" val="34879686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297256" y="851129"/>
            <a:ext cx="7671490" cy="11668465"/>
          </a:xfrm>
          <a:prstGeom prst="rect">
            <a:avLst/>
          </a:prstGeom>
        </p:spPr>
      </p:pic>
    </p:spTree>
    <p:extLst>
      <p:ext uri="{BB962C8B-B14F-4D97-AF65-F5344CB8AC3E}">
        <p14:creationId xmlns:p14="http://schemas.microsoft.com/office/powerpoint/2010/main" val="34763386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297256" y="851129"/>
            <a:ext cx="7671490" cy="11668465"/>
          </a:xfrm>
          <a:prstGeom prst="rect">
            <a:avLst/>
          </a:prstGeom>
        </p:spPr>
      </p:pic>
    </p:spTree>
    <p:extLst>
      <p:ext uri="{BB962C8B-B14F-4D97-AF65-F5344CB8AC3E}">
        <p14:creationId xmlns:p14="http://schemas.microsoft.com/office/powerpoint/2010/main" val="12786231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4526398" y="787400"/>
            <a:ext cx="3629864" cy="4861425"/>
          </a:xfrm>
          <a:prstGeom prst="rect">
            <a:avLst/>
          </a:prstGeom>
        </p:spPr>
      </p:pic>
      <p:sp>
        <p:nvSpPr>
          <p:cNvPr id="4" name="TextBox 3"/>
          <p:cNvSpPr txBox="1"/>
          <p:nvPr/>
        </p:nvSpPr>
        <p:spPr>
          <a:xfrm>
            <a:off x="4526398" y="5930878"/>
            <a:ext cx="3629864" cy="646331"/>
          </a:xfrm>
          <a:prstGeom prst="rect">
            <a:avLst/>
          </a:prstGeom>
          <a:noFill/>
        </p:spPr>
        <p:txBody>
          <a:bodyPr wrap="square" rtlCol="0">
            <a:spAutoFit/>
          </a:bodyPr>
          <a:lstStyle/>
          <a:p>
            <a:pPr algn="ctr"/>
            <a:r>
              <a:rPr lang="en-US"/>
              <a:t>Alcmaeon of Croton</a:t>
            </a:r>
          </a:p>
          <a:p>
            <a:pPr algn="ctr"/>
            <a:r>
              <a:rPr lang="en-US"/>
              <a:t>b. approx. 510 BC</a:t>
            </a:r>
          </a:p>
        </p:txBody>
      </p:sp>
    </p:spTree>
    <p:extLst>
      <p:ext uri="{BB962C8B-B14F-4D97-AF65-F5344CB8AC3E}">
        <p14:creationId xmlns:p14="http://schemas.microsoft.com/office/powerpoint/2010/main" val="34856997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4" name="TextBox 3"/>
          <p:cNvSpPr txBox="1"/>
          <p:nvPr/>
        </p:nvSpPr>
        <p:spPr>
          <a:xfrm>
            <a:off x="744964" y="1121328"/>
            <a:ext cx="7411298" cy="2585323"/>
          </a:xfrm>
          <a:prstGeom prst="rect">
            <a:avLst/>
          </a:prstGeom>
          <a:noFill/>
        </p:spPr>
        <p:txBody>
          <a:bodyPr wrap="square" rtlCol="0">
            <a:spAutoFit/>
          </a:bodyPr>
          <a:lstStyle/>
          <a:p>
            <a:r>
              <a:rPr lang="en-US"/>
              <a:t>Alcmaeon conducted dissections and wrote that nerves were divided:</a:t>
            </a:r>
          </a:p>
          <a:p>
            <a:r>
              <a:rPr lang="en-US"/>
              <a:t>	into sensory and motor nerves</a:t>
            </a:r>
          </a:p>
          <a:p>
            <a:r>
              <a:rPr lang="en-US"/>
              <a:t>	into the different senses</a:t>
            </a:r>
          </a:p>
          <a:p>
            <a:endParaRPr lang="en-US"/>
          </a:p>
          <a:p>
            <a:r>
              <a:rPr lang="en-US"/>
              <a:t>He also dissected bird eggs in various stages of development, noting that the brain was the first recognisable body structure to develop.</a:t>
            </a:r>
          </a:p>
          <a:p>
            <a:endParaRPr lang="en-US"/>
          </a:p>
          <a:p>
            <a:r>
              <a:rPr lang="en-US"/>
              <a:t>Differentiated consciousness from sensation: animals have the latter, but we have a stronger and more capable version of the former.</a:t>
            </a:r>
          </a:p>
        </p:txBody>
      </p:sp>
    </p:spTree>
    <p:extLst>
      <p:ext uri="{BB962C8B-B14F-4D97-AF65-F5344CB8AC3E}">
        <p14:creationId xmlns:p14="http://schemas.microsoft.com/office/powerpoint/2010/main" val="33872286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3" name="TextBox 2"/>
          <p:cNvSpPr txBox="1"/>
          <p:nvPr/>
        </p:nvSpPr>
        <p:spPr>
          <a:xfrm>
            <a:off x="5656068" y="6102493"/>
            <a:ext cx="1519504" cy="646331"/>
          </a:xfrm>
          <a:prstGeom prst="rect">
            <a:avLst/>
          </a:prstGeom>
          <a:noFill/>
        </p:spPr>
        <p:txBody>
          <a:bodyPr wrap="none" rtlCol="0">
            <a:spAutoFit/>
          </a:bodyPr>
          <a:lstStyle/>
          <a:p>
            <a:pPr algn="ctr"/>
            <a:r>
              <a:rPr lang="en-US"/>
              <a:t>Plato</a:t>
            </a:r>
          </a:p>
          <a:p>
            <a:pPr algn="ctr"/>
            <a:r>
              <a:rPr lang="en-US"/>
              <a:t>428 – 348 BCE</a:t>
            </a:r>
          </a:p>
        </p:txBody>
      </p:sp>
      <p:pic>
        <p:nvPicPr>
          <p:cNvPr id="4" name="Picture 3"/>
          <p:cNvPicPr>
            <a:picLocks noChangeAspect="1"/>
          </p:cNvPicPr>
          <p:nvPr/>
        </p:nvPicPr>
        <p:blipFill>
          <a:blip r:embed="rId4"/>
          <a:stretch>
            <a:fillRect/>
          </a:stretch>
        </p:blipFill>
        <p:spPr>
          <a:xfrm>
            <a:off x="4726390" y="830997"/>
            <a:ext cx="3386667" cy="5080000"/>
          </a:xfrm>
          <a:prstGeom prst="rect">
            <a:avLst/>
          </a:prstGeom>
        </p:spPr>
      </p:pic>
    </p:spTree>
    <p:extLst>
      <p:ext uri="{BB962C8B-B14F-4D97-AF65-F5344CB8AC3E}">
        <p14:creationId xmlns:p14="http://schemas.microsoft.com/office/powerpoint/2010/main" val="15392610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11" name="TextBox 10"/>
          <p:cNvSpPr txBox="1"/>
          <p:nvPr/>
        </p:nvSpPr>
        <p:spPr>
          <a:xfrm>
            <a:off x="134336" y="1025724"/>
            <a:ext cx="8805107" cy="2431435"/>
          </a:xfrm>
          <a:prstGeom prst="rect">
            <a:avLst/>
          </a:prstGeom>
          <a:noFill/>
        </p:spPr>
        <p:txBody>
          <a:bodyPr wrap="square" rtlCol="0">
            <a:spAutoFit/>
          </a:bodyPr>
          <a:lstStyle/>
          <a:p>
            <a:pPr algn="ctr"/>
            <a:endParaRPr lang="en-US" sz="3200" i="1"/>
          </a:p>
          <a:p>
            <a:pPr algn="ctr"/>
            <a:endParaRPr lang="en-US" sz="3200" i="1"/>
          </a:p>
          <a:p>
            <a:pPr algn="ctr"/>
            <a:r>
              <a:rPr lang="en-US" sz="3200" i="1"/>
              <a:t>nerve</a:t>
            </a:r>
          </a:p>
          <a:p>
            <a:pPr algn="ctr"/>
            <a:endParaRPr lang="en-US" sz="3200"/>
          </a:p>
          <a:p>
            <a:pPr algn="ctr"/>
            <a:r>
              <a:rPr lang="en-US" sz="2400"/>
              <a:t>from Latin </a:t>
            </a:r>
            <a:r>
              <a:rPr lang="en-US" sz="2400" i="1"/>
              <a:t>nervus</a:t>
            </a:r>
            <a:r>
              <a:rPr lang="en-US" sz="2400"/>
              <a:t>: sinew, tendon or cord</a:t>
            </a:r>
          </a:p>
        </p:txBody>
      </p:sp>
    </p:spTree>
    <p:extLst>
      <p:ext uri="{BB962C8B-B14F-4D97-AF65-F5344CB8AC3E}">
        <p14:creationId xmlns:p14="http://schemas.microsoft.com/office/powerpoint/2010/main" val="27406293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4" name="TextBox 3"/>
          <p:cNvSpPr txBox="1"/>
          <p:nvPr/>
        </p:nvSpPr>
        <p:spPr>
          <a:xfrm>
            <a:off x="744964" y="1121328"/>
            <a:ext cx="7411298" cy="2862323"/>
          </a:xfrm>
          <a:prstGeom prst="rect">
            <a:avLst/>
          </a:prstGeom>
          <a:noFill/>
        </p:spPr>
        <p:txBody>
          <a:bodyPr wrap="square" rtlCol="0">
            <a:spAutoFit/>
          </a:bodyPr>
          <a:lstStyle/>
          <a:p>
            <a:r>
              <a:rPr lang="en-US"/>
              <a:t>“that which was intended to contain the remaining and mortal part of the soul he distributed into figures at once round and elongated, and he called them all by the name “marrow,” and to these, as to anchors, fastening the bonds of the whole soul, he proceeded to fashion around them the entire framework of our body, constructing for the marrow first of all, a complete covering of bone.”</a:t>
            </a:r>
          </a:p>
          <a:p>
            <a:endParaRPr lang="en-US"/>
          </a:p>
          <a:p>
            <a:r>
              <a:rPr lang="en-US"/>
              <a:t>Goes on to describe the placement of the vertebrae.</a:t>
            </a:r>
          </a:p>
          <a:p>
            <a:endParaRPr lang="en-US"/>
          </a:p>
          <a:p>
            <a:r>
              <a:rPr lang="en-US"/>
              <a:t>-Plato’s Timaeus</a:t>
            </a:r>
          </a:p>
        </p:txBody>
      </p:sp>
    </p:spTree>
    <p:extLst>
      <p:ext uri="{BB962C8B-B14F-4D97-AF65-F5344CB8AC3E}">
        <p14:creationId xmlns:p14="http://schemas.microsoft.com/office/powerpoint/2010/main" val="42186536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Epicurean atomism</a:t>
            </a:r>
          </a:p>
          <a:p>
            <a:endParaRPr lang="en-US" sz="2400">
              <a:latin typeface="Cambria"/>
              <a:cs typeface="Cambria"/>
            </a:endParaRPr>
          </a:p>
        </p:txBody>
      </p:sp>
      <p:sp>
        <p:nvSpPr>
          <p:cNvPr id="4" name="TextBox 3"/>
          <p:cNvSpPr txBox="1"/>
          <p:nvPr/>
        </p:nvSpPr>
        <p:spPr>
          <a:xfrm>
            <a:off x="744964" y="1121328"/>
            <a:ext cx="7411298" cy="1754327"/>
          </a:xfrm>
          <a:prstGeom prst="rect">
            <a:avLst/>
          </a:prstGeom>
          <a:noFill/>
        </p:spPr>
        <p:txBody>
          <a:bodyPr wrap="square" rtlCol="0">
            <a:spAutoFit/>
          </a:bodyPr>
          <a:lstStyle/>
          <a:p>
            <a:r>
              <a:rPr lang="en-US"/>
              <a:t>Everything is made of atoms: these do not change their fundamental properties, but merely rearrange themselves.</a:t>
            </a:r>
          </a:p>
          <a:p>
            <a:endParaRPr lang="en-US"/>
          </a:p>
          <a:p>
            <a:r>
              <a:rPr lang="en-US"/>
              <a:t>sight: 	simulacra or images, very thin and fast</a:t>
            </a:r>
          </a:p>
          <a:p>
            <a:r>
              <a:rPr lang="en-US"/>
              <a:t>hearing:	a blow that causes atoms to move</a:t>
            </a:r>
          </a:p>
          <a:p>
            <a:r>
              <a:rPr lang="en-US"/>
              <a:t>smell:	small bodies rising off an object</a:t>
            </a:r>
          </a:p>
        </p:txBody>
      </p:sp>
    </p:spTree>
    <p:extLst>
      <p:ext uri="{BB962C8B-B14F-4D97-AF65-F5344CB8AC3E}">
        <p14:creationId xmlns:p14="http://schemas.microsoft.com/office/powerpoint/2010/main" val="40030269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Epicurean atomism</a:t>
            </a:r>
          </a:p>
          <a:p>
            <a:endParaRPr lang="en-US" sz="2400">
              <a:latin typeface="Cambria"/>
              <a:cs typeface="Cambria"/>
            </a:endParaRPr>
          </a:p>
        </p:txBody>
      </p:sp>
      <p:sp>
        <p:nvSpPr>
          <p:cNvPr id="4" name="TextBox 3"/>
          <p:cNvSpPr txBox="1"/>
          <p:nvPr/>
        </p:nvSpPr>
        <p:spPr>
          <a:xfrm>
            <a:off x="744964" y="1121328"/>
            <a:ext cx="7411298" cy="646331"/>
          </a:xfrm>
          <a:prstGeom prst="rect">
            <a:avLst/>
          </a:prstGeom>
          <a:noFill/>
        </p:spPr>
        <p:txBody>
          <a:bodyPr wrap="square" rtlCol="0">
            <a:spAutoFit/>
          </a:bodyPr>
          <a:lstStyle/>
          <a:p>
            <a:r>
              <a:rPr lang="en-US"/>
              <a:t>Even at this point, we had a clear idea that the nerves were channels of sensation and action, divided up between the senses.</a:t>
            </a:r>
          </a:p>
        </p:txBody>
      </p:sp>
    </p:spTree>
    <p:extLst>
      <p:ext uri="{BB962C8B-B14F-4D97-AF65-F5344CB8AC3E}">
        <p14:creationId xmlns:p14="http://schemas.microsoft.com/office/powerpoint/2010/main" val="29647479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da Vinci</a:t>
            </a:r>
          </a:p>
        </p:txBody>
      </p:sp>
      <p:sp>
        <p:nvSpPr>
          <p:cNvPr id="3" name="TextBox 2"/>
          <p:cNvSpPr txBox="1"/>
          <p:nvPr/>
        </p:nvSpPr>
        <p:spPr>
          <a:xfrm>
            <a:off x="3614456" y="6058696"/>
            <a:ext cx="1865640" cy="646331"/>
          </a:xfrm>
          <a:prstGeom prst="rect">
            <a:avLst/>
          </a:prstGeom>
          <a:noFill/>
        </p:spPr>
        <p:txBody>
          <a:bodyPr wrap="none" rtlCol="0">
            <a:spAutoFit/>
          </a:bodyPr>
          <a:lstStyle/>
          <a:p>
            <a:pPr algn="ctr"/>
            <a:r>
              <a:rPr lang="en-US"/>
              <a:t>Leonardo da Vinci</a:t>
            </a:r>
          </a:p>
          <a:p>
            <a:pPr algn="ctr"/>
            <a:r>
              <a:rPr lang="en-US"/>
              <a:t>1452 – 1592 BC</a:t>
            </a:r>
          </a:p>
        </p:txBody>
      </p:sp>
      <p:pic>
        <p:nvPicPr>
          <p:cNvPr id="4" name="Picture 3"/>
          <p:cNvPicPr>
            <a:picLocks noChangeAspect="1"/>
          </p:cNvPicPr>
          <p:nvPr/>
        </p:nvPicPr>
        <p:blipFill>
          <a:blip r:embed="rId4"/>
          <a:stretch>
            <a:fillRect/>
          </a:stretch>
        </p:blipFill>
        <p:spPr>
          <a:xfrm>
            <a:off x="0" y="850900"/>
            <a:ext cx="9144000" cy="5143500"/>
          </a:xfrm>
          <a:prstGeom prst="rect">
            <a:avLst/>
          </a:prstGeom>
        </p:spPr>
      </p:pic>
    </p:spTree>
    <p:extLst>
      <p:ext uri="{BB962C8B-B14F-4D97-AF65-F5344CB8AC3E}">
        <p14:creationId xmlns:p14="http://schemas.microsoft.com/office/powerpoint/2010/main" val="35352054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da Vinci</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787027" y="588976"/>
            <a:ext cx="5738962" cy="5974005"/>
          </a:xfrm>
          <a:prstGeom prst="rect">
            <a:avLst/>
          </a:prstGeom>
        </p:spPr>
      </p:pic>
    </p:spTree>
    <p:extLst>
      <p:ext uri="{BB962C8B-B14F-4D97-AF65-F5344CB8AC3E}">
        <p14:creationId xmlns:p14="http://schemas.microsoft.com/office/powerpoint/2010/main" val="411525589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Epicurean atomism</a:t>
            </a:r>
          </a:p>
          <a:p>
            <a:endParaRPr lang="en-US" sz="2400">
              <a:latin typeface="Cambria"/>
              <a:cs typeface="Cambria"/>
            </a:endParaRPr>
          </a:p>
        </p:txBody>
      </p:sp>
      <p:sp>
        <p:nvSpPr>
          <p:cNvPr id="4" name="TextBox 3"/>
          <p:cNvSpPr txBox="1"/>
          <p:nvPr/>
        </p:nvSpPr>
        <p:spPr>
          <a:xfrm>
            <a:off x="744964" y="1121328"/>
            <a:ext cx="7411298" cy="2585323"/>
          </a:xfrm>
          <a:prstGeom prst="rect">
            <a:avLst/>
          </a:prstGeom>
          <a:noFill/>
        </p:spPr>
        <p:txBody>
          <a:bodyPr wrap="square" rtlCol="0">
            <a:spAutoFit/>
          </a:bodyPr>
          <a:lstStyle/>
          <a:p>
            <a:r>
              <a:rPr lang="en-US"/>
              <a:t>The Nerves are nothing else but productions of the marrowy and slimy substance of the Brain, through which the Animal spirits do rather beam than are transported. And this substance is indeed more fit for irradiation then a conspicuous or open cavity, which would have made our motions and sensations more sudden, commotive, violent and disturbed, whereas now the members receiving a gentle and successive illumination are better commanded by our will and moderated by our reason.</a:t>
            </a:r>
          </a:p>
          <a:p>
            <a:endParaRPr lang="en-US"/>
          </a:p>
          <a:p>
            <a:r>
              <a:rPr lang="en-US"/>
              <a:t>Crooke's </a:t>
            </a:r>
            <a:r>
              <a:rPr lang="en-US" i="1"/>
              <a:t>Microcosmographia</a:t>
            </a:r>
            <a:r>
              <a:rPr lang="en-US"/>
              <a:t> (1631)</a:t>
            </a:r>
          </a:p>
        </p:txBody>
      </p:sp>
    </p:spTree>
    <p:extLst>
      <p:ext uri="{BB962C8B-B14F-4D97-AF65-F5344CB8AC3E}">
        <p14:creationId xmlns:p14="http://schemas.microsoft.com/office/powerpoint/2010/main" val="17328603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Epicurean atomism</a:t>
            </a:r>
          </a:p>
          <a:p>
            <a:endParaRPr lang="en-US" sz="2400">
              <a:latin typeface="Cambria"/>
              <a:cs typeface="Cambria"/>
            </a:endParaRPr>
          </a:p>
        </p:txBody>
      </p:sp>
      <p:sp>
        <p:nvSpPr>
          <p:cNvPr id="4" name="TextBox 3"/>
          <p:cNvSpPr txBox="1"/>
          <p:nvPr/>
        </p:nvSpPr>
        <p:spPr>
          <a:xfrm>
            <a:off x="744964" y="1121328"/>
            <a:ext cx="7411298" cy="923330"/>
          </a:xfrm>
          <a:prstGeom prst="rect">
            <a:avLst/>
          </a:prstGeom>
          <a:noFill/>
        </p:spPr>
        <p:txBody>
          <a:bodyPr wrap="square" rtlCol="0">
            <a:spAutoFit/>
          </a:bodyPr>
          <a:lstStyle/>
          <a:p>
            <a:r>
              <a:rPr lang="en-US"/>
              <a:t>“nerves have no perceptible cavity internally, as the veins and arteries have.”</a:t>
            </a:r>
          </a:p>
          <a:p>
            <a:endParaRPr lang="en-US"/>
          </a:p>
          <a:p>
            <a:r>
              <a:rPr lang="en-US"/>
              <a:t>John Moir, lecture notes, 1620</a:t>
            </a:r>
          </a:p>
        </p:txBody>
      </p:sp>
    </p:spTree>
    <p:extLst>
      <p:ext uri="{BB962C8B-B14F-4D97-AF65-F5344CB8AC3E}">
        <p14:creationId xmlns:p14="http://schemas.microsoft.com/office/powerpoint/2010/main" val="40311528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Epicurean atomism</a:t>
            </a:r>
          </a:p>
          <a:p>
            <a:endParaRPr lang="en-US" sz="2400">
              <a:latin typeface="Cambria"/>
              <a:cs typeface="Cambria"/>
            </a:endParaRPr>
          </a:p>
        </p:txBody>
      </p:sp>
      <p:sp>
        <p:nvSpPr>
          <p:cNvPr id="4" name="TextBox 3"/>
          <p:cNvSpPr txBox="1"/>
          <p:nvPr/>
        </p:nvSpPr>
        <p:spPr>
          <a:xfrm>
            <a:off x="744964" y="1121328"/>
            <a:ext cx="7411298" cy="646331"/>
          </a:xfrm>
          <a:prstGeom prst="rect">
            <a:avLst/>
          </a:prstGeom>
          <a:noFill/>
        </p:spPr>
        <p:txBody>
          <a:bodyPr wrap="square" rtlCol="0">
            <a:spAutoFit/>
          </a:bodyPr>
          <a:lstStyle/>
          <a:p>
            <a:r>
              <a:rPr lang="en-US"/>
              <a:t>1681: the word </a:t>
            </a:r>
            <a:r>
              <a:rPr lang="en-US" i="1"/>
              <a:t>neurology</a:t>
            </a:r>
            <a:r>
              <a:rPr lang="en-US"/>
              <a:t> is coined, by (of course) Thomas Willis.</a:t>
            </a:r>
          </a:p>
          <a:p>
            <a:endParaRPr lang="en-US"/>
          </a:p>
        </p:txBody>
      </p:sp>
    </p:spTree>
    <p:extLst>
      <p:ext uri="{BB962C8B-B14F-4D97-AF65-F5344CB8AC3E}">
        <p14:creationId xmlns:p14="http://schemas.microsoft.com/office/powerpoint/2010/main" val="415025298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7020"/>
            <a:ext cx="9144000" cy="6850303"/>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spTree>
    <p:extLst>
      <p:ext uri="{BB962C8B-B14F-4D97-AF65-F5344CB8AC3E}">
        <p14:creationId xmlns:p14="http://schemas.microsoft.com/office/powerpoint/2010/main" val="2428933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sp>
        <p:nvSpPr>
          <p:cNvPr id="3" name="TextBox 2"/>
          <p:cNvSpPr txBox="1"/>
          <p:nvPr/>
        </p:nvSpPr>
        <p:spPr>
          <a:xfrm>
            <a:off x="744964" y="1242918"/>
            <a:ext cx="4470528" cy="1754327"/>
          </a:xfrm>
          <a:prstGeom prst="rect">
            <a:avLst/>
          </a:prstGeom>
          <a:noFill/>
        </p:spPr>
        <p:txBody>
          <a:bodyPr wrap="square" rtlCol="0">
            <a:spAutoFit/>
          </a:bodyPr>
          <a:lstStyle/>
          <a:p>
            <a:r>
              <a:rPr lang="en-US"/>
              <a:t>Amber: fossilised tree resin</a:t>
            </a:r>
          </a:p>
          <a:p>
            <a:endParaRPr lang="en-US"/>
          </a:p>
          <a:p>
            <a:r>
              <a:rPr lang="en-US" i="1"/>
              <a:t>electrum </a:t>
            </a:r>
            <a:r>
              <a:rPr lang="en-US"/>
              <a:t>(Latin), </a:t>
            </a:r>
            <a:r>
              <a:rPr lang="en-US" i="1"/>
              <a:t>elektron</a:t>
            </a:r>
            <a:r>
              <a:rPr lang="en-US"/>
              <a:t> (Greek)</a:t>
            </a:r>
            <a:endParaRPr lang="en-US" i="1"/>
          </a:p>
          <a:p>
            <a:endParaRPr lang="en-US"/>
          </a:p>
          <a:p>
            <a:r>
              <a:rPr lang="en-US"/>
              <a:t>Latin </a:t>
            </a:r>
            <a:r>
              <a:rPr lang="en-US" i="1"/>
              <a:t>electricius</a:t>
            </a:r>
            <a:r>
              <a:rPr lang="en-US"/>
              <a:t>: of amber	</a:t>
            </a:r>
          </a:p>
          <a:p>
            <a:endParaRPr lang="en-US"/>
          </a:p>
        </p:txBody>
      </p:sp>
    </p:spTree>
    <p:extLst>
      <p:ext uri="{BB962C8B-B14F-4D97-AF65-F5344CB8AC3E}">
        <p14:creationId xmlns:p14="http://schemas.microsoft.com/office/powerpoint/2010/main" val="391986799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11" name="TextBox 10"/>
          <p:cNvSpPr txBox="1"/>
          <p:nvPr/>
        </p:nvSpPr>
        <p:spPr>
          <a:xfrm>
            <a:off x="134336" y="1025724"/>
            <a:ext cx="8805107" cy="4278094"/>
          </a:xfrm>
          <a:prstGeom prst="rect">
            <a:avLst/>
          </a:prstGeom>
          <a:noFill/>
        </p:spPr>
        <p:txBody>
          <a:bodyPr wrap="square" rtlCol="0">
            <a:spAutoFit/>
          </a:bodyPr>
          <a:lstStyle/>
          <a:p>
            <a:pPr algn="ctr"/>
            <a:endParaRPr lang="en-US" sz="3200" i="1"/>
          </a:p>
          <a:p>
            <a:pPr algn="ctr"/>
            <a:endParaRPr lang="en-US" sz="3200" i="1"/>
          </a:p>
          <a:p>
            <a:pPr algn="ctr"/>
            <a:r>
              <a:rPr lang="en-US" sz="3200" i="1"/>
              <a:t>nerve</a:t>
            </a:r>
          </a:p>
          <a:p>
            <a:pPr algn="ctr"/>
            <a:endParaRPr lang="en-US" sz="3200"/>
          </a:p>
          <a:p>
            <a:pPr algn="ctr"/>
            <a:r>
              <a:rPr lang="en-US" sz="2400"/>
              <a:t>“A fibre or bundle of fibres arising from the brain, spinal cord, or other ganglionic organ, capable of stimulation by various means, and serving to convey impulses (especially of sensation and motion) between the brain, etc., and some other part of the body.”</a:t>
            </a:r>
          </a:p>
          <a:p>
            <a:pPr algn="ctr"/>
            <a:endParaRPr lang="en-US" sz="2400"/>
          </a:p>
          <a:p>
            <a:pPr algn="ctr"/>
            <a:r>
              <a:rPr lang="en-US" sz="2400"/>
              <a:t>1606 definition, [Oxford dictionary, 1944]</a:t>
            </a:r>
          </a:p>
        </p:txBody>
      </p:sp>
    </p:spTree>
    <p:extLst>
      <p:ext uri="{BB962C8B-B14F-4D97-AF65-F5344CB8AC3E}">
        <p14:creationId xmlns:p14="http://schemas.microsoft.com/office/powerpoint/2010/main" val="61377262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356596" y="1661726"/>
            <a:ext cx="3492002" cy="3803645"/>
          </a:xfrm>
          <a:prstGeom prst="rect">
            <a:avLst/>
          </a:prstGeom>
        </p:spPr>
      </p:pic>
      <p:pic>
        <p:nvPicPr>
          <p:cNvPr id="4" name="Picture 3"/>
          <p:cNvPicPr>
            <a:picLocks noChangeAspect="1"/>
          </p:cNvPicPr>
          <p:nvPr/>
        </p:nvPicPr>
        <p:blipFill>
          <a:blip r:embed="rId5"/>
          <a:stretch>
            <a:fillRect/>
          </a:stretch>
        </p:blipFill>
        <p:spPr>
          <a:xfrm>
            <a:off x="5209862" y="277064"/>
            <a:ext cx="3048000" cy="2413000"/>
          </a:xfrm>
          <a:prstGeom prst="rect">
            <a:avLst/>
          </a:prstGeom>
        </p:spPr>
      </p:pic>
      <p:pic>
        <p:nvPicPr>
          <p:cNvPr id="6" name="Picture 5"/>
          <p:cNvPicPr>
            <a:picLocks noChangeAspect="1"/>
          </p:cNvPicPr>
          <p:nvPr/>
        </p:nvPicPr>
        <p:blipFill>
          <a:blip r:embed="rId6"/>
          <a:stretch>
            <a:fillRect/>
          </a:stretch>
        </p:blipFill>
        <p:spPr>
          <a:xfrm>
            <a:off x="4905062" y="3422650"/>
            <a:ext cx="3352800" cy="2425700"/>
          </a:xfrm>
          <a:prstGeom prst="rect">
            <a:avLst/>
          </a:prstGeom>
        </p:spPr>
      </p:pic>
      <p:sp>
        <p:nvSpPr>
          <p:cNvPr id="7" name="TextBox 6"/>
          <p:cNvSpPr txBox="1"/>
          <p:nvPr/>
        </p:nvSpPr>
        <p:spPr>
          <a:xfrm>
            <a:off x="551980" y="6133527"/>
            <a:ext cx="3032764" cy="369332"/>
          </a:xfrm>
          <a:prstGeom prst="rect">
            <a:avLst/>
          </a:prstGeom>
          <a:noFill/>
        </p:spPr>
        <p:txBody>
          <a:bodyPr wrap="none" rtlCol="0">
            <a:spAutoFit/>
          </a:bodyPr>
          <a:lstStyle/>
          <a:p>
            <a:r>
              <a:rPr lang="en-US"/>
              <a:t>Thales observed this in 600 BC </a:t>
            </a:r>
          </a:p>
        </p:txBody>
      </p:sp>
    </p:spTree>
    <p:extLst>
      <p:ext uri="{BB962C8B-B14F-4D97-AF65-F5344CB8AC3E}">
        <p14:creationId xmlns:p14="http://schemas.microsoft.com/office/powerpoint/2010/main" val="428453444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sp>
        <p:nvSpPr>
          <p:cNvPr id="7" name="TextBox 6"/>
          <p:cNvSpPr txBox="1"/>
          <p:nvPr/>
        </p:nvSpPr>
        <p:spPr>
          <a:xfrm>
            <a:off x="5389146" y="5714718"/>
            <a:ext cx="1595309" cy="646331"/>
          </a:xfrm>
          <a:prstGeom prst="rect">
            <a:avLst/>
          </a:prstGeom>
          <a:noFill/>
        </p:spPr>
        <p:txBody>
          <a:bodyPr wrap="none" rtlCol="0">
            <a:spAutoFit/>
          </a:bodyPr>
          <a:lstStyle/>
          <a:p>
            <a:pPr algn="ctr"/>
            <a:r>
              <a:rPr lang="en-US"/>
              <a:t>William Gilbert</a:t>
            </a:r>
          </a:p>
          <a:p>
            <a:pPr algn="ctr"/>
            <a:r>
              <a:rPr lang="en-US"/>
              <a:t>1544 - 1603</a:t>
            </a:r>
          </a:p>
        </p:txBody>
      </p:sp>
      <p:pic>
        <p:nvPicPr>
          <p:cNvPr id="3" name="Picture 2"/>
          <p:cNvPicPr>
            <a:picLocks noChangeAspect="1"/>
          </p:cNvPicPr>
          <p:nvPr/>
        </p:nvPicPr>
        <p:blipFill>
          <a:blip r:embed="rId4"/>
          <a:stretch>
            <a:fillRect/>
          </a:stretch>
        </p:blipFill>
        <p:spPr>
          <a:xfrm>
            <a:off x="4364259" y="548949"/>
            <a:ext cx="3658510" cy="4855841"/>
          </a:xfrm>
          <a:prstGeom prst="rect">
            <a:avLst/>
          </a:prstGeom>
        </p:spPr>
      </p:pic>
    </p:spTree>
    <p:extLst>
      <p:ext uri="{BB962C8B-B14F-4D97-AF65-F5344CB8AC3E}">
        <p14:creationId xmlns:p14="http://schemas.microsoft.com/office/powerpoint/2010/main" val="326118534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sp>
        <p:nvSpPr>
          <p:cNvPr id="2" name="TextBox 1"/>
          <p:cNvSpPr txBox="1"/>
          <p:nvPr/>
        </p:nvSpPr>
        <p:spPr>
          <a:xfrm>
            <a:off x="744964" y="1283447"/>
            <a:ext cx="7738148" cy="1200329"/>
          </a:xfrm>
          <a:prstGeom prst="rect">
            <a:avLst/>
          </a:prstGeom>
          <a:noFill/>
        </p:spPr>
        <p:txBody>
          <a:bodyPr wrap="square" rtlCol="0">
            <a:spAutoFit/>
          </a:bodyPr>
          <a:lstStyle/>
          <a:p>
            <a:r>
              <a:rPr lang="en-US"/>
              <a:t>Gilbert observed that, by rubbing various objects on each other, one could either</a:t>
            </a:r>
          </a:p>
          <a:p>
            <a:r>
              <a:rPr lang="en-US"/>
              <a:t>	make them attract each other</a:t>
            </a:r>
          </a:p>
          <a:p>
            <a:r>
              <a:rPr lang="en-US"/>
              <a:t>	or</a:t>
            </a:r>
          </a:p>
          <a:p>
            <a:r>
              <a:rPr lang="en-US"/>
              <a:t>	make them repel each other</a:t>
            </a:r>
          </a:p>
        </p:txBody>
      </p:sp>
      <p:pic>
        <p:nvPicPr>
          <p:cNvPr id="4" name="Picture 3"/>
          <p:cNvPicPr>
            <a:picLocks noChangeAspect="1"/>
          </p:cNvPicPr>
          <p:nvPr/>
        </p:nvPicPr>
        <p:blipFill>
          <a:blip r:embed="rId4"/>
          <a:stretch>
            <a:fillRect/>
          </a:stretch>
        </p:blipFill>
        <p:spPr>
          <a:xfrm>
            <a:off x="1702465" y="2791684"/>
            <a:ext cx="5549905" cy="3585239"/>
          </a:xfrm>
          <a:prstGeom prst="rect">
            <a:avLst/>
          </a:prstGeom>
        </p:spPr>
      </p:pic>
    </p:spTree>
    <p:extLst>
      <p:ext uri="{BB962C8B-B14F-4D97-AF65-F5344CB8AC3E}">
        <p14:creationId xmlns:p14="http://schemas.microsoft.com/office/powerpoint/2010/main" val="25846450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sp>
        <p:nvSpPr>
          <p:cNvPr id="2" name="TextBox 1"/>
          <p:cNvSpPr txBox="1"/>
          <p:nvPr/>
        </p:nvSpPr>
        <p:spPr>
          <a:xfrm>
            <a:off x="4704009" y="6296790"/>
            <a:ext cx="7738148" cy="369332"/>
          </a:xfrm>
          <a:prstGeom prst="rect">
            <a:avLst/>
          </a:prstGeom>
          <a:noFill/>
        </p:spPr>
        <p:txBody>
          <a:bodyPr wrap="square" rtlCol="0">
            <a:spAutoFit/>
          </a:bodyPr>
          <a:lstStyle/>
          <a:p>
            <a:r>
              <a:rPr lang="en-US"/>
              <a:t>The electroscope</a:t>
            </a:r>
          </a:p>
        </p:txBody>
      </p:sp>
      <p:pic>
        <p:nvPicPr>
          <p:cNvPr id="3" name="Picture 2"/>
          <p:cNvPicPr>
            <a:picLocks noChangeAspect="1"/>
          </p:cNvPicPr>
          <p:nvPr/>
        </p:nvPicPr>
        <p:blipFill>
          <a:blip r:embed="rId4"/>
          <a:stretch>
            <a:fillRect/>
          </a:stretch>
        </p:blipFill>
        <p:spPr>
          <a:xfrm>
            <a:off x="4269677" y="443055"/>
            <a:ext cx="4094415" cy="5695583"/>
          </a:xfrm>
          <a:prstGeom prst="rect">
            <a:avLst/>
          </a:prstGeom>
        </p:spPr>
      </p:pic>
      <p:pic>
        <p:nvPicPr>
          <p:cNvPr id="5" name="Picture 4"/>
          <p:cNvPicPr>
            <a:picLocks noChangeAspect="1"/>
          </p:cNvPicPr>
          <p:nvPr/>
        </p:nvPicPr>
        <p:blipFill>
          <a:blip r:embed="rId5"/>
          <a:stretch>
            <a:fillRect/>
          </a:stretch>
        </p:blipFill>
        <p:spPr>
          <a:xfrm>
            <a:off x="113613" y="818616"/>
            <a:ext cx="3883616" cy="5825424"/>
          </a:xfrm>
          <a:prstGeom prst="rect">
            <a:avLst/>
          </a:prstGeom>
        </p:spPr>
      </p:pic>
    </p:spTree>
    <p:extLst>
      <p:ext uri="{BB962C8B-B14F-4D97-AF65-F5344CB8AC3E}">
        <p14:creationId xmlns:p14="http://schemas.microsoft.com/office/powerpoint/2010/main" val="32887152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587500" y="508000"/>
            <a:ext cx="5969000" cy="5829300"/>
          </a:xfrm>
          <a:prstGeom prst="rect">
            <a:avLst/>
          </a:prstGeom>
        </p:spPr>
      </p:pic>
    </p:spTree>
    <p:extLst>
      <p:ext uri="{BB962C8B-B14F-4D97-AF65-F5344CB8AC3E}">
        <p14:creationId xmlns:p14="http://schemas.microsoft.com/office/powerpoint/2010/main" val="45283584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pic>
        <p:nvPicPr>
          <p:cNvPr id="4" name="Picture 3"/>
          <p:cNvPicPr>
            <a:picLocks noChangeAspect="1"/>
          </p:cNvPicPr>
          <p:nvPr/>
        </p:nvPicPr>
        <p:blipFill>
          <a:blip r:embed="rId4"/>
          <a:stretch>
            <a:fillRect/>
          </a:stretch>
        </p:blipFill>
        <p:spPr>
          <a:xfrm>
            <a:off x="744964" y="2093513"/>
            <a:ext cx="7304951" cy="2795722"/>
          </a:xfrm>
          <a:prstGeom prst="rect">
            <a:avLst/>
          </a:prstGeom>
        </p:spPr>
      </p:pic>
    </p:spTree>
    <p:extLst>
      <p:ext uri="{BB962C8B-B14F-4D97-AF65-F5344CB8AC3E}">
        <p14:creationId xmlns:p14="http://schemas.microsoft.com/office/powerpoint/2010/main" val="57325022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471288" y="1293811"/>
            <a:ext cx="2663411" cy="4119409"/>
          </a:xfrm>
          <a:prstGeom prst="rect">
            <a:avLst/>
          </a:prstGeom>
        </p:spPr>
      </p:pic>
      <p:pic>
        <p:nvPicPr>
          <p:cNvPr id="4" name="Picture 3"/>
          <p:cNvPicPr>
            <a:picLocks noChangeAspect="1"/>
          </p:cNvPicPr>
          <p:nvPr/>
        </p:nvPicPr>
        <p:blipFill>
          <a:blip r:embed="rId5"/>
          <a:stretch>
            <a:fillRect/>
          </a:stretch>
        </p:blipFill>
        <p:spPr>
          <a:xfrm>
            <a:off x="3814496" y="499869"/>
            <a:ext cx="4363299" cy="5817732"/>
          </a:xfrm>
          <a:prstGeom prst="rect">
            <a:avLst/>
          </a:prstGeom>
        </p:spPr>
      </p:pic>
    </p:spTree>
    <p:extLst>
      <p:ext uri="{BB962C8B-B14F-4D97-AF65-F5344CB8AC3E}">
        <p14:creationId xmlns:p14="http://schemas.microsoft.com/office/powerpoint/2010/main" val="233603478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pic>
        <p:nvPicPr>
          <p:cNvPr id="6" name="Picture 5"/>
          <p:cNvPicPr>
            <a:picLocks noChangeAspect="1"/>
          </p:cNvPicPr>
          <p:nvPr/>
        </p:nvPicPr>
        <p:blipFill>
          <a:blip r:embed="rId4"/>
          <a:stretch>
            <a:fillRect/>
          </a:stretch>
        </p:blipFill>
        <p:spPr>
          <a:xfrm>
            <a:off x="0" y="-87540"/>
            <a:ext cx="9144000" cy="6647543"/>
          </a:xfrm>
          <a:prstGeom prst="rect">
            <a:avLst/>
          </a:prstGeom>
        </p:spPr>
      </p:pic>
      <p:sp>
        <p:nvSpPr>
          <p:cNvPr id="7" name="TextBox 6"/>
          <p:cNvSpPr txBox="1"/>
          <p:nvPr/>
        </p:nvSpPr>
        <p:spPr>
          <a:xfrm>
            <a:off x="3067141" y="6498297"/>
            <a:ext cx="5443768" cy="369332"/>
          </a:xfrm>
          <a:prstGeom prst="rect">
            <a:avLst/>
          </a:prstGeom>
          <a:noFill/>
        </p:spPr>
        <p:txBody>
          <a:bodyPr wrap="none" rtlCol="0">
            <a:spAutoFit/>
          </a:bodyPr>
          <a:lstStyle/>
          <a:p>
            <a:r>
              <a:rPr lang="en-US"/>
              <a:t>Pieter van Musschenbroek, c. 1744, University of Leiden</a:t>
            </a:r>
          </a:p>
        </p:txBody>
      </p:sp>
    </p:spTree>
    <p:extLst>
      <p:ext uri="{BB962C8B-B14F-4D97-AF65-F5344CB8AC3E}">
        <p14:creationId xmlns:p14="http://schemas.microsoft.com/office/powerpoint/2010/main" val="3112097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257300" y="1257300"/>
            <a:ext cx="6629400" cy="4330700"/>
          </a:xfrm>
          <a:prstGeom prst="rect">
            <a:avLst/>
          </a:prstGeom>
        </p:spPr>
      </p:pic>
    </p:spTree>
    <p:extLst>
      <p:ext uri="{BB962C8B-B14F-4D97-AF65-F5344CB8AC3E}">
        <p14:creationId xmlns:p14="http://schemas.microsoft.com/office/powerpoint/2010/main" val="397868174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035628" y="830997"/>
            <a:ext cx="7000417" cy="5250313"/>
          </a:xfrm>
          <a:prstGeom prst="rect">
            <a:avLst/>
          </a:prstGeom>
        </p:spPr>
      </p:pic>
    </p:spTree>
    <p:extLst>
      <p:ext uri="{BB962C8B-B14F-4D97-AF65-F5344CB8AC3E}">
        <p14:creationId xmlns:p14="http://schemas.microsoft.com/office/powerpoint/2010/main" val="23579639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635029" y="928804"/>
            <a:ext cx="7788762" cy="5929195"/>
          </a:xfrm>
          <a:prstGeom prst="rect">
            <a:avLst/>
          </a:prstGeom>
        </p:spPr>
      </p:pic>
    </p:spTree>
    <p:extLst>
      <p:ext uri="{BB962C8B-B14F-4D97-AF65-F5344CB8AC3E}">
        <p14:creationId xmlns:p14="http://schemas.microsoft.com/office/powerpoint/2010/main" val="36086431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sp>
        <p:nvSpPr>
          <p:cNvPr id="2" name="TextBox 1"/>
          <p:cNvSpPr txBox="1"/>
          <p:nvPr/>
        </p:nvSpPr>
        <p:spPr>
          <a:xfrm>
            <a:off x="744964" y="1891396"/>
            <a:ext cx="7618739" cy="400110"/>
          </a:xfrm>
          <a:prstGeom prst="rect">
            <a:avLst/>
          </a:prstGeom>
          <a:noFill/>
        </p:spPr>
        <p:txBody>
          <a:bodyPr wrap="square" rtlCol="0">
            <a:spAutoFit/>
          </a:bodyPr>
          <a:lstStyle/>
          <a:p>
            <a:r>
              <a:rPr lang="en-US" sz="2000" i="1"/>
              <a:t>Touching a charged Leyden jar can make someone convulse and jump.</a:t>
            </a:r>
          </a:p>
        </p:txBody>
      </p:sp>
    </p:spTree>
    <p:extLst>
      <p:ext uri="{BB962C8B-B14F-4D97-AF65-F5344CB8AC3E}">
        <p14:creationId xmlns:p14="http://schemas.microsoft.com/office/powerpoint/2010/main" val="10303235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sp>
        <p:nvSpPr>
          <p:cNvPr id="2" name="TextBox 1"/>
          <p:cNvSpPr txBox="1"/>
          <p:nvPr/>
        </p:nvSpPr>
        <p:spPr>
          <a:xfrm>
            <a:off x="744964" y="1891396"/>
            <a:ext cx="7618739" cy="1754327"/>
          </a:xfrm>
          <a:prstGeom prst="rect">
            <a:avLst/>
          </a:prstGeom>
          <a:noFill/>
        </p:spPr>
        <p:txBody>
          <a:bodyPr wrap="square" rtlCol="0">
            <a:spAutoFit/>
          </a:bodyPr>
          <a:lstStyle/>
          <a:p>
            <a:r>
              <a:rPr lang="en-US"/>
              <a:t>Jean-Antoine Nollet is said to have connected approx. 200 monks into a circle a mile in circumference, using pieces of iron, and shocked them with a battery of Leyden jars.</a:t>
            </a:r>
          </a:p>
          <a:p>
            <a:endParaRPr lang="en-US"/>
          </a:p>
          <a:p>
            <a:r>
              <a:rPr lang="en-US"/>
              <a:t>Observing that they all reacted at the same time, he noted the extremely high speed of electricity. </a:t>
            </a:r>
          </a:p>
        </p:txBody>
      </p:sp>
    </p:spTree>
    <p:extLst>
      <p:ext uri="{BB962C8B-B14F-4D97-AF65-F5344CB8AC3E}">
        <p14:creationId xmlns:p14="http://schemas.microsoft.com/office/powerpoint/2010/main" val="46068264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sp>
        <p:nvSpPr>
          <p:cNvPr id="2" name="TextBox 1"/>
          <p:cNvSpPr txBox="1"/>
          <p:nvPr/>
        </p:nvSpPr>
        <p:spPr>
          <a:xfrm>
            <a:off x="744964" y="1891396"/>
            <a:ext cx="7618739" cy="1477328"/>
          </a:xfrm>
          <a:prstGeom prst="rect">
            <a:avLst/>
          </a:prstGeom>
          <a:noFill/>
        </p:spPr>
        <p:txBody>
          <a:bodyPr wrap="square" rtlCol="0">
            <a:spAutoFit/>
          </a:bodyPr>
          <a:lstStyle/>
          <a:p>
            <a:r>
              <a:rPr lang="en-US"/>
              <a:t>1736: Stephen Hales (1677 – 1761) proposed that electricity could be the long-sought agent of nervous action.</a:t>
            </a:r>
          </a:p>
          <a:p>
            <a:endParaRPr lang="en-US"/>
          </a:p>
          <a:p>
            <a:r>
              <a:rPr lang="en-US"/>
              <a:t>Joseph Priestley: electricity has “an occult power and agreeable to a fluid which was analogised to animal spirits.” </a:t>
            </a:r>
          </a:p>
        </p:txBody>
      </p:sp>
    </p:spTree>
    <p:extLst>
      <p:ext uri="{BB962C8B-B14F-4D97-AF65-F5344CB8AC3E}">
        <p14:creationId xmlns:p14="http://schemas.microsoft.com/office/powerpoint/2010/main" val="325026317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Electricity</a:t>
            </a:r>
          </a:p>
          <a:p>
            <a:endParaRPr lang="en-US" sz="2400">
              <a:latin typeface="Cambria"/>
              <a:cs typeface="Cambria"/>
            </a:endParaRPr>
          </a:p>
        </p:txBody>
      </p:sp>
      <p:sp>
        <p:nvSpPr>
          <p:cNvPr id="2" name="TextBox 1"/>
          <p:cNvSpPr txBox="1"/>
          <p:nvPr/>
        </p:nvSpPr>
        <p:spPr>
          <a:xfrm>
            <a:off x="673588" y="1323977"/>
            <a:ext cx="7618739" cy="4524316"/>
          </a:xfrm>
          <a:prstGeom prst="rect">
            <a:avLst/>
          </a:prstGeom>
          <a:noFill/>
        </p:spPr>
        <p:txBody>
          <a:bodyPr wrap="square" rtlCol="0">
            <a:spAutoFit/>
          </a:bodyPr>
          <a:lstStyle/>
          <a:p>
            <a:r>
              <a:rPr lang="en-US"/>
              <a:t>Bonnefoy reviews the evidence:</a:t>
            </a:r>
          </a:p>
          <a:p>
            <a:endParaRPr lang="en-US"/>
          </a:p>
          <a:p>
            <a:endParaRPr lang="en-US"/>
          </a:p>
          <a:p>
            <a:pPr marL="285750" indent="-285750">
              <a:buFont typeface="Arial"/>
              <a:buChar char="•"/>
            </a:pPr>
            <a:r>
              <a:rPr lang="en-US"/>
              <a:t>Speed of nerve action: estimates were made from muscle contractions in running animals or rapid speech. Around 19 ft/sec</a:t>
            </a:r>
          </a:p>
          <a:p>
            <a:pPr marL="285750" indent="-285750">
              <a:buFont typeface="Arial"/>
              <a:buChar char="•"/>
            </a:pPr>
            <a:r>
              <a:rPr lang="en-US"/>
              <a:t>The blood cannot furnish enough energy to cause muscles to contract for long periods of time. Thus, there must be another system.</a:t>
            </a:r>
          </a:p>
          <a:p>
            <a:pPr marL="285750" indent="-285750">
              <a:buFont typeface="Arial"/>
              <a:buChar char="•"/>
            </a:pPr>
            <a:r>
              <a:rPr lang="en-US"/>
              <a:t>The air is a candidate: electricity (which we can see is already present in the environment) is brought in through the lungs.</a:t>
            </a:r>
          </a:p>
          <a:p>
            <a:pPr marL="285750" indent="-285750">
              <a:buFont typeface="Arial"/>
              <a:buChar char="•"/>
            </a:pPr>
            <a:r>
              <a:rPr lang="en-US"/>
              <a:t>The brain separates the electricity from the inspired air; in the fine blood vessels of the cerebrum, it is filtered out into the white matter, whence it is carried into the rest of the body.</a:t>
            </a:r>
          </a:p>
          <a:p>
            <a:pPr marL="285750" indent="-285750">
              <a:buFont typeface="Arial"/>
              <a:buChar char="•"/>
            </a:pPr>
            <a:endParaRPr lang="en-US"/>
          </a:p>
          <a:p>
            <a:r>
              <a:rPr lang="en-US"/>
              <a:t>[Bonnefoy, 1782, </a:t>
            </a:r>
            <a:r>
              <a:rPr lang="en-US" i="1"/>
              <a:t>De l’application de l’électricite a l’art de guérir</a:t>
            </a:r>
            <a:r>
              <a:rPr lang="en-US"/>
              <a:t>, academic dissertation]</a:t>
            </a:r>
          </a:p>
          <a:p>
            <a:pPr marL="285750" indent="-285750">
              <a:buFont typeface="Arial"/>
              <a:buChar char="•"/>
            </a:pPr>
            <a:endParaRPr lang="en-US"/>
          </a:p>
        </p:txBody>
      </p:sp>
    </p:spTree>
    <p:extLst>
      <p:ext uri="{BB962C8B-B14F-4D97-AF65-F5344CB8AC3E}">
        <p14:creationId xmlns:p14="http://schemas.microsoft.com/office/powerpoint/2010/main" val="121822703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electric eel</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744964" y="1936892"/>
            <a:ext cx="7557837" cy="3295217"/>
          </a:xfrm>
          <a:prstGeom prst="rect">
            <a:avLst/>
          </a:prstGeom>
        </p:spPr>
      </p:pic>
    </p:spTree>
    <p:extLst>
      <p:ext uri="{BB962C8B-B14F-4D97-AF65-F5344CB8AC3E}">
        <p14:creationId xmlns:p14="http://schemas.microsoft.com/office/powerpoint/2010/main" val="1760764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The electric ray</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762000" y="841700"/>
            <a:ext cx="7620000" cy="5715000"/>
          </a:xfrm>
          <a:prstGeom prst="rect">
            <a:avLst/>
          </a:prstGeom>
        </p:spPr>
      </p:pic>
    </p:spTree>
    <p:extLst>
      <p:ext uri="{BB962C8B-B14F-4D97-AF65-F5344CB8AC3E}">
        <p14:creationId xmlns:p14="http://schemas.microsoft.com/office/powerpoint/2010/main" val="155301152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Electric fish</a:t>
            </a:r>
          </a:p>
          <a:p>
            <a:endParaRPr lang="en-US" sz="2400">
              <a:latin typeface="Cambria"/>
              <a:cs typeface="Cambria"/>
            </a:endParaRPr>
          </a:p>
        </p:txBody>
      </p:sp>
      <p:sp>
        <p:nvSpPr>
          <p:cNvPr id="3" name="TextBox 2"/>
          <p:cNvSpPr txBox="1"/>
          <p:nvPr/>
        </p:nvSpPr>
        <p:spPr>
          <a:xfrm>
            <a:off x="744964" y="1269937"/>
            <a:ext cx="7738148" cy="2862323"/>
          </a:xfrm>
          <a:prstGeom prst="rect">
            <a:avLst/>
          </a:prstGeom>
          <a:noFill/>
        </p:spPr>
        <p:txBody>
          <a:bodyPr wrap="square" rtlCol="0">
            <a:spAutoFit/>
          </a:bodyPr>
          <a:lstStyle/>
          <a:p>
            <a:r>
              <a:rPr lang="en-US"/>
              <a:t>Known since antiquity.</a:t>
            </a:r>
          </a:p>
          <a:p>
            <a:endParaRPr lang="en-US"/>
          </a:p>
          <a:p>
            <a:r>
              <a:rPr lang="en-US"/>
              <a:t>Meno (a young, rich, good-looking student philosopher), to Socrates:</a:t>
            </a:r>
          </a:p>
          <a:p>
            <a:endParaRPr lang="en-US"/>
          </a:p>
          <a:p>
            <a:r>
              <a:rPr lang="en-US"/>
              <a:t>“You are exactly like the flat stingray fish that one meets in the sea. Whenever anyone comes into contact with it, it numbs him, and that is the sort of thing that you seem to be doing to me now. My mind and my lips are literally numb, and iI have nothing to reply to you.”</a:t>
            </a:r>
          </a:p>
          <a:p>
            <a:endParaRPr lang="en-US"/>
          </a:p>
          <a:p>
            <a:r>
              <a:rPr lang="en-US" i="1"/>
              <a:t>-Meno </a:t>
            </a:r>
            <a:r>
              <a:rPr lang="en-US"/>
              <a:t>(Platonic dialogue), 380 BC</a:t>
            </a:r>
            <a:endParaRPr lang="en-US" i="1"/>
          </a:p>
        </p:txBody>
      </p:sp>
    </p:spTree>
    <p:extLst>
      <p:ext uri="{BB962C8B-B14F-4D97-AF65-F5344CB8AC3E}">
        <p14:creationId xmlns:p14="http://schemas.microsoft.com/office/powerpoint/2010/main" val="32205231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1910" y="0"/>
            <a:ext cx="6047664" cy="6858000"/>
          </a:xfrm>
          <a:prstGeom prst="rect">
            <a:avLst/>
          </a:prstGeom>
        </p:spPr>
      </p:pic>
      <p:pic>
        <p:nvPicPr>
          <p:cNvPr id="8" name="Picture 7"/>
          <p:cNvPicPr>
            <a:picLocks noChangeAspect="1"/>
          </p:cNvPicPr>
          <p:nvPr/>
        </p:nvPicPr>
        <p:blipFill>
          <a:blip r:embed="rId3"/>
          <a:stretch>
            <a:fillRect/>
          </a:stretch>
        </p:blipFill>
        <p:spPr>
          <a:xfrm>
            <a:off x="-12212" y="0"/>
            <a:ext cx="685800" cy="787400"/>
          </a:xfrm>
          <a:prstGeom prst="rect">
            <a:avLst/>
          </a:prstGeom>
        </p:spPr>
      </p:pic>
      <p:pic>
        <p:nvPicPr>
          <p:cNvPr id="9" name="Picture 8"/>
          <p:cNvPicPr>
            <a:picLocks noChangeAspect="1"/>
          </p:cNvPicPr>
          <p:nvPr/>
        </p:nvPicPr>
        <p:blipFill>
          <a:blip r:embed="rId4"/>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Galvani</a:t>
            </a:r>
          </a:p>
          <a:p>
            <a:endParaRPr lang="en-US" sz="2400">
              <a:latin typeface="Cambria"/>
              <a:cs typeface="Cambria"/>
            </a:endParaRPr>
          </a:p>
        </p:txBody>
      </p:sp>
      <p:sp>
        <p:nvSpPr>
          <p:cNvPr id="3" name="TextBox 2"/>
          <p:cNvSpPr txBox="1"/>
          <p:nvPr/>
        </p:nvSpPr>
        <p:spPr>
          <a:xfrm>
            <a:off x="673588" y="5957180"/>
            <a:ext cx="2727155" cy="646331"/>
          </a:xfrm>
          <a:prstGeom prst="rect">
            <a:avLst/>
          </a:prstGeom>
          <a:noFill/>
        </p:spPr>
        <p:txBody>
          <a:bodyPr wrap="square" rtlCol="0">
            <a:spAutoFit/>
          </a:bodyPr>
          <a:lstStyle/>
          <a:p>
            <a:pPr algn="ctr"/>
            <a:r>
              <a:rPr lang="en-US"/>
              <a:t>Luigi Galvani</a:t>
            </a:r>
          </a:p>
          <a:p>
            <a:pPr algn="ctr"/>
            <a:r>
              <a:rPr lang="en-US" i="1"/>
              <a:t>1737 - 1798</a:t>
            </a:r>
          </a:p>
        </p:txBody>
      </p:sp>
    </p:spTree>
    <p:extLst>
      <p:ext uri="{BB962C8B-B14F-4D97-AF65-F5344CB8AC3E}">
        <p14:creationId xmlns:p14="http://schemas.microsoft.com/office/powerpoint/2010/main" val="119573350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Galvani</a:t>
            </a:r>
          </a:p>
          <a:p>
            <a:endParaRPr lang="en-US" sz="2400">
              <a:latin typeface="Cambria"/>
              <a:cs typeface="Cambria"/>
            </a:endParaRPr>
          </a:p>
        </p:txBody>
      </p:sp>
      <p:pic>
        <p:nvPicPr>
          <p:cNvPr id="4" name="Picture 3"/>
          <p:cNvPicPr>
            <a:picLocks noChangeAspect="1"/>
          </p:cNvPicPr>
          <p:nvPr/>
        </p:nvPicPr>
        <p:blipFill>
          <a:blip r:embed="rId4"/>
          <a:stretch>
            <a:fillRect/>
          </a:stretch>
        </p:blipFill>
        <p:spPr>
          <a:xfrm>
            <a:off x="0" y="551220"/>
            <a:ext cx="9144000" cy="6349413"/>
          </a:xfrm>
          <a:prstGeom prst="rect">
            <a:avLst/>
          </a:prstGeom>
        </p:spPr>
      </p:pic>
      <p:sp>
        <p:nvSpPr>
          <p:cNvPr id="5" name="Rectangle 4"/>
          <p:cNvSpPr/>
          <p:nvPr/>
        </p:nvSpPr>
        <p:spPr>
          <a:xfrm>
            <a:off x="3864471" y="181888"/>
            <a:ext cx="4720062" cy="369332"/>
          </a:xfrm>
          <a:prstGeom prst="rect">
            <a:avLst/>
          </a:prstGeom>
        </p:spPr>
        <p:txBody>
          <a:bodyPr wrap="none">
            <a:spAutoFit/>
          </a:bodyPr>
          <a:lstStyle/>
          <a:p>
            <a:r>
              <a:rPr lang="en-US" i="1"/>
              <a:t> De viribus electricitatis in motu musculari</a:t>
            </a:r>
            <a:r>
              <a:rPr lang="en-US"/>
              <a:t>, 1792</a:t>
            </a:r>
            <a:endParaRPr lang="en-US" i="1"/>
          </a:p>
        </p:txBody>
      </p:sp>
    </p:spTree>
    <p:extLst>
      <p:ext uri="{BB962C8B-B14F-4D97-AF65-F5344CB8AC3E}">
        <p14:creationId xmlns:p14="http://schemas.microsoft.com/office/powerpoint/2010/main" val="407949746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Galvani</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3542847" y="1721471"/>
            <a:ext cx="3682427" cy="3878301"/>
          </a:xfrm>
          <a:prstGeom prst="rect">
            <a:avLst/>
          </a:prstGeom>
        </p:spPr>
      </p:pic>
      <p:sp>
        <p:nvSpPr>
          <p:cNvPr id="3" name="TextBox 2"/>
          <p:cNvSpPr txBox="1"/>
          <p:nvPr/>
        </p:nvSpPr>
        <p:spPr>
          <a:xfrm>
            <a:off x="946987" y="3553628"/>
            <a:ext cx="2005176" cy="369332"/>
          </a:xfrm>
          <a:prstGeom prst="rect">
            <a:avLst/>
          </a:prstGeom>
          <a:noFill/>
        </p:spPr>
        <p:txBody>
          <a:bodyPr wrap="none" rtlCol="0">
            <a:spAutoFit/>
          </a:bodyPr>
          <a:lstStyle/>
          <a:p>
            <a:r>
              <a:rPr lang="en-US"/>
              <a:t>“Animal electricity”</a:t>
            </a:r>
          </a:p>
        </p:txBody>
      </p:sp>
    </p:spTree>
    <p:extLst>
      <p:ext uri="{BB962C8B-B14F-4D97-AF65-F5344CB8AC3E}">
        <p14:creationId xmlns:p14="http://schemas.microsoft.com/office/powerpoint/2010/main" val="40083324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0" y="516100"/>
            <a:ext cx="9144000" cy="6096000"/>
          </a:xfrm>
          <a:prstGeom prst="rect">
            <a:avLst/>
          </a:prstGeom>
        </p:spPr>
      </p:pic>
    </p:spTree>
    <p:extLst>
      <p:ext uri="{BB962C8B-B14F-4D97-AF65-F5344CB8AC3E}">
        <p14:creationId xmlns:p14="http://schemas.microsoft.com/office/powerpoint/2010/main" val="421176315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Volta</a:t>
            </a:r>
          </a:p>
          <a:p>
            <a:endParaRPr lang="en-US" sz="2400">
              <a:latin typeface="Cambria"/>
              <a:cs typeface="Cambria"/>
            </a:endParaRPr>
          </a:p>
        </p:txBody>
      </p:sp>
      <p:pic>
        <p:nvPicPr>
          <p:cNvPr id="6" name="Picture 5"/>
          <p:cNvPicPr>
            <a:picLocks noChangeAspect="1"/>
          </p:cNvPicPr>
          <p:nvPr/>
        </p:nvPicPr>
        <p:blipFill>
          <a:blip r:embed="rId4"/>
          <a:stretch>
            <a:fillRect/>
          </a:stretch>
        </p:blipFill>
        <p:spPr>
          <a:xfrm>
            <a:off x="3929068" y="267358"/>
            <a:ext cx="4217883" cy="5120176"/>
          </a:xfrm>
          <a:prstGeom prst="rect">
            <a:avLst/>
          </a:prstGeom>
        </p:spPr>
      </p:pic>
      <p:sp>
        <p:nvSpPr>
          <p:cNvPr id="7" name="TextBox 6"/>
          <p:cNvSpPr txBox="1"/>
          <p:nvPr/>
        </p:nvSpPr>
        <p:spPr>
          <a:xfrm>
            <a:off x="3929068" y="5759328"/>
            <a:ext cx="4217883" cy="646331"/>
          </a:xfrm>
          <a:prstGeom prst="rect">
            <a:avLst/>
          </a:prstGeom>
          <a:noFill/>
        </p:spPr>
        <p:txBody>
          <a:bodyPr wrap="square" rtlCol="0">
            <a:spAutoFit/>
          </a:bodyPr>
          <a:lstStyle/>
          <a:p>
            <a:pPr algn="ctr"/>
            <a:r>
              <a:rPr lang="en-US"/>
              <a:t>Alessandro Volta</a:t>
            </a:r>
          </a:p>
          <a:p>
            <a:pPr algn="ctr"/>
            <a:r>
              <a:rPr lang="en-US"/>
              <a:t>1745 - 1827</a:t>
            </a:r>
          </a:p>
        </p:txBody>
      </p:sp>
    </p:spTree>
    <p:extLst>
      <p:ext uri="{BB962C8B-B14F-4D97-AF65-F5344CB8AC3E}">
        <p14:creationId xmlns:p14="http://schemas.microsoft.com/office/powerpoint/2010/main" val="157761525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Voltaic piles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5943112" y="1206500"/>
            <a:ext cx="2540000" cy="4445000"/>
          </a:xfrm>
          <a:prstGeom prst="rect">
            <a:avLst/>
          </a:prstGeom>
        </p:spPr>
      </p:pic>
      <p:pic>
        <p:nvPicPr>
          <p:cNvPr id="3" name="Picture 2"/>
          <p:cNvPicPr>
            <a:picLocks noChangeAspect="1"/>
          </p:cNvPicPr>
          <p:nvPr/>
        </p:nvPicPr>
        <p:blipFill>
          <a:blip r:embed="rId5"/>
          <a:stretch>
            <a:fillRect/>
          </a:stretch>
        </p:blipFill>
        <p:spPr>
          <a:xfrm>
            <a:off x="131256" y="1603758"/>
            <a:ext cx="2286000" cy="3949700"/>
          </a:xfrm>
          <a:prstGeom prst="rect">
            <a:avLst/>
          </a:prstGeom>
        </p:spPr>
      </p:pic>
      <p:pic>
        <p:nvPicPr>
          <p:cNvPr id="4" name="Picture 3"/>
          <p:cNvPicPr>
            <a:picLocks noChangeAspect="1"/>
          </p:cNvPicPr>
          <p:nvPr/>
        </p:nvPicPr>
        <p:blipFill>
          <a:blip r:embed="rId6"/>
          <a:stretch>
            <a:fillRect/>
          </a:stretch>
        </p:blipFill>
        <p:spPr>
          <a:xfrm>
            <a:off x="2629767" y="657254"/>
            <a:ext cx="3333366" cy="5766290"/>
          </a:xfrm>
          <a:prstGeom prst="rect">
            <a:avLst/>
          </a:prstGeom>
        </p:spPr>
      </p:pic>
      <p:sp>
        <p:nvSpPr>
          <p:cNvPr id="5" name="TextBox 4"/>
          <p:cNvSpPr txBox="1"/>
          <p:nvPr/>
        </p:nvSpPr>
        <p:spPr>
          <a:xfrm>
            <a:off x="396887" y="6067019"/>
            <a:ext cx="1538101" cy="369332"/>
          </a:xfrm>
          <a:prstGeom prst="rect">
            <a:avLst/>
          </a:prstGeom>
          <a:noFill/>
        </p:spPr>
        <p:txBody>
          <a:bodyPr wrap="none" rtlCol="0">
            <a:spAutoFit/>
          </a:bodyPr>
          <a:lstStyle/>
          <a:p>
            <a:r>
              <a:rPr lang="en-US"/>
              <a:t>Invented 1800</a:t>
            </a:r>
          </a:p>
        </p:txBody>
      </p:sp>
    </p:spTree>
    <p:extLst>
      <p:ext uri="{BB962C8B-B14F-4D97-AF65-F5344CB8AC3E}">
        <p14:creationId xmlns:p14="http://schemas.microsoft.com/office/powerpoint/2010/main" val="17811176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Voltaic piles</a:t>
            </a:r>
          </a:p>
          <a:p>
            <a:endParaRPr lang="en-US" sz="2400">
              <a:latin typeface="Cambria"/>
              <a:cs typeface="Cambria"/>
            </a:endParaRPr>
          </a:p>
        </p:txBody>
      </p:sp>
      <p:pic>
        <p:nvPicPr>
          <p:cNvPr id="5" name="Picture 4"/>
          <p:cNvPicPr>
            <a:picLocks noChangeAspect="1"/>
          </p:cNvPicPr>
          <p:nvPr/>
        </p:nvPicPr>
        <p:blipFill>
          <a:blip r:embed="rId4"/>
          <a:stretch>
            <a:fillRect/>
          </a:stretch>
        </p:blipFill>
        <p:spPr>
          <a:xfrm>
            <a:off x="368300" y="0"/>
            <a:ext cx="8383863" cy="6858000"/>
          </a:xfrm>
          <a:prstGeom prst="rect">
            <a:avLst/>
          </a:prstGeom>
        </p:spPr>
      </p:pic>
    </p:spTree>
    <p:extLst>
      <p:ext uri="{BB962C8B-B14F-4D97-AF65-F5344CB8AC3E}">
        <p14:creationId xmlns:p14="http://schemas.microsoft.com/office/powerpoint/2010/main" val="395785044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Voltaic piles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3416300" y="5401223"/>
            <a:ext cx="5727700" cy="914400"/>
          </a:xfrm>
          <a:prstGeom prst="rect">
            <a:avLst/>
          </a:prstGeom>
        </p:spPr>
      </p:pic>
      <p:pic>
        <p:nvPicPr>
          <p:cNvPr id="4" name="Picture 3"/>
          <p:cNvPicPr>
            <a:picLocks noChangeAspect="1"/>
          </p:cNvPicPr>
          <p:nvPr/>
        </p:nvPicPr>
        <p:blipFill>
          <a:blip r:embed="rId5"/>
          <a:stretch>
            <a:fillRect/>
          </a:stretch>
        </p:blipFill>
        <p:spPr>
          <a:xfrm>
            <a:off x="193047" y="1203645"/>
            <a:ext cx="4470400" cy="927100"/>
          </a:xfrm>
          <a:prstGeom prst="rect">
            <a:avLst/>
          </a:prstGeom>
        </p:spPr>
      </p:pic>
      <p:pic>
        <p:nvPicPr>
          <p:cNvPr id="6" name="Picture 5"/>
          <p:cNvPicPr>
            <a:picLocks noChangeAspect="1"/>
          </p:cNvPicPr>
          <p:nvPr/>
        </p:nvPicPr>
        <p:blipFill>
          <a:blip r:embed="rId6"/>
          <a:stretch>
            <a:fillRect/>
          </a:stretch>
        </p:blipFill>
        <p:spPr>
          <a:xfrm>
            <a:off x="2428247" y="2404023"/>
            <a:ext cx="3784600" cy="2540000"/>
          </a:xfrm>
          <a:prstGeom prst="rect">
            <a:avLst/>
          </a:prstGeom>
        </p:spPr>
      </p:pic>
    </p:spTree>
    <p:extLst>
      <p:ext uri="{BB962C8B-B14F-4D97-AF65-F5344CB8AC3E}">
        <p14:creationId xmlns:p14="http://schemas.microsoft.com/office/powerpoint/2010/main" val="277387128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 conduction velocity</a:t>
            </a:r>
          </a:p>
          <a:p>
            <a:endParaRPr lang="en-US" sz="2400">
              <a:latin typeface="Cambria"/>
              <a:cs typeface="Cambria"/>
            </a:endParaRPr>
          </a:p>
        </p:txBody>
      </p:sp>
      <p:sp>
        <p:nvSpPr>
          <p:cNvPr id="3" name="TextBox 2"/>
          <p:cNvSpPr txBox="1"/>
          <p:nvPr/>
        </p:nvSpPr>
        <p:spPr>
          <a:xfrm>
            <a:off x="673588" y="1417528"/>
            <a:ext cx="7809524" cy="1200329"/>
          </a:xfrm>
          <a:prstGeom prst="rect">
            <a:avLst/>
          </a:prstGeom>
          <a:noFill/>
        </p:spPr>
        <p:txBody>
          <a:bodyPr wrap="square" rtlCol="0">
            <a:spAutoFit/>
          </a:bodyPr>
          <a:lstStyle/>
          <a:p>
            <a:r>
              <a:rPr lang="en-US"/>
              <a:t>Emil du Bois-Reymond (1818 – 1896) examined the speed of impulse transmission in nerves using a rheotome.</a:t>
            </a:r>
          </a:p>
          <a:p>
            <a:endParaRPr lang="en-US"/>
          </a:p>
          <a:p>
            <a:r>
              <a:rPr lang="en-US"/>
              <a:t>His estimate was 30 or 40 m/s, which is quite close to the current value.</a:t>
            </a:r>
          </a:p>
        </p:txBody>
      </p:sp>
    </p:spTree>
    <p:extLst>
      <p:ext uri="{BB962C8B-B14F-4D97-AF65-F5344CB8AC3E}">
        <p14:creationId xmlns:p14="http://schemas.microsoft.com/office/powerpoint/2010/main" val="277449164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endParaRPr lang="en-US" sz="2400">
              <a:latin typeface="Cambria"/>
              <a:cs typeface="Cambria"/>
            </a:endParaRPr>
          </a:p>
          <a:p>
            <a:endParaRPr lang="en-US" sz="2400">
              <a:latin typeface="Cambria"/>
              <a:cs typeface="Cambria"/>
            </a:endParaRPr>
          </a:p>
        </p:txBody>
      </p:sp>
      <p:pic>
        <p:nvPicPr>
          <p:cNvPr id="4" name="Picture 3"/>
          <p:cNvPicPr>
            <a:picLocks noChangeAspect="1"/>
          </p:cNvPicPr>
          <p:nvPr/>
        </p:nvPicPr>
        <p:blipFill>
          <a:blip r:embed="rId4"/>
          <a:stretch>
            <a:fillRect/>
          </a:stretch>
        </p:blipFill>
        <p:spPr>
          <a:xfrm>
            <a:off x="766453" y="2245364"/>
            <a:ext cx="7659210" cy="2486323"/>
          </a:xfrm>
          <a:prstGeom prst="rect">
            <a:avLst/>
          </a:prstGeom>
        </p:spPr>
      </p:pic>
    </p:spTree>
    <p:extLst>
      <p:ext uri="{BB962C8B-B14F-4D97-AF65-F5344CB8AC3E}">
        <p14:creationId xmlns:p14="http://schemas.microsoft.com/office/powerpoint/2010/main" val="168679481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endParaRPr lang="en-US" sz="2400">
              <a:latin typeface="Cambria"/>
              <a:cs typeface="Cambria"/>
            </a:endParaRP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2387600" y="1828800"/>
            <a:ext cx="4368800" cy="3200400"/>
          </a:xfrm>
          <a:prstGeom prst="rect">
            <a:avLst/>
          </a:prstGeom>
        </p:spPr>
      </p:pic>
    </p:spTree>
    <p:extLst>
      <p:ext uri="{BB962C8B-B14F-4D97-AF65-F5344CB8AC3E}">
        <p14:creationId xmlns:p14="http://schemas.microsoft.com/office/powerpoint/2010/main" val="23424478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endParaRPr lang="en-US" sz="2400">
              <a:latin typeface="Cambria"/>
              <a:cs typeface="Cambria"/>
            </a:endParaRP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4202609" y="374226"/>
            <a:ext cx="4013204" cy="5156967"/>
          </a:xfrm>
          <a:prstGeom prst="rect">
            <a:avLst/>
          </a:prstGeom>
        </p:spPr>
      </p:pic>
      <p:sp>
        <p:nvSpPr>
          <p:cNvPr id="4" name="TextBox 3"/>
          <p:cNvSpPr txBox="1"/>
          <p:nvPr/>
        </p:nvSpPr>
        <p:spPr>
          <a:xfrm>
            <a:off x="5340969" y="5908256"/>
            <a:ext cx="1648107" cy="646331"/>
          </a:xfrm>
          <a:prstGeom prst="rect">
            <a:avLst/>
          </a:prstGeom>
          <a:noFill/>
        </p:spPr>
        <p:txBody>
          <a:bodyPr wrap="none" rtlCol="0">
            <a:spAutoFit/>
          </a:bodyPr>
          <a:lstStyle/>
          <a:p>
            <a:pPr algn="ctr"/>
            <a:r>
              <a:rPr lang="en-US"/>
              <a:t>Julius Bernstein</a:t>
            </a:r>
          </a:p>
          <a:p>
            <a:pPr algn="ctr"/>
            <a:r>
              <a:rPr lang="en-US"/>
              <a:t>1839 - 1917</a:t>
            </a:r>
          </a:p>
        </p:txBody>
      </p:sp>
    </p:spTree>
    <p:extLst>
      <p:ext uri="{BB962C8B-B14F-4D97-AF65-F5344CB8AC3E}">
        <p14:creationId xmlns:p14="http://schemas.microsoft.com/office/powerpoint/2010/main" val="77338334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endParaRPr lang="en-US" sz="2400">
              <a:latin typeface="Cambria"/>
              <a:cs typeface="Cambria"/>
            </a:endParaRPr>
          </a:p>
          <a:p>
            <a:endParaRPr lang="en-US" sz="2400">
              <a:latin typeface="Cambria"/>
              <a:cs typeface="Cambria"/>
            </a:endParaRPr>
          </a:p>
        </p:txBody>
      </p:sp>
      <p:sp>
        <p:nvSpPr>
          <p:cNvPr id="2" name="TextBox 1"/>
          <p:cNvSpPr txBox="1"/>
          <p:nvPr/>
        </p:nvSpPr>
        <p:spPr>
          <a:xfrm>
            <a:off x="744964" y="1168043"/>
            <a:ext cx="7738148" cy="2031325"/>
          </a:xfrm>
          <a:prstGeom prst="rect">
            <a:avLst/>
          </a:prstGeom>
          <a:noFill/>
        </p:spPr>
        <p:txBody>
          <a:bodyPr wrap="square" rtlCol="0">
            <a:spAutoFit/>
          </a:bodyPr>
          <a:lstStyle/>
          <a:p>
            <a:r>
              <a:rPr lang="en-US"/>
              <a:t>Bernstein postulated that an equilibrium potential existed across the membrane enclosing a nerve fibre.</a:t>
            </a:r>
          </a:p>
          <a:p>
            <a:endParaRPr lang="en-US"/>
          </a:p>
          <a:p>
            <a:r>
              <a:rPr lang="en-US"/>
              <a:t>When the membrane is depolarised, a wave of depolarisation flows along the nerve fibre.</a:t>
            </a:r>
          </a:p>
          <a:p>
            <a:endParaRPr lang="en-US"/>
          </a:p>
          <a:p>
            <a:r>
              <a:rPr lang="en-US"/>
              <a:t>The membrane returns to its previous state shortly afterwards.</a:t>
            </a:r>
          </a:p>
        </p:txBody>
      </p:sp>
    </p:spTree>
    <p:extLst>
      <p:ext uri="{BB962C8B-B14F-4D97-AF65-F5344CB8AC3E}">
        <p14:creationId xmlns:p14="http://schemas.microsoft.com/office/powerpoint/2010/main" val="334388225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endParaRPr lang="en-US" sz="2400">
              <a:latin typeface="Cambria"/>
              <a:cs typeface="Cambria"/>
            </a:endParaRPr>
          </a:p>
          <a:p>
            <a:endParaRPr lang="en-US" sz="2400">
              <a:latin typeface="Cambria"/>
              <a:cs typeface="Cambria"/>
            </a:endParaRPr>
          </a:p>
        </p:txBody>
      </p:sp>
      <p:pic>
        <p:nvPicPr>
          <p:cNvPr id="4" name="Picture 3"/>
          <p:cNvPicPr>
            <a:picLocks noChangeAspect="1"/>
          </p:cNvPicPr>
          <p:nvPr/>
        </p:nvPicPr>
        <p:blipFill>
          <a:blip r:embed="rId4"/>
          <a:stretch>
            <a:fillRect/>
          </a:stretch>
        </p:blipFill>
        <p:spPr>
          <a:xfrm>
            <a:off x="1397000" y="1447800"/>
            <a:ext cx="6350000" cy="3949700"/>
          </a:xfrm>
          <a:prstGeom prst="rect">
            <a:avLst/>
          </a:prstGeom>
        </p:spPr>
      </p:pic>
    </p:spTree>
    <p:extLst>
      <p:ext uri="{BB962C8B-B14F-4D97-AF65-F5344CB8AC3E}">
        <p14:creationId xmlns:p14="http://schemas.microsoft.com/office/powerpoint/2010/main" val="20692659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3726100" y="0"/>
            <a:ext cx="4377604" cy="6858000"/>
          </a:xfrm>
          <a:prstGeom prst="rect">
            <a:avLst/>
          </a:prstGeom>
        </p:spPr>
      </p:pic>
    </p:spTree>
    <p:extLst>
      <p:ext uri="{BB962C8B-B14F-4D97-AF65-F5344CB8AC3E}">
        <p14:creationId xmlns:p14="http://schemas.microsoft.com/office/powerpoint/2010/main" val="128362608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endParaRPr lang="en-US" sz="2400">
              <a:latin typeface="Cambria"/>
              <a:cs typeface="Cambria"/>
            </a:endParaRP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397000" y="1447800"/>
            <a:ext cx="6350000" cy="3949700"/>
          </a:xfrm>
          <a:prstGeom prst="rect">
            <a:avLst/>
          </a:prstGeom>
        </p:spPr>
      </p:pic>
    </p:spTree>
    <p:extLst>
      <p:ext uri="{BB962C8B-B14F-4D97-AF65-F5344CB8AC3E}">
        <p14:creationId xmlns:p14="http://schemas.microsoft.com/office/powerpoint/2010/main" val="3141655333"/>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212" y="0"/>
            <a:ext cx="685800" cy="787400"/>
          </a:xfrm>
          <a:prstGeom prst="rect">
            <a:avLst/>
          </a:prstGeom>
        </p:spPr>
      </p:pic>
      <p:pic>
        <p:nvPicPr>
          <p:cNvPr id="9" name="Picture 8"/>
          <p:cNvPicPr>
            <a:picLocks noChangeAspect="1"/>
          </p:cNvPicPr>
          <p:nvPr/>
        </p:nvPicPr>
        <p:blipFill>
          <a:blip r:embed="rId5"/>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endParaRPr lang="en-US" sz="2400">
              <a:latin typeface="Cambria"/>
              <a:cs typeface="Cambria"/>
            </a:endParaRPr>
          </a:p>
        </p:txBody>
      </p:sp>
      <p:pic>
        <p:nvPicPr>
          <p:cNvPr id="3" name="Action_Potential.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9933" y="884055"/>
            <a:ext cx="8033179" cy="5719456"/>
          </a:xfrm>
          <a:prstGeom prst="rect">
            <a:avLst/>
          </a:prstGeom>
        </p:spPr>
      </p:pic>
    </p:spTree>
    <p:extLst>
      <p:ext uri="{BB962C8B-B14F-4D97-AF65-F5344CB8AC3E}">
        <p14:creationId xmlns:p14="http://schemas.microsoft.com/office/powerpoint/2010/main" val="7459293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Hodgkin and Huxley</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4377770" y="787400"/>
            <a:ext cx="3455836" cy="4885295"/>
          </a:xfrm>
          <a:prstGeom prst="rect">
            <a:avLst/>
          </a:prstGeom>
        </p:spPr>
      </p:pic>
      <p:sp>
        <p:nvSpPr>
          <p:cNvPr id="3" name="TextBox 2"/>
          <p:cNvSpPr txBox="1"/>
          <p:nvPr/>
        </p:nvSpPr>
        <p:spPr>
          <a:xfrm>
            <a:off x="4377770" y="6092998"/>
            <a:ext cx="3455836" cy="646331"/>
          </a:xfrm>
          <a:prstGeom prst="rect">
            <a:avLst/>
          </a:prstGeom>
          <a:noFill/>
        </p:spPr>
        <p:txBody>
          <a:bodyPr wrap="square" rtlCol="0">
            <a:spAutoFit/>
          </a:bodyPr>
          <a:lstStyle/>
          <a:p>
            <a:pPr algn="ctr"/>
            <a:r>
              <a:rPr lang="en-US"/>
              <a:t>Alan Lloyd Hodgkin</a:t>
            </a:r>
          </a:p>
          <a:p>
            <a:pPr algn="ctr"/>
            <a:r>
              <a:rPr lang="en-US"/>
              <a:t>1914 - 1998</a:t>
            </a:r>
          </a:p>
        </p:txBody>
      </p:sp>
    </p:spTree>
    <p:extLst>
      <p:ext uri="{BB962C8B-B14F-4D97-AF65-F5344CB8AC3E}">
        <p14:creationId xmlns:p14="http://schemas.microsoft.com/office/powerpoint/2010/main" val="258650181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Hodgkin and Huxley</a:t>
            </a:r>
          </a:p>
          <a:p>
            <a:endParaRPr lang="en-US" sz="2400">
              <a:latin typeface="Cambria"/>
              <a:cs typeface="Cambria"/>
            </a:endParaRPr>
          </a:p>
        </p:txBody>
      </p:sp>
      <p:sp>
        <p:nvSpPr>
          <p:cNvPr id="3" name="TextBox 2"/>
          <p:cNvSpPr txBox="1"/>
          <p:nvPr/>
        </p:nvSpPr>
        <p:spPr>
          <a:xfrm>
            <a:off x="4377770" y="6092998"/>
            <a:ext cx="3455836" cy="646331"/>
          </a:xfrm>
          <a:prstGeom prst="rect">
            <a:avLst/>
          </a:prstGeom>
          <a:noFill/>
        </p:spPr>
        <p:txBody>
          <a:bodyPr wrap="square" rtlCol="0">
            <a:spAutoFit/>
          </a:bodyPr>
          <a:lstStyle/>
          <a:p>
            <a:pPr algn="ctr"/>
            <a:r>
              <a:rPr lang="en-US"/>
              <a:t>Andrew Fielding Huxley</a:t>
            </a:r>
          </a:p>
          <a:p>
            <a:pPr algn="ctr"/>
            <a:r>
              <a:rPr lang="en-US"/>
              <a:t>1917 - 2012</a:t>
            </a:r>
          </a:p>
        </p:txBody>
      </p:sp>
      <p:pic>
        <p:nvPicPr>
          <p:cNvPr id="4" name="Picture 3"/>
          <p:cNvPicPr>
            <a:picLocks noChangeAspect="1"/>
          </p:cNvPicPr>
          <p:nvPr/>
        </p:nvPicPr>
        <p:blipFill>
          <a:blip r:embed="rId4"/>
          <a:stretch>
            <a:fillRect/>
          </a:stretch>
        </p:blipFill>
        <p:spPr>
          <a:xfrm>
            <a:off x="635000" y="965200"/>
            <a:ext cx="7874000" cy="4927600"/>
          </a:xfrm>
          <a:prstGeom prst="rect">
            <a:avLst/>
          </a:prstGeom>
        </p:spPr>
      </p:pic>
    </p:spTree>
    <p:extLst>
      <p:ext uri="{BB962C8B-B14F-4D97-AF65-F5344CB8AC3E}">
        <p14:creationId xmlns:p14="http://schemas.microsoft.com/office/powerpoint/2010/main" val="235660672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663212" y="486359"/>
            <a:ext cx="5835728" cy="6208222"/>
          </a:xfrm>
          <a:prstGeom prst="rect">
            <a:avLst/>
          </a:prstGeom>
        </p:spPr>
      </p:pic>
    </p:spTree>
    <p:extLst>
      <p:ext uri="{BB962C8B-B14F-4D97-AF65-F5344CB8AC3E}">
        <p14:creationId xmlns:p14="http://schemas.microsoft.com/office/powerpoint/2010/main" val="3173892822"/>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Hodgkin and Huxley</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714500" y="1117600"/>
            <a:ext cx="5715000" cy="4610100"/>
          </a:xfrm>
          <a:prstGeom prst="rect">
            <a:avLst/>
          </a:prstGeom>
        </p:spPr>
      </p:pic>
      <p:sp>
        <p:nvSpPr>
          <p:cNvPr id="5" name="TextBox 4"/>
          <p:cNvSpPr txBox="1"/>
          <p:nvPr/>
        </p:nvSpPr>
        <p:spPr>
          <a:xfrm>
            <a:off x="3404932" y="6165021"/>
            <a:ext cx="2369572" cy="369332"/>
          </a:xfrm>
          <a:prstGeom prst="rect">
            <a:avLst/>
          </a:prstGeom>
          <a:noFill/>
        </p:spPr>
        <p:txBody>
          <a:bodyPr wrap="none" rtlCol="0">
            <a:spAutoFit/>
          </a:bodyPr>
          <a:lstStyle/>
          <a:p>
            <a:r>
              <a:rPr lang="en-US"/>
              <a:t>0.5 – 1 mm in diameter</a:t>
            </a:r>
          </a:p>
        </p:txBody>
      </p:sp>
    </p:spTree>
    <p:extLst>
      <p:ext uri="{BB962C8B-B14F-4D97-AF65-F5344CB8AC3E}">
        <p14:creationId xmlns:p14="http://schemas.microsoft.com/office/powerpoint/2010/main" val="243243233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Hodgkin and Huxley</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517017" y="1433304"/>
            <a:ext cx="5736116" cy="4064448"/>
          </a:xfrm>
          <a:prstGeom prst="rect">
            <a:avLst/>
          </a:prstGeom>
        </p:spPr>
      </p:pic>
    </p:spTree>
    <p:extLst>
      <p:ext uri="{BB962C8B-B14F-4D97-AF65-F5344CB8AC3E}">
        <p14:creationId xmlns:p14="http://schemas.microsoft.com/office/powerpoint/2010/main" val="143203235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Hodgkin and Huxley</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0" y="760660"/>
            <a:ext cx="9144000" cy="5993027"/>
          </a:xfrm>
          <a:prstGeom prst="rect">
            <a:avLst/>
          </a:prstGeom>
        </p:spPr>
      </p:pic>
    </p:spTree>
    <p:extLst>
      <p:ext uri="{BB962C8B-B14F-4D97-AF65-F5344CB8AC3E}">
        <p14:creationId xmlns:p14="http://schemas.microsoft.com/office/powerpoint/2010/main" val="9108199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612900" y="1473200"/>
            <a:ext cx="5905500" cy="3898900"/>
          </a:xfrm>
          <a:prstGeom prst="rect">
            <a:avLst/>
          </a:prstGeom>
        </p:spPr>
      </p:pic>
    </p:spTree>
    <p:extLst>
      <p:ext uri="{BB962C8B-B14F-4D97-AF65-F5344CB8AC3E}">
        <p14:creationId xmlns:p14="http://schemas.microsoft.com/office/powerpoint/2010/main" val="360682616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Synapses</a:t>
            </a:r>
          </a:p>
          <a:p>
            <a:endParaRPr lang="en-US" sz="2400">
              <a:latin typeface="Cambria"/>
              <a:cs typeface="Cambria"/>
            </a:endParaRPr>
          </a:p>
        </p:txBody>
      </p:sp>
      <p:sp>
        <p:nvSpPr>
          <p:cNvPr id="3" name="TextBox 2"/>
          <p:cNvSpPr txBox="1"/>
          <p:nvPr/>
        </p:nvSpPr>
        <p:spPr>
          <a:xfrm>
            <a:off x="4705949" y="5698431"/>
            <a:ext cx="2483380" cy="646331"/>
          </a:xfrm>
          <a:prstGeom prst="rect">
            <a:avLst/>
          </a:prstGeom>
          <a:noFill/>
        </p:spPr>
        <p:txBody>
          <a:bodyPr wrap="square" rtlCol="0">
            <a:spAutoFit/>
          </a:bodyPr>
          <a:lstStyle/>
          <a:p>
            <a:pPr algn="ctr"/>
            <a:r>
              <a:rPr lang="en-US"/>
              <a:t>John Carew Eccles</a:t>
            </a:r>
          </a:p>
          <a:p>
            <a:pPr algn="ctr"/>
            <a:r>
              <a:rPr lang="en-US"/>
              <a:t>1903 - 1997</a:t>
            </a:r>
          </a:p>
        </p:txBody>
      </p:sp>
      <p:pic>
        <p:nvPicPr>
          <p:cNvPr id="4" name="Picture 3"/>
          <p:cNvPicPr>
            <a:picLocks noChangeAspect="1"/>
          </p:cNvPicPr>
          <p:nvPr/>
        </p:nvPicPr>
        <p:blipFill>
          <a:blip r:embed="rId4"/>
          <a:stretch>
            <a:fillRect/>
          </a:stretch>
        </p:blipFill>
        <p:spPr>
          <a:xfrm>
            <a:off x="3932698" y="419589"/>
            <a:ext cx="4050406" cy="5077584"/>
          </a:xfrm>
          <a:prstGeom prst="rect">
            <a:avLst/>
          </a:prstGeom>
        </p:spPr>
      </p:pic>
    </p:spTree>
    <p:extLst>
      <p:ext uri="{BB962C8B-B14F-4D97-AF65-F5344CB8AC3E}">
        <p14:creationId xmlns:p14="http://schemas.microsoft.com/office/powerpoint/2010/main" val="40711046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2" name="Rectangle 1"/>
          <p:cNvSpPr/>
          <p:nvPr/>
        </p:nvSpPr>
        <p:spPr>
          <a:xfrm>
            <a:off x="391837" y="2134576"/>
            <a:ext cx="8282634" cy="1477328"/>
          </a:xfrm>
          <a:prstGeom prst="rect">
            <a:avLst/>
          </a:prstGeom>
        </p:spPr>
        <p:txBody>
          <a:bodyPr wrap="square">
            <a:spAutoFit/>
          </a:bodyPr>
          <a:lstStyle/>
          <a:p>
            <a:r>
              <a:rPr lang="en-US"/>
              <a:t>Therefore, the children of Israel may not eat the displaced tendon, which is on the socket of the hip, until this day, for he [the angel of Esav] touched the socket of Ya’akov’s hip, in the hip sinew. </a:t>
            </a:r>
          </a:p>
          <a:p>
            <a:endParaRPr lang="en-US"/>
          </a:p>
          <a:p>
            <a:r>
              <a:rPr lang="en-US"/>
              <a:t>-Bereishit (Torah) 32:33</a:t>
            </a:r>
          </a:p>
        </p:txBody>
      </p:sp>
    </p:spTree>
    <p:extLst>
      <p:ext uri="{BB962C8B-B14F-4D97-AF65-F5344CB8AC3E}">
        <p14:creationId xmlns:p14="http://schemas.microsoft.com/office/powerpoint/2010/main" val="91597722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p>
          <a:p>
            <a:endParaRPr lang="en-US" sz="2400">
              <a:latin typeface="Cambria"/>
              <a:cs typeface="Cambria"/>
            </a:endParaRPr>
          </a:p>
        </p:txBody>
      </p:sp>
      <p:pic>
        <p:nvPicPr>
          <p:cNvPr id="5" name="Picture 4"/>
          <p:cNvPicPr>
            <a:picLocks noChangeAspect="1"/>
          </p:cNvPicPr>
          <p:nvPr/>
        </p:nvPicPr>
        <p:blipFill>
          <a:blip r:embed="rId4"/>
          <a:stretch>
            <a:fillRect/>
          </a:stretch>
        </p:blipFill>
        <p:spPr>
          <a:xfrm>
            <a:off x="744964" y="543990"/>
            <a:ext cx="8351865" cy="6314010"/>
          </a:xfrm>
          <a:prstGeom prst="rect">
            <a:avLst/>
          </a:prstGeom>
        </p:spPr>
      </p:pic>
    </p:spTree>
    <p:extLst>
      <p:ext uri="{BB962C8B-B14F-4D97-AF65-F5344CB8AC3E}">
        <p14:creationId xmlns:p14="http://schemas.microsoft.com/office/powerpoint/2010/main" val="709027106"/>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p>
          <a:p>
            <a:endParaRPr lang="en-US" sz="2400">
              <a:latin typeface="Cambria"/>
              <a:cs typeface="Cambria"/>
            </a:endParaRPr>
          </a:p>
        </p:txBody>
      </p:sp>
      <p:pic>
        <p:nvPicPr>
          <p:cNvPr id="3" name="Picture 2"/>
          <p:cNvPicPr>
            <a:picLocks noChangeAspect="1"/>
          </p:cNvPicPr>
          <p:nvPr/>
        </p:nvPicPr>
        <p:blipFill>
          <a:blip r:embed="rId4"/>
          <a:stretch>
            <a:fillRect/>
          </a:stretch>
        </p:blipFill>
        <p:spPr>
          <a:xfrm>
            <a:off x="1074038" y="2133599"/>
            <a:ext cx="7016915" cy="3116923"/>
          </a:xfrm>
          <a:prstGeom prst="rect">
            <a:avLst/>
          </a:prstGeom>
        </p:spPr>
      </p:pic>
    </p:spTree>
    <p:extLst>
      <p:ext uri="{BB962C8B-B14F-4D97-AF65-F5344CB8AC3E}">
        <p14:creationId xmlns:p14="http://schemas.microsoft.com/office/powerpoint/2010/main" val="191077866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p>
          <a:p>
            <a:endParaRPr lang="en-US" sz="2400">
              <a:latin typeface="Cambria"/>
              <a:cs typeface="Cambria"/>
            </a:endParaRPr>
          </a:p>
        </p:txBody>
      </p:sp>
      <p:sp>
        <p:nvSpPr>
          <p:cNvPr id="2" name="TextBox 1"/>
          <p:cNvSpPr txBox="1"/>
          <p:nvPr/>
        </p:nvSpPr>
        <p:spPr>
          <a:xfrm>
            <a:off x="744964" y="1224744"/>
            <a:ext cx="7612349" cy="1477328"/>
          </a:xfrm>
          <a:prstGeom prst="rect">
            <a:avLst/>
          </a:prstGeom>
          <a:noFill/>
        </p:spPr>
        <p:txBody>
          <a:bodyPr wrap="square" rtlCol="0">
            <a:spAutoFit/>
          </a:bodyPr>
          <a:lstStyle/>
          <a:p>
            <a:r>
              <a:rPr lang="en-US"/>
              <a:t>EPSP: 	excitatory post-synaptic potential</a:t>
            </a:r>
          </a:p>
          <a:p>
            <a:r>
              <a:rPr lang="en-US"/>
              <a:t>		cell more likely to depolarise</a:t>
            </a:r>
          </a:p>
          <a:p>
            <a:endParaRPr lang="en-US"/>
          </a:p>
          <a:p>
            <a:r>
              <a:rPr lang="en-US"/>
              <a:t>IPSP: 	inhibitory post-synaptic potential</a:t>
            </a:r>
          </a:p>
          <a:p>
            <a:r>
              <a:rPr lang="en-US"/>
              <a:t>		cell more likely to hyperpolarise</a:t>
            </a:r>
          </a:p>
        </p:txBody>
      </p:sp>
    </p:spTree>
    <p:extLst>
      <p:ext uri="{BB962C8B-B14F-4D97-AF65-F5344CB8AC3E}">
        <p14:creationId xmlns:p14="http://schemas.microsoft.com/office/powerpoint/2010/main" val="116971300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p>
          <a:p>
            <a:endParaRPr lang="en-US" sz="2400">
              <a:latin typeface="Cambria"/>
              <a:cs typeface="Cambria"/>
            </a:endParaRPr>
          </a:p>
        </p:txBody>
      </p:sp>
      <p:pic>
        <p:nvPicPr>
          <p:cNvPr id="4" name="Picture 3"/>
          <p:cNvPicPr>
            <a:picLocks noChangeAspect="1"/>
          </p:cNvPicPr>
          <p:nvPr/>
        </p:nvPicPr>
        <p:blipFill>
          <a:blip r:embed="rId4"/>
          <a:stretch>
            <a:fillRect/>
          </a:stretch>
        </p:blipFill>
        <p:spPr>
          <a:xfrm>
            <a:off x="0" y="889000"/>
            <a:ext cx="9144000" cy="5061098"/>
          </a:xfrm>
          <a:prstGeom prst="rect">
            <a:avLst/>
          </a:prstGeom>
        </p:spPr>
      </p:pic>
      <p:sp>
        <p:nvSpPr>
          <p:cNvPr id="5" name="TextBox 4"/>
          <p:cNvSpPr txBox="1"/>
          <p:nvPr/>
        </p:nvSpPr>
        <p:spPr>
          <a:xfrm>
            <a:off x="170094" y="6449622"/>
            <a:ext cx="1843098" cy="307777"/>
          </a:xfrm>
          <a:prstGeom prst="rect">
            <a:avLst/>
          </a:prstGeom>
          <a:noFill/>
        </p:spPr>
        <p:txBody>
          <a:bodyPr wrap="none" rtlCol="0">
            <a:spAutoFit/>
          </a:bodyPr>
          <a:lstStyle/>
          <a:p>
            <a:r>
              <a:rPr lang="en-US" sz="1400"/>
              <a:t>[compoundchem.com]</a:t>
            </a:r>
          </a:p>
        </p:txBody>
      </p:sp>
    </p:spTree>
    <p:extLst>
      <p:ext uri="{BB962C8B-B14F-4D97-AF65-F5344CB8AC3E}">
        <p14:creationId xmlns:p14="http://schemas.microsoft.com/office/powerpoint/2010/main" val="144921935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p>
          <a:p>
            <a:endParaRPr lang="en-US" sz="2400">
              <a:latin typeface="Cambria"/>
              <a:cs typeface="Cambria"/>
            </a:endParaRPr>
          </a:p>
        </p:txBody>
      </p:sp>
      <p:sp>
        <p:nvSpPr>
          <p:cNvPr id="5" name="TextBox 4"/>
          <p:cNvSpPr txBox="1"/>
          <p:nvPr/>
        </p:nvSpPr>
        <p:spPr>
          <a:xfrm>
            <a:off x="170094" y="6449622"/>
            <a:ext cx="1843098" cy="307777"/>
          </a:xfrm>
          <a:prstGeom prst="rect">
            <a:avLst/>
          </a:prstGeom>
          <a:noFill/>
        </p:spPr>
        <p:txBody>
          <a:bodyPr wrap="none" rtlCol="0">
            <a:spAutoFit/>
          </a:bodyPr>
          <a:lstStyle/>
          <a:p>
            <a:r>
              <a:rPr lang="en-US" sz="1400"/>
              <a:t>[compoundchem.com]</a:t>
            </a:r>
          </a:p>
        </p:txBody>
      </p:sp>
      <p:pic>
        <p:nvPicPr>
          <p:cNvPr id="2" name="Picture 1"/>
          <p:cNvPicPr>
            <a:picLocks noChangeAspect="1"/>
          </p:cNvPicPr>
          <p:nvPr/>
        </p:nvPicPr>
        <p:blipFill>
          <a:blip r:embed="rId4"/>
          <a:stretch>
            <a:fillRect/>
          </a:stretch>
        </p:blipFill>
        <p:spPr>
          <a:xfrm>
            <a:off x="0" y="812800"/>
            <a:ext cx="9144000" cy="5229113"/>
          </a:xfrm>
          <a:prstGeom prst="rect">
            <a:avLst/>
          </a:prstGeom>
        </p:spPr>
      </p:pic>
    </p:spTree>
    <p:extLst>
      <p:ext uri="{BB962C8B-B14F-4D97-AF65-F5344CB8AC3E}">
        <p14:creationId xmlns:p14="http://schemas.microsoft.com/office/powerpoint/2010/main" val="139261677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p>
          <a:p>
            <a:endParaRPr lang="en-US" sz="2400">
              <a:latin typeface="Cambria"/>
              <a:cs typeface="Cambria"/>
            </a:endParaRPr>
          </a:p>
        </p:txBody>
      </p:sp>
      <p:sp>
        <p:nvSpPr>
          <p:cNvPr id="5" name="TextBox 4"/>
          <p:cNvSpPr txBox="1"/>
          <p:nvPr/>
        </p:nvSpPr>
        <p:spPr>
          <a:xfrm>
            <a:off x="170094" y="6449622"/>
            <a:ext cx="1843098" cy="307777"/>
          </a:xfrm>
          <a:prstGeom prst="rect">
            <a:avLst/>
          </a:prstGeom>
          <a:noFill/>
        </p:spPr>
        <p:txBody>
          <a:bodyPr wrap="none" rtlCol="0">
            <a:spAutoFit/>
          </a:bodyPr>
          <a:lstStyle/>
          <a:p>
            <a:r>
              <a:rPr lang="en-US" sz="1400"/>
              <a:t>[compoundchem.com]</a:t>
            </a:r>
          </a:p>
        </p:txBody>
      </p:sp>
      <p:pic>
        <p:nvPicPr>
          <p:cNvPr id="3" name="Picture 2"/>
          <p:cNvPicPr>
            <a:picLocks noChangeAspect="1"/>
          </p:cNvPicPr>
          <p:nvPr/>
        </p:nvPicPr>
        <p:blipFill>
          <a:blip r:embed="rId4"/>
          <a:stretch>
            <a:fillRect/>
          </a:stretch>
        </p:blipFill>
        <p:spPr>
          <a:xfrm>
            <a:off x="0" y="812800"/>
            <a:ext cx="9144000" cy="5222302"/>
          </a:xfrm>
          <a:prstGeom prst="rect">
            <a:avLst/>
          </a:prstGeom>
        </p:spPr>
      </p:pic>
    </p:spTree>
    <p:extLst>
      <p:ext uri="{BB962C8B-B14F-4D97-AF65-F5344CB8AC3E}">
        <p14:creationId xmlns:p14="http://schemas.microsoft.com/office/powerpoint/2010/main" val="376162921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p>
          <a:p>
            <a:endParaRPr lang="en-US" sz="2400">
              <a:latin typeface="Cambria"/>
              <a:cs typeface="Cambria"/>
            </a:endParaRPr>
          </a:p>
        </p:txBody>
      </p:sp>
      <p:sp>
        <p:nvSpPr>
          <p:cNvPr id="5" name="TextBox 4"/>
          <p:cNvSpPr txBox="1"/>
          <p:nvPr/>
        </p:nvSpPr>
        <p:spPr>
          <a:xfrm>
            <a:off x="170094" y="6449622"/>
            <a:ext cx="1843098" cy="307777"/>
          </a:xfrm>
          <a:prstGeom prst="rect">
            <a:avLst/>
          </a:prstGeom>
          <a:noFill/>
        </p:spPr>
        <p:txBody>
          <a:bodyPr wrap="none" rtlCol="0">
            <a:spAutoFit/>
          </a:bodyPr>
          <a:lstStyle/>
          <a:p>
            <a:r>
              <a:rPr lang="en-US" sz="1400"/>
              <a:t>[compoundchem.com]</a:t>
            </a:r>
          </a:p>
        </p:txBody>
      </p:sp>
      <p:pic>
        <p:nvPicPr>
          <p:cNvPr id="2" name="Picture 1"/>
          <p:cNvPicPr>
            <a:picLocks noChangeAspect="1"/>
          </p:cNvPicPr>
          <p:nvPr/>
        </p:nvPicPr>
        <p:blipFill>
          <a:blip r:embed="rId4"/>
          <a:stretch>
            <a:fillRect/>
          </a:stretch>
        </p:blipFill>
        <p:spPr>
          <a:xfrm>
            <a:off x="0" y="812800"/>
            <a:ext cx="9144000" cy="5231404"/>
          </a:xfrm>
          <a:prstGeom prst="rect">
            <a:avLst/>
          </a:prstGeom>
        </p:spPr>
      </p:pic>
    </p:spTree>
    <p:extLst>
      <p:ext uri="{BB962C8B-B14F-4D97-AF65-F5344CB8AC3E}">
        <p14:creationId xmlns:p14="http://schemas.microsoft.com/office/powerpoint/2010/main" val="17126073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Action potentials</a:t>
            </a:r>
          </a:p>
          <a:p>
            <a:endParaRPr lang="en-US" sz="2400">
              <a:latin typeface="Cambria"/>
              <a:cs typeface="Cambria"/>
            </a:endParaRPr>
          </a:p>
        </p:txBody>
      </p:sp>
      <p:pic>
        <p:nvPicPr>
          <p:cNvPr id="4" name="Picture 3"/>
          <p:cNvPicPr>
            <a:picLocks noChangeAspect="1"/>
          </p:cNvPicPr>
          <p:nvPr/>
        </p:nvPicPr>
        <p:blipFill>
          <a:blip r:embed="rId4"/>
          <a:stretch>
            <a:fillRect/>
          </a:stretch>
        </p:blipFill>
        <p:spPr>
          <a:xfrm>
            <a:off x="1292719" y="653668"/>
            <a:ext cx="6830306" cy="5764386"/>
          </a:xfrm>
          <a:prstGeom prst="rect">
            <a:avLst/>
          </a:prstGeom>
        </p:spPr>
      </p:pic>
    </p:spTree>
    <p:extLst>
      <p:ext uri="{BB962C8B-B14F-4D97-AF65-F5344CB8AC3E}">
        <p14:creationId xmlns:p14="http://schemas.microsoft.com/office/powerpoint/2010/main" val="191777592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 cells in the brain</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2438400" y="1574800"/>
            <a:ext cx="4267200" cy="3708400"/>
          </a:xfrm>
          <a:prstGeom prst="rect">
            <a:avLst/>
          </a:prstGeom>
        </p:spPr>
      </p:pic>
      <p:sp>
        <p:nvSpPr>
          <p:cNvPr id="3" name="TextBox 2"/>
          <p:cNvSpPr txBox="1"/>
          <p:nvPr/>
        </p:nvSpPr>
        <p:spPr>
          <a:xfrm>
            <a:off x="3413231" y="5715473"/>
            <a:ext cx="2368895" cy="646331"/>
          </a:xfrm>
          <a:prstGeom prst="rect">
            <a:avLst/>
          </a:prstGeom>
          <a:noFill/>
        </p:spPr>
        <p:txBody>
          <a:bodyPr wrap="none" rtlCol="0">
            <a:spAutoFit/>
          </a:bodyPr>
          <a:lstStyle/>
          <a:p>
            <a:pPr algn="ctr"/>
            <a:r>
              <a:rPr lang="en-US"/>
              <a:t>Santiago Ramon y Cajal</a:t>
            </a:r>
          </a:p>
          <a:p>
            <a:pPr algn="ctr"/>
            <a:r>
              <a:rPr lang="en-US"/>
              <a:t>1852 - 1934</a:t>
            </a:r>
          </a:p>
        </p:txBody>
      </p:sp>
    </p:spTree>
    <p:extLst>
      <p:ext uri="{BB962C8B-B14F-4D97-AF65-F5344CB8AC3E}">
        <p14:creationId xmlns:p14="http://schemas.microsoft.com/office/powerpoint/2010/main" val="48168388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Neurons in the brain</a:t>
            </a:r>
          </a:p>
          <a:p>
            <a:endParaRPr lang="en-US" sz="2400">
              <a:latin typeface="Cambria"/>
              <a:cs typeface="Cambria"/>
            </a:endParaRPr>
          </a:p>
        </p:txBody>
      </p:sp>
      <p:sp>
        <p:nvSpPr>
          <p:cNvPr id="3" name="TextBox 2"/>
          <p:cNvSpPr txBox="1"/>
          <p:nvPr/>
        </p:nvSpPr>
        <p:spPr>
          <a:xfrm>
            <a:off x="3413231" y="5715473"/>
            <a:ext cx="2368895" cy="646331"/>
          </a:xfrm>
          <a:prstGeom prst="rect">
            <a:avLst/>
          </a:prstGeom>
          <a:noFill/>
        </p:spPr>
        <p:txBody>
          <a:bodyPr wrap="none" rtlCol="0">
            <a:spAutoFit/>
          </a:bodyPr>
          <a:lstStyle/>
          <a:p>
            <a:pPr algn="ctr"/>
            <a:r>
              <a:rPr lang="en-US"/>
              <a:t>Santiago Ramon y Cajal</a:t>
            </a:r>
          </a:p>
          <a:p>
            <a:pPr algn="ctr"/>
            <a:r>
              <a:rPr lang="en-US"/>
              <a:t>1852 - 1934</a:t>
            </a:r>
          </a:p>
        </p:txBody>
      </p:sp>
      <p:pic>
        <p:nvPicPr>
          <p:cNvPr id="4" name="Picture 3"/>
          <p:cNvPicPr>
            <a:picLocks noChangeAspect="1"/>
          </p:cNvPicPr>
          <p:nvPr/>
        </p:nvPicPr>
        <p:blipFill>
          <a:blip r:embed="rId4"/>
          <a:stretch>
            <a:fillRect/>
          </a:stretch>
        </p:blipFill>
        <p:spPr>
          <a:xfrm>
            <a:off x="1410688" y="769407"/>
            <a:ext cx="6438412" cy="4812713"/>
          </a:xfrm>
          <a:prstGeom prst="rect">
            <a:avLst/>
          </a:prstGeom>
        </p:spPr>
      </p:pic>
    </p:spTree>
    <p:extLst>
      <p:ext uri="{BB962C8B-B14F-4D97-AF65-F5344CB8AC3E}">
        <p14:creationId xmlns:p14="http://schemas.microsoft.com/office/powerpoint/2010/main" val="32313084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2" name="Rectangle 1"/>
          <p:cNvSpPr/>
          <p:nvPr/>
        </p:nvSpPr>
        <p:spPr>
          <a:xfrm>
            <a:off x="391837" y="2134576"/>
            <a:ext cx="8282634" cy="1938992"/>
          </a:xfrm>
          <a:prstGeom prst="rect">
            <a:avLst/>
          </a:prstGeom>
        </p:spPr>
        <p:txBody>
          <a:bodyPr wrap="square">
            <a:spAutoFit/>
          </a:bodyPr>
          <a:lstStyle/>
          <a:p>
            <a:r>
              <a:rPr lang="en-US" sz="2800"/>
              <a:t>pneuma</a:t>
            </a:r>
            <a:r>
              <a:rPr lang="en-US"/>
              <a:t>	 (Greeks)</a:t>
            </a:r>
          </a:p>
          <a:p>
            <a:endParaRPr lang="en-US"/>
          </a:p>
          <a:p>
            <a:r>
              <a:rPr lang="en-US" sz="2800"/>
              <a:t>prana</a:t>
            </a:r>
            <a:r>
              <a:rPr lang="en-US"/>
              <a:t> 		(Vedic Indians)</a:t>
            </a:r>
          </a:p>
          <a:p>
            <a:endParaRPr lang="en-US"/>
          </a:p>
          <a:p>
            <a:r>
              <a:rPr lang="en-US" sz="2800"/>
              <a:t>qi</a:t>
            </a:r>
            <a:r>
              <a:rPr lang="en-US"/>
              <a:t> 			(China)</a:t>
            </a:r>
          </a:p>
        </p:txBody>
      </p:sp>
    </p:spTree>
    <p:extLst>
      <p:ext uri="{BB962C8B-B14F-4D97-AF65-F5344CB8AC3E}">
        <p14:creationId xmlns:p14="http://schemas.microsoft.com/office/powerpoint/2010/main" val="331361861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Neurons in the brain</a:t>
            </a:r>
          </a:p>
          <a:p>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127000" y="825500"/>
            <a:ext cx="8890000" cy="5207000"/>
          </a:xfrm>
          <a:prstGeom prst="rect">
            <a:avLst/>
          </a:prstGeom>
        </p:spPr>
      </p:pic>
    </p:spTree>
    <p:extLst>
      <p:ext uri="{BB962C8B-B14F-4D97-AF65-F5344CB8AC3E}">
        <p14:creationId xmlns:p14="http://schemas.microsoft.com/office/powerpoint/2010/main" val="339615525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Neurons</a:t>
            </a:r>
            <a:endParaRPr lang="en-US" sz="2400">
              <a:latin typeface="Cambria"/>
              <a:cs typeface="Cambria"/>
            </a:endParaRPr>
          </a:p>
        </p:txBody>
      </p:sp>
      <p:pic>
        <p:nvPicPr>
          <p:cNvPr id="5" name="Picture 4"/>
          <p:cNvPicPr>
            <a:picLocks noChangeAspect="1"/>
          </p:cNvPicPr>
          <p:nvPr/>
        </p:nvPicPr>
        <p:blipFill>
          <a:blip r:embed="rId4"/>
          <a:stretch>
            <a:fillRect/>
          </a:stretch>
        </p:blipFill>
        <p:spPr>
          <a:xfrm>
            <a:off x="3365540" y="0"/>
            <a:ext cx="3680460" cy="6858000"/>
          </a:xfrm>
          <a:prstGeom prst="rect">
            <a:avLst/>
          </a:prstGeom>
        </p:spPr>
      </p:pic>
    </p:spTree>
    <p:extLst>
      <p:ext uri="{BB962C8B-B14F-4D97-AF65-F5344CB8AC3E}">
        <p14:creationId xmlns:p14="http://schemas.microsoft.com/office/powerpoint/2010/main" val="4131625514"/>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Neurons</a:t>
            </a:r>
            <a:endParaRPr lang="en-US" sz="2400">
              <a:latin typeface="Cambria"/>
              <a:cs typeface="Cambria"/>
            </a:endParaRPr>
          </a:p>
        </p:txBody>
      </p:sp>
      <p:pic>
        <p:nvPicPr>
          <p:cNvPr id="2" name="Picture 1"/>
          <p:cNvPicPr>
            <a:picLocks noChangeAspect="1"/>
          </p:cNvPicPr>
          <p:nvPr/>
        </p:nvPicPr>
        <p:blipFill>
          <a:blip r:embed="rId4"/>
          <a:stretch>
            <a:fillRect/>
          </a:stretch>
        </p:blipFill>
        <p:spPr>
          <a:xfrm>
            <a:off x="2260600" y="0"/>
            <a:ext cx="4602685" cy="6858000"/>
          </a:xfrm>
          <a:prstGeom prst="rect">
            <a:avLst/>
          </a:prstGeom>
        </p:spPr>
      </p:pic>
    </p:spTree>
    <p:extLst>
      <p:ext uri="{BB962C8B-B14F-4D97-AF65-F5344CB8AC3E}">
        <p14:creationId xmlns:p14="http://schemas.microsoft.com/office/powerpoint/2010/main" val="73061036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Neurons</a:t>
            </a:r>
            <a:endParaRPr lang="en-US" sz="2400">
              <a:latin typeface="Cambria"/>
              <a:cs typeface="Cambria"/>
            </a:endParaRPr>
          </a:p>
        </p:txBody>
      </p:sp>
      <p:sp>
        <p:nvSpPr>
          <p:cNvPr id="3" name="TextBox 2"/>
          <p:cNvSpPr txBox="1"/>
          <p:nvPr/>
        </p:nvSpPr>
        <p:spPr>
          <a:xfrm>
            <a:off x="744964" y="1372167"/>
            <a:ext cx="7738148" cy="2308324"/>
          </a:xfrm>
          <a:prstGeom prst="rect">
            <a:avLst/>
          </a:prstGeom>
          <a:noFill/>
        </p:spPr>
        <p:txBody>
          <a:bodyPr wrap="square" rtlCol="0">
            <a:spAutoFit/>
          </a:bodyPr>
          <a:lstStyle/>
          <a:p>
            <a:r>
              <a:rPr lang="en-US"/>
              <a:t>What is the nature of such relatively autonomous activities in the cerebrum? We know a great deal about the afferent pathways to the cortex, about the efferent paths from it, and about many structures linking the two. But the links are complex and we know nothing about what goes on between the arrival of excitation at a sensory projection area and its later departure from the motor area of the cortex.</a:t>
            </a:r>
          </a:p>
          <a:p>
            <a:endParaRPr lang="en-US"/>
          </a:p>
          <a:p>
            <a:r>
              <a:rPr lang="en-US"/>
              <a:t>-Donald Hebb, 1950s</a:t>
            </a:r>
          </a:p>
        </p:txBody>
      </p:sp>
    </p:spTree>
    <p:extLst>
      <p:ext uri="{BB962C8B-B14F-4D97-AF65-F5344CB8AC3E}">
        <p14:creationId xmlns:p14="http://schemas.microsoft.com/office/powerpoint/2010/main" val="22560677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461665"/>
          </a:xfrm>
          <a:prstGeom prst="rect">
            <a:avLst/>
          </a:prstGeom>
          <a:noFill/>
        </p:spPr>
        <p:txBody>
          <a:bodyPr wrap="square" rtlCol="0">
            <a:spAutoFit/>
          </a:bodyPr>
          <a:lstStyle/>
          <a:p>
            <a:r>
              <a:rPr lang="en-US" sz="2400">
                <a:solidFill>
                  <a:schemeClr val="bg1">
                    <a:lumMod val="50000"/>
                  </a:schemeClr>
                </a:solidFill>
                <a:latin typeface="Cambria"/>
                <a:cs typeface="Cambria"/>
              </a:rPr>
              <a:t>Neurons</a:t>
            </a:r>
            <a:endParaRPr lang="en-US" sz="2400">
              <a:latin typeface="Cambria"/>
              <a:cs typeface="Cambria"/>
            </a:endParaRPr>
          </a:p>
        </p:txBody>
      </p:sp>
      <p:sp>
        <p:nvSpPr>
          <p:cNvPr id="3" name="TextBox 2"/>
          <p:cNvSpPr txBox="1"/>
          <p:nvPr/>
        </p:nvSpPr>
        <p:spPr>
          <a:xfrm>
            <a:off x="744964" y="1372167"/>
            <a:ext cx="7738148" cy="1200329"/>
          </a:xfrm>
          <a:prstGeom prst="rect">
            <a:avLst/>
          </a:prstGeom>
          <a:noFill/>
        </p:spPr>
        <p:txBody>
          <a:bodyPr wrap="square" rtlCol="0">
            <a:spAutoFit/>
          </a:bodyPr>
          <a:lstStyle/>
          <a:p>
            <a:r>
              <a:rPr lang="en-US"/>
              <a:t>How do neurons learn?</a:t>
            </a:r>
          </a:p>
          <a:p>
            <a:r>
              <a:rPr lang="en-US"/>
              <a:t>How do neurons remember?</a:t>
            </a:r>
          </a:p>
          <a:p>
            <a:r>
              <a:rPr lang="en-US"/>
              <a:t>How do neurons predict?</a:t>
            </a:r>
          </a:p>
          <a:p>
            <a:r>
              <a:rPr lang="en-US"/>
              <a:t>How do neurons... </a:t>
            </a:r>
          </a:p>
        </p:txBody>
      </p:sp>
    </p:spTree>
    <p:extLst>
      <p:ext uri="{BB962C8B-B14F-4D97-AF65-F5344CB8AC3E}">
        <p14:creationId xmlns:p14="http://schemas.microsoft.com/office/powerpoint/2010/main" val="37820932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212" y="0"/>
            <a:ext cx="685800" cy="787400"/>
          </a:xfrm>
          <a:prstGeom prst="rect">
            <a:avLst/>
          </a:prstGeom>
        </p:spPr>
      </p:pic>
      <p:pic>
        <p:nvPicPr>
          <p:cNvPr id="9" name="Picture 8"/>
          <p:cNvPicPr>
            <a:picLocks noChangeAspect="1"/>
          </p:cNvPicPr>
          <p:nvPr/>
        </p:nvPicPr>
        <p:blipFill>
          <a:blip r:embed="rId3"/>
          <a:stretch>
            <a:fillRect/>
          </a:stretch>
        </p:blipFill>
        <p:spPr>
          <a:xfrm>
            <a:off x="8483112" y="6603511"/>
            <a:ext cx="673100" cy="266700"/>
          </a:xfrm>
          <a:prstGeom prst="rect">
            <a:avLst/>
          </a:prstGeom>
        </p:spPr>
      </p:pic>
      <p:sp>
        <p:nvSpPr>
          <p:cNvPr id="10" name="TextBox 9"/>
          <p:cNvSpPr txBox="1"/>
          <p:nvPr/>
        </p:nvSpPr>
        <p:spPr>
          <a:xfrm>
            <a:off x="744964" y="0"/>
            <a:ext cx="7828119" cy="830997"/>
          </a:xfrm>
          <a:prstGeom prst="rect">
            <a:avLst/>
          </a:prstGeom>
          <a:noFill/>
        </p:spPr>
        <p:txBody>
          <a:bodyPr wrap="square" rtlCol="0">
            <a:spAutoFit/>
          </a:bodyPr>
          <a:lstStyle/>
          <a:p>
            <a:r>
              <a:rPr lang="en-US" sz="2400">
                <a:solidFill>
                  <a:schemeClr val="bg1">
                    <a:lumMod val="50000"/>
                  </a:schemeClr>
                </a:solidFill>
                <a:latin typeface="Cambria"/>
                <a:cs typeface="Cambria"/>
              </a:rPr>
              <a:t>Nerves and neurons</a:t>
            </a:r>
          </a:p>
          <a:p>
            <a:endParaRPr lang="en-US" sz="2400">
              <a:latin typeface="Cambria"/>
              <a:cs typeface="Cambria"/>
            </a:endParaRPr>
          </a:p>
        </p:txBody>
      </p:sp>
      <p:sp>
        <p:nvSpPr>
          <p:cNvPr id="2" name="Rectangle 1"/>
          <p:cNvSpPr/>
          <p:nvPr/>
        </p:nvSpPr>
        <p:spPr>
          <a:xfrm>
            <a:off x="391837" y="2134576"/>
            <a:ext cx="8282634" cy="1477328"/>
          </a:xfrm>
          <a:prstGeom prst="rect">
            <a:avLst/>
          </a:prstGeom>
        </p:spPr>
        <p:txBody>
          <a:bodyPr wrap="square">
            <a:spAutoFit/>
          </a:bodyPr>
          <a:lstStyle/>
          <a:p>
            <a:r>
              <a:rPr lang="en-US"/>
              <a:t>I will put breath into you and you shall live. There was a rustling sound and the bones fitted themselves together. Sinews appeared, flesh appeared and skin covered them but there was no life.</a:t>
            </a:r>
          </a:p>
          <a:p>
            <a:endParaRPr lang="en-US"/>
          </a:p>
          <a:p>
            <a:r>
              <a:rPr lang="en-US"/>
              <a:t>-Ezekiel, 36:2-11</a:t>
            </a:r>
          </a:p>
        </p:txBody>
      </p:sp>
    </p:spTree>
    <p:extLst>
      <p:ext uri="{BB962C8B-B14F-4D97-AF65-F5344CB8AC3E}">
        <p14:creationId xmlns:p14="http://schemas.microsoft.com/office/powerpoint/2010/main" val="16393405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594</TotalTime>
  <Words>1346</Words>
  <Application>Microsoft Macintosh PowerPoint</Application>
  <PresentationFormat>On-screen Show (4:3)</PresentationFormat>
  <Paragraphs>222</Paragraphs>
  <Slides>84</Slides>
  <Notes>0</Notes>
  <HiddenSlides>0</HiddenSlides>
  <MMClips>1</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Office Theme</vt:lpstr>
      <vt:lpstr>Lecture 4 Nerves and Neurons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3 Lesion studies</dc:title>
  <dc:creator>Fintan Nagle</dc:creator>
  <cp:lastModifiedBy>Fintan Nagle</cp:lastModifiedBy>
  <cp:revision>53</cp:revision>
  <dcterms:created xsi:type="dcterms:W3CDTF">2015-01-29T17:39:33Z</dcterms:created>
  <dcterms:modified xsi:type="dcterms:W3CDTF">2015-01-30T13:55:55Z</dcterms:modified>
</cp:coreProperties>
</file>