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82" r:id="rId4"/>
    <p:sldId id="283" r:id="rId5"/>
    <p:sldId id="284" r:id="rId6"/>
    <p:sldId id="327" r:id="rId7"/>
    <p:sldId id="281" r:id="rId8"/>
    <p:sldId id="328" r:id="rId9"/>
    <p:sldId id="330" r:id="rId10"/>
    <p:sldId id="274" r:id="rId11"/>
    <p:sldId id="273" r:id="rId12"/>
    <p:sldId id="275" r:id="rId13"/>
    <p:sldId id="276" r:id="rId14"/>
    <p:sldId id="277" r:id="rId15"/>
    <p:sldId id="278" r:id="rId16"/>
    <p:sldId id="280" r:id="rId17"/>
    <p:sldId id="279" r:id="rId18"/>
    <p:sldId id="259" r:id="rId19"/>
    <p:sldId id="260" r:id="rId20"/>
    <p:sldId id="262" r:id="rId21"/>
    <p:sldId id="264" r:id="rId22"/>
    <p:sldId id="265" r:id="rId23"/>
    <p:sldId id="272" r:id="rId24"/>
    <p:sldId id="293" r:id="rId25"/>
    <p:sldId id="294" r:id="rId26"/>
    <p:sldId id="263" r:id="rId27"/>
    <p:sldId id="299" r:id="rId28"/>
    <p:sldId id="300" r:id="rId29"/>
    <p:sldId id="302" r:id="rId30"/>
    <p:sldId id="301" r:id="rId31"/>
    <p:sldId id="335" r:id="rId32"/>
    <p:sldId id="332" r:id="rId33"/>
    <p:sldId id="333" r:id="rId34"/>
    <p:sldId id="334" r:id="rId35"/>
    <p:sldId id="331" r:id="rId36"/>
    <p:sldId id="268" r:id="rId37"/>
    <p:sldId id="298" r:id="rId38"/>
    <p:sldId id="297" r:id="rId39"/>
    <p:sldId id="289" r:id="rId40"/>
    <p:sldId id="290" r:id="rId41"/>
    <p:sldId id="291" r:id="rId42"/>
    <p:sldId id="295" r:id="rId43"/>
    <p:sldId id="314" r:id="rId44"/>
    <p:sldId id="303" r:id="rId45"/>
    <p:sldId id="305" r:id="rId46"/>
    <p:sldId id="304" r:id="rId47"/>
    <p:sldId id="306" r:id="rId48"/>
    <p:sldId id="323" r:id="rId49"/>
    <p:sldId id="321" r:id="rId50"/>
    <p:sldId id="325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261" r:id="rId59"/>
    <p:sldId id="315" r:id="rId60"/>
    <p:sldId id="329" r:id="rId61"/>
    <p:sldId id="326" r:id="rId62"/>
    <p:sldId id="336" r:id="rId63"/>
    <p:sldId id="337" r:id="rId64"/>
    <p:sldId id="316" r:id="rId65"/>
    <p:sldId id="324" r:id="rId66"/>
    <p:sldId id="318" r:id="rId67"/>
    <p:sldId id="317" r:id="rId68"/>
    <p:sldId id="319" r:id="rId69"/>
    <p:sldId id="339" r:id="rId70"/>
    <p:sldId id="320" r:id="rId71"/>
    <p:sldId id="338" r:id="rId7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6" d="100"/>
          <a:sy n="96" d="100"/>
        </p:scale>
        <p:origin x="-1232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interSettings" Target="printerSettings/printerSettings1.bin"/><Relationship Id="rId74" Type="http://schemas.openxmlformats.org/officeDocument/2006/relationships/presProps" Target="presProps.xml"/><Relationship Id="rId75" Type="http://schemas.openxmlformats.org/officeDocument/2006/relationships/viewProps" Target="viewProps.xml"/><Relationship Id="rId76" Type="http://schemas.openxmlformats.org/officeDocument/2006/relationships/theme" Target="theme/theme1.xml"/><Relationship Id="rId77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85EB-8FEE-0D4E-83AE-C2FC503FF06E}" type="datetimeFigureOut">
              <a:t>06/02/2015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A76C-F16D-C449-BC52-F5E7A789CA9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109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85EB-8FEE-0D4E-83AE-C2FC503FF06E}" type="datetimeFigureOut">
              <a:t>06/02/2015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A76C-F16D-C449-BC52-F5E7A789CA9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9897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85EB-8FEE-0D4E-83AE-C2FC503FF06E}" type="datetimeFigureOut">
              <a:t>06/02/2015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A76C-F16D-C449-BC52-F5E7A789CA9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24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85EB-8FEE-0D4E-83AE-C2FC503FF06E}" type="datetimeFigureOut">
              <a:t>06/02/2015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A76C-F16D-C449-BC52-F5E7A789CA9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841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85EB-8FEE-0D4E-83AE-C2FC503FF06E}" type="datetimeFigureOut">
              <a:t>06/02/2015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A76C-F16D-C449-BC52-F5E7A789CA9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020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85EB-8FEE-0D4E-83AE-C2FC503FF06E}" type="datetimeFigureOut">
              <a:t>06/02/2015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A76C-F16D-C449-BC52-F5E7A789CA9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138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85EB-8FEE-0D4E-83AE-C2FC503FF06E}" type="datetimeFigureOut">
              <a:t>06/02/2015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A76C-F16D-C449-BC52-F5E7A789CA9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962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85EB-8FEE-0D4E-83AE-C2FC503FF06E}" type="datetimeFigureOut">
              <a:t>06/02/2015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A76C-F16D-C449-BC52-F5E7A789CA9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343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85EB-8FEE-0D4E-83AE-C2FC503FF06E}" type="datetimeFigureOut">
              <a:t>06/02/2015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A76C-F16D-C449-BC52-F5E7A789CA9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88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85EB-8FEE-0D4E-83AE-C2FC503FF06E}" type="datetimeFigureOut">
              <a:t>06/02/2015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A76C-F16D-C449-BC52-F5E7A789CA9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155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DE85EB-8FEE-0D4E-83AE-C2FC503FF06E}" type="datetimeFigureOut">
              <a:t>06/02/2015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EA76C-F16D-C449-BC52-F5E7A789CA9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83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DE85EB-8FEE-0D4E-83AE-C2FC503FF06E}" type="datetimeFigureOut">
              <a:t>06/02/2015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EA76C-F16D-C449-BC52-F5E7A789CA9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4992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Cambria"/>
                <a:cs typeface="Cambria"/>
              </a:rPr>
              <a:t>Lecture 5</a:t>
            </a:r>
            <a:br>
              <a:rPr lang="en-US" sz="3200">
                <a:latin typeface="Cambria"/>
                <a:cs typeface="Cambria"/>
              </a:rPr>
            </a:br>
            <a:r>
              <a:rPr lang="en-US" sz="4000">
                <a:latin typeface="Cambria"/>
                <a:cs typeface="Cambria"/>
              </a:rPr>
              <a:t>Neuroanatomy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2062" y="6603511"/>
            <a:ext cx="673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5374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295" y="707357"/>
            <a:ext cx="8994167" cy="5962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86228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629190"/>
            <a:ext cx="8890000" cy="5943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5228211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62100"/>
            <a:ext cx="9144000" cy="372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11403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62100"/>
            <a:ext cx="9144000" cy="371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14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62100"/>
            <a:ext cx="9144000" cy="371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6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4060" y="0"/>
            <a:ext cx="3986475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44964" y="2566582"/>
            <a:ext cx="26150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Chick embryo, incubated for 33 hours, 30x magnification</a:t>
            </a:r>
          </a:p>
        </p:txBody>
      </p:sp>
    </p:spTree>
    <p:extLst>
      <p:ext uri="{BB962C8B-B14F-4D97-AF65-F5344CB8AC3E}">
        <p14:creationId xmlns:p14="http://schemas.microsoft.com/office/powerpoint/2010/main" val="17083812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2980" y="0"/>
            <a:ext cx="3005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853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7" name="Picture 6" descr="ttp://upload.wikimedia.org/wikipedia/commons/thumb/5/54/EmbryonicBrain.svg/2000px-EmbryonicBrain.svg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453" y="830997"/>
            <a:ext cx="6352222" cy="515700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0708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2235" y="-195065"/>
            <a:ext cx="7053065" cy="70530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19081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6496" y="0"/>
            <a:ext cx="618166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0860113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1837" y="2134576"/>
            <a:ext cx="828263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/>
              <a:t>“Swiftly the brain becomes an enchanted loom, where millions of flashing shuttles weave a dissolving pattern-always a meaningful pattern-</a:t>
            </a:r>
          </a:p>
          <a:p>
            <a:r>
              <a:rPr lang="en-US" sz="2000"/>
              <a:t>though never an abiding one.” </a:t>
            </a:r>
          </a:p>
          <a:p>
            <a:endParaRPr lang="en-US" sz="2000"/>
          </a:p>
          <a:p>
            <a:r>
              <a:rPr lang="en-US" sz="2000"/>
              <a:t>-Charles Sherrington</a:t>
            </a:r>
          </a:p>
        </p:txBody>
      </p:sp>
    </p:spTree>
    <p:extLst>
      <p:ext uri="{BB962C8B-B14F-4D97-AF65-F5344CB8AC3E}">
        <p14:creationId xmlns:p14="http://schemas.microsoft.com/office/powerpoint/2010/main" val="3125707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1837" y="1076191"/>
            <a:ext cx="8282634" cy="2862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The autonomic nervous system, also known as the visceral or involuntary nervous system, influences the function of internal organs.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It is 	largely unconscious</a:t>
            </a:r>
          </a:p>
          <a:p>
            <a:r>
              <a:rPr lang="en-US"/>
              <a:t>	mostly involuntary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divided into two parts: 	sympathetic</a:t>
            </a:r>
          </a:p>
          <a:p>
            <a:r>
              <a:rPr lang="en-US"/>
              <a:t>					parasympathetic</a:t>
            </a:r>
          </a:p>
        </p:txBody>
      </p:sp>
    </p:spTree>
    <p:extLst>
      <p:ext uri="{BB962C8B-B14F-4D97-AF65-F5344CB8AC3E}">
        <p14:creationId xmlns:p14="http://schemas.microsoft.com/office/powerpoint/2010/main" val="41088897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65" y="858193"/>
            <a:ext cx="8551303" cy="5075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0826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7465" y="858193"/>
            <a:ext cx="8551303" cy="507590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67254" y="6125396"/>
            <a:ext cx="7619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parasympathetic: safety, rest. 			sympathetic: danger, fight-or-flight</a:t>
            </a:r>
          </a:p>
        </p:txBody>
      </p:sp>
    </p:spTree>
    <p:extLst>
      <p:ext uri="{BB962C8B-B14F-4D97-AF65-F5344CB8AC3E}">
        <p14:creationId xmlns:p14="http://schemas.microsoft.com/office/powerpoint/2010/main" val="38962631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92" y="402180"/>
            <a:ext cx="9144000" cy="64560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278665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40400"/>
            <a:ext cx="9144000" cy="184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96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55650"/>
            <a:ext cx="9144000" cy="59207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240679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1837" y="1076191"/>
            <a:ext cx="82826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Therefore, the children of Israel may not eat the displaced tendon, which is on the socket of the hip, until this day, for he [the angel of Esav] touched the socket of Ya’akov’s hip, in the hip sinew. </a:t>
            </a:r>
          </a:p>
          <a:p>
            <a:endParaRPr lang="en-US"/>
          </a:p>
          <a:p>
            <a:r>
              <a:rPr lang="en-US"/>
              <a:t>-Bereishit (Torah) 32:33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5300" y="0"/>
            <a:ext cx="55958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3163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1837" y="1076191"/>
            <a:ext cx="82826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Therefore, the children of Israel may not eat the displaced tendon, which is on the socket of the hip, until this day, for he [the angel of Esav] touched the socket of Ya’akov’s hip, in the hip sinew. </a:t>
            </a:r>
          </a:p>
          <a:p>
            <a:endParaRPr lang="en-US"/>
          </a:p>
          <a:p>
            <a:r>
              <a:rPr lang="en-US"/>
              <a:t>-Bereishit (Torah) 32:33</a:t>
            </a:r>
          </a:p>
        </p:txBody>
      </p:sp>
    </p:spTree>
    <p:extLst>
      <p:ext uri="{BB962C8B-B14F-4D97-AF65-F5344CB8AC3E}">
        <p14:creationId xmlns:p14="http://schemas.microsoft.com/office/powerpoint/2010/main" val="28605611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tps://s3.amazonaws.com/test.classconnection/127/flashcards/373127/jpg/medulla_oblongata_and_pon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287" y="185529"/>
            <a:ext cx="4960584" cy="613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7961988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9740" y="0"/>
            <a:ext cx="54356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160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6678" y="17964"/>
            <a:ext cx="6850147" cy="6850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93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723900"/>
            <a:ext cx="9144000" cy="540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95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7079" y="1126200"/>
            <a:ext cx="5732036" cy="477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928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6" name="Picture 5" descr="Screen Shot 2014-10-09 at 22.15.22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13307"/>
            <a:ext cx="9144000" cy="3780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5430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1837" y="957106"/>
            <a:ext cx="4462916" cy="4801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Average loss of neocortical neurons</a:t>
            </a:r>
          </a:p>
          <a:p>
            <a:endParaRPr lang="en-US"/>
          </a:p>
          <a:p>
            <a:r>
              <a:rPr lang="en-US"/>
              <a:t>Ratio of the volume of grey matter to white matter in the cerebral hemipheres </a:t>
            </a:r>
          </a:p>
          <a:p>
            <a:r>
              <a:rPr lang="en-US"/>
              <a:t>20 yrs. old</a:t>
            </a:r>
          </a:p>
          <a:p>
            <a:r>
              <a:rPr lang="en-US"/>
              <a:t>50 yrs. old</a:t>
            </a:r>
          </a:p>
          <a:p>
            <a:r>
              <a:rPr lang="en-US"/>
              <a:t>100 yrs. old</a:t>
            </a:r>
          </a:p>
          <a:p>
            <a:endParaRPr lang="en-US"/>
          </a:p>
          <a:p>
            <a:r>
              <a:rPr lang="en-US"/>
              <a:t>ratio of glial cells to neurons</a:t>
            </a:r>
          </a:p>
          <a:p>
            <a:endParaRPr lang="en-US"/>
          </a:p>
          <a:p>
            <a:r>
              <a:rPr lang="en-US"/>
              <a:t>Length of myelinated nerve fibers in brain</a:t>
            </a:r>
            <a:br>
              <a:rPr lang="en-US"/>
            </a:br>
            <a:endParaRPr lang="en-US"/>
          </a:p>
          <a:p>
            <a:r>
              <a:rPr lang="en-US"/>
              <a:t>Number of synapses in cortex </a:t>
            </a:r>
            <a:br>
              <a:rPr lang="en-US"/>
            </a:br>
            <a:endParaRPr lang="en-US"/>
          </a:p>
          <a:p>
            <a:r>
              <a:rPr lang="en-US"/>
              <a:t>Difference number of neurons in the right and left hemispheres</a:t>
            </a:r>
          </a:p>
          <a:p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41757" y="963976"/>
            <a:ext cx="3960244" cy="45243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3366FF"/>
                </a:solidFill>
              </a:rPr>
              <a:t>85,000 per day (~31 million per year)</a:t>
            </a:r>
          </a:p>
          <a:p>
            <a:endParaRPr lang="en-US">
              <a:solidFill>
                <a:srgbClr val="3366FF"/>
              </a:solidFill>
            </a:endParaRPr>
          </a:p>
          <a:p>
            <a:endParaRPr lang="en-US">
              <a:solidFill>
                <a:srgbClr val="3366FF"/>
              </a:solidFill>
            </a:endParaRPr>
          </a:p>
          <a:p>
            <a:endParaRPr lang="en-US">
              <a:solidFill>
                <a:srgbClr val="3366FF"/>
              </a:solidFill>
            </a:endParaRPr>
          </a:p>
          <a:p>
            <a:r>
              <a:rPr lang="en-US">
                <a:solidFill>
                  <a:srgbClr val="3366FF"/>
                </a:solidFill>
              </a:rPr>
              <a:t>1.3</a:t>
            </a:r>
          </a:p>
          <a:p>
            <a:r>
              <a:rPr lang="en-US">
                <a:solidFill>
                  <a:srgbClr val="3366FF"/>
                </a:solidFill>
              </a:rPr>
              <a:t>1.1</a:t>
            </a:r>
          </a:p>
          <a:p>
            <a:r>
              <a:rPr lang="en-US">
                <a:solidFill>
                  <a:srgbClr val="3366FF"/>
                </a:solidFill>
              </a:rPr>
              <a:t>1.5</a:t>
            </a:r>
          </a:p>
          <a:p>
            <a:endParaRPr lang="en-US">
              <a:solidFill>
                <a:srgbClr val="3366FF"/>
              </a:solidFill>
            </a:endParaRPr>
          </a:p>
          <a:p>
            <a:r>
              <a:rPr lang="en-US">
                <a:solidFill>
                  <a:srgbClr val="3366FF"/>
                </a:solidFill>
              </a:rPr>
              <a:t>1.1</a:t>
            </a:r>
          </a:p>
          <a:p>
            <a:endParaRPr lang="en-US">
              <a:solidFill>
                <a:srgbClr val="3366FF"/>
              </a:solidFill>
            </a:endParaRPr>
          </a:p>
          <a:p>
            <a:r>
              <a:rPr lang="en-US">
                <a:solidFill>
                  <a:srgbClr val="3366FF"/>
                </a:solidFill>
              </a:rPr>
              <a:t>150,000-180,000 km</a:t>
            </a:r>
          </a:p>
          <a:p>
            <a:endParaRPr lang="en-US">
              <a:solidFill>
                <a:srgbClr val="3366FF"/>
              </a:solidFill>
            </a:endParaRPr>
          </a:p>
          <a:p>
            <a:r>
              <a:rPr lang="en-US">
                <a:solidFill>
                  <a:srgbClr val="3366FF"/>
                </a:solidFill>
              </a:rPr>
              <a:t>0.15 quadrillion</a:t>
            </a:r>
          </a:p>
          <a:p>
            <a:endParaRPr lang="en-US">
              <a:solidFill>
                <a:srgbClr val="3366FF"/>
              </a:solidFill>
            </a:endParaRPr>
          </a:p>
          <a:p>
            <a:r>
              <a:rPr lang="en-US">
                <a:solidFill>
                  <a:srgbClr val="3366FF"/>
                </a:solidFill>
              </a:rPr>
              <a:t>186 million MORE neurons on left side than right side </a:t>
            </a:r>
          </a:p>
        </p:txBody>
      </p:sp>
    </p:spTree>
    <p:extLst>
      <p:ext uri="{BB962C8B-B14F-4D97-AF65-F5344CB8AC3E}">
        <p14:creationId xmlns:p14="http://schemas.microsoft.com/office/powerpoint/2010/main" val="11035233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1837" y="957106"/>
            <a:ext cx="446291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Weight of human spinal cord </a:t>
            </a:r>
          </a:p>
          <a:p>
            <a:endParaRPr lang="en-US"/>
          </a:p>
          <a:p>
            <a:r>
              <a:rPr lang="en-US"/>
              <a:t>Number of neurons in human spinal cord </a:t>
            </a:r>
          </a:p>
          <a:p>
            <a:endParaRPr lang="en-US"/>
          </a:p>
          <a:p>
            <a:r>
              <a:rPr lang="en-US"/>
              <a:t>Length of human spinal cord</a:t>
            </a:r>
          </a:p>
          <a:p>
            <a:endParaRPr lang="en-US"/>
          </a:p>
          <a:p>
            <a:r>
              <a:rPr lang="en-US"/>
              <a:t>Length of human vertebral column (male) </a:t>
            </a:r>
          </a:p>
          <a:p>
            <a:endParaRPr lang="en-US"/>
          </a:p>
          <a:p>
            <a:r>
              <a:rPr lang="en-US"/>
              <a:t>Length of human vertebral column (female)</a:t>
            </a:r>
          </a:p>
          <a:p>
            <a:endParaRPr lang="en-US"/>
          </a:p>
          <a:p>
            <a:r>
              <a:rPr lang="en-US"/>
              <a:t>Number of fibers in oculomotor nerve </a:t>
            </a:r>
          </a:p>
          <a:p>
            <a:endParaRPr lang="en-US"/>
          </a:p>
          <a:p>
            <a:r>
              <a:rPr lang="en-US"/>
              <a:t>Number of fibers in human optic nerve </a:t>
            </a:r>
          </a:p>
        </p:txBody>
      </p:sp>
      <p:sp>
        <p:nvSpPr>
          <p:cNvPr id="6" name="Rectangle 5"/>
          <p:cNvSpPr/>
          <p:nvPr/>
        </p:nvSpPr>
        <p:spPr>
          <a:xfrm>
            <a:off x="5041757" y="963976"/>
            <a:ext cx="396024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3366FF"/>
                </a:solidFill>
              </a:rPr>
              <a:t>35 g</a:t>
            </a:r>
          </a:p>
          <a:p>
            <a:endParaRPr lang="en-US">
              <a:solidFill>
                <a:srgbClr val="3366FF"/>
              </a:solidFill>
            </a:endParaRPr>
          </a:p>
          <a:p>
            <a:r>
              <a:rPr lang="en-US">
                <a:solidFill>
                  <a:srgbClr val="3366FF"/>
                </a:solidFill>
              </a:rPr>
              <a:t>1 billion</a:t>
            </a:r>
          </a:p>
          <a:p>
            <a:endParaRPr lang="en-US">
              <a:solidFill>
                <a:srgbClr val="3366FF"/>
              </a:solidFill>
            </a:endParaRPr>
          </a:p>
          <a:p>
            <a:r>
              <a:rPr lang="en-US">
                <a:solidFill>
                  <a:srgbClr val="3366FF"/>
                </a:solidFill>
              </a:rPr>
              <a:t>43 - 45 cm</a:t>
            </a:r>
          </a:p>
          <a:p>
            <a:endParaRPr lang="en-US">
              <a:solidFill>
                <a:srgbClr val="3366FF"/>
              </a:solidFill>
            </a:endParaRPr>
          </a:p>
          <a:p>
            <a:r>
              <a:rPr lang="en-US">
                <a:solidFill>
                  <a:srgbClr val="3366FF"/>
                </a:solidFill>
              </a:rPr>
              <a:t>71 cm</a:t>
            </a:r>
          </a:p>
          <a:p>
            <a:endParaRPr lang="en-US">
              <a:solidFill>
                <a:srgbClr val="3366FF"/>
              </a:solidFill>
            </a:endParaRPr>
          </a:p>
          <a:p>
            <a:r>
              <a:rPr lang="en-US">
                <a:solidFill>
                  <a:srgbClr val="3366FF"/>
                </a:solidFill>
              </a:rPr>
              <a:t>61 cm</a:t>
            </a:r>
          </a:p>
          <a:p>
            <a:endParaRPr lang="en-US">
              <a:solidFill>
                <a:srgbClr val="3366FF"/>
              </a:solidFill>
            </a:endParaRPr>
          </a:p>
          <a:p>
            <a:r>
              <a:rPr lang="en-US">
                <a:solidFill>
                  <a:srgbClr val="3366FF"/>
                </a:solidFill>
              </a:rPr>
              <a:t>25,000 – 35,000</a:t>
            </a:r>
          </a:p>
          <a:p>
            <a:endParaRPr lang="en-US">
              <a:solidFill>
                <a:srgbClr val="3366FF"/>
              </a:solidFill>
            </a:endParaRPr>
          </a:p>
          <a:p>
            <a:r>
              <a:rPr lang="en-US">
                <a:solidFill>
                  <a:srgbClr val="3366FF"/>
                </a:solidFill>
              </a:rPr>
              <a:t>1,200,000</a:t>
            </a:r>
          </a:p>
        </p:txBody>
      </p:sp>
    </p:spTree>
    <p:extLst>
      <p:ext uri="{BB962C8B-B14F-4D97-AF65-F5344CB8AC3E}">
        <p14:creationId xmlns:p14="http://schemas.microsoft.com/office/powerpoint/2010/main" val="21960208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43000"/>
            <a:ext cx="9144000" cy="455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06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932400"/>
            <a:ext cx="8293100" cy="524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91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7" name="Picture 6" descr="ttp://www.geocities.ws/kpmiyapuram/research/planes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809" y="1171561"/>
            <a:ext cx="5625606" cy="473314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89455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6" name="Picture 5" descr="ttp://www.indiana.edu/~p1013447/images/brcortex.g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169" y="537742"/>
            <a:ext cx="6893495" cy="597840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4444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40" y="119055"/>
            <a:ext cx="8985260" cy="67389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151115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2190" y="-71506"/>
            <a:ext cx="6955966" cy="695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07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800"/>
            <a:ext cx="9144000" cy="649456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0433207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9144000" cy="609061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60003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89000"/>
            <a:ext cx="9144000" cy="5061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63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1945" y="688377"/>
            <a:ext cx="5195999" cy="587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15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7" name="Picture 6" descr="ttps://knowingneurons.files.wordpress.com/2013/02/words-amygdala-small.jpg?w=6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822" y="787400"/>
            <a:ext cx="6641205" cy="54294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0395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028" y="0"/>
            <a:ext cx="47017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55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58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577028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53065" y="1442048"/>
            <a:ext cx="4726546" cy="4330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22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8117814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439209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7" name="Picture 6" descr="ttps://knowingneurons.files.wordpress.com/2013/02/words-amygdala-small.jpg?w=6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2822" y="787400"/>
            <a:ext cx="6641205" cy="54294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92096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2700" y="0"/>
            <a:ext cx="6559192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43715" y="787400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100k to 500k x</a:t>
            </a:r>
          </a:p>
        </p:txBody>
      </p:sp>
    </p:spTree>
    <p:extLst>
      <p:ext uri="{BB962C8B-B14F-4D97-AF65-F5344CB8AC3E}">
        <p14:creationId xmlns:p14="http://schemas.microsoft.com/office/powerpoint/2010/main" val="1053014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1250" y="131766"/>
            <a:ext cx="5851600" cy="6607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581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tps://s3.amazonaws.com/test.classconnection/127/flashcards/373127/jpg/medulla_oblongata_and_pon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3287" y="185529"/>
            <a:ext cx="4960584" cy="6139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1176380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97000"/>
            <a:ext cx="9144000" cy="4049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05285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0" y="512240"/>
            <a:ext cx="9144000" cy="60396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531563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6800" y="0"/>
            <a:ext cx="69958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654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5620" y="0"/>
            <a:ext cx="820498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2608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0"/>
            <a:ext cx="8980297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577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7167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659" y="1605823"/>
            <a:ext cx="7114664" cy="352499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27683" y="5926952"/>
            <a:ext cx="2329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The glymphatic system</a:t>
            </a:r>
          </a:p>
        </p:txBody>
      </p:sp>
    </p:spTree>
    <p:extLst>
      <p:ext uri="{BB962C8B-B14F-4D97-AF65-F5344CB8AC3E}">
        <p14:creationId xmlns:p14="http://schemas.microsoft.com/office/powerpoint/2010/main" val="3984814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3200" y="190500"/>
            <a:ext cx="6197600" cy="646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96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65200"/>
            <a:ext cx="9144000" cy="49149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4291937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6373451"/>
            <a:ext cx="86405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/>
              <a:t>A. Purkinje cell B. Granule cell C. Motor neuron D. Tripolar neuron E. Pyramidal Cell F. Chandelier cell G. Spindle neuron H. Stellate cell. After Cajal</a:t>
            </a:r>
          </a:p>
        </p:txBody>
      </p:sp>
    </p:spTree>
    <p:extLst>
      <p:ext uri="{BB962C8B-B14F-4D97-AF65-F5344CB8AC3E}">
        <p14:creationId xmlns:p14="http://schemas.microsoft.com/office/powerpoint/2010/main" val="3201256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00" y="0"/>
            <a:ext cx="85725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859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8120"/>
            <a:ext cx="9144000" cy="6098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10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18120"/>
            <a:ext cx="9144000" cy="609897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208333" y="4549123"/>
            <a:ext cx="236475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grey matter</a:t>
            </a:r>
          </a:p>
          <a:p>
            <a:r>
              <a:rPr lang="en-US" b="1"/>
              <a:t>	mostly cell bodies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0524" y="1114039"/>
            <a:ext cx="190858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/>
              <a:t>white matter</a:t>
            </a:r>
          </a:p>
          <a:p>
            <a:r>
              <a:rPr lang="en-US" b="1"/>
              <a:t>	mostly axons</a:t>
            </a:r>
            <a:br>
              <a:rPr lang="en-US" b="1"/>
            </a:br>
            <a:r>
              <a:rPr lang="en-US" b="1"/>
              <a:t>	(myelinated)</a:t>
            </a:r>
          </a:p>
        </p:txBody>
      </p:sp>
      <p:sp>
        <p:nvSpPr>
          <p:cNvPr id="5" name="Rectangle 4"/>
          <p:cNvSpPr/>
          <p:nvPr/>
        </p:nvSpPr>
        <p:spPr>
          <a:xfrm>
            <a:off x="3113889" y="226579"/>
            <a:ext cx="5284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/>
              <a:t>tissue stained with HPS (hematoxylin phloxine saffron)</a:t>
            </a:r>
          </a:p>
        </p:txBody>
      </p:sp>
    </p:spTree>
    <p:extLst>
      <p:ext uri="{BB962C8B-B14F-4D97-AF65-F5344CB8AC3E}">
        <p14:creationId xmlns:p14="http://schemas.microsoft.com/office/powerpoint/2010/main" val="40122577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52500"/>
            <a:ext cx="9144000" cy="494919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5193476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6600" y="0"/>
            <a:ext cx="51291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77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7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129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0"/>
            <a:ext cx="8110675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1806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25500"/>
            <a:ext cx="9144000" cy="51971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030669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473200"/>
            <a:ext cx="9144000" cy="3891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1918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1837" y="2134576"/>
            <a:ext cx="39602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/>
              <a:t>typical axon diameter</a:t>
            </a:r>
          </a:p>
          <a:p>
            <a:endParaRPr lang="en-US"/>
          </a:p>
          <a:p>
            <a:r>
              <a:rPr lang="en-US"/>
              <a:t>typical human hair diameter</a:t>
            </a:r>
          </a:p>
          <a:p>
            <a:endParaRPr lang="en-US"/>
          </a:p>
          <a:p>
            <a:r>
              <a:rPr lang="en-US"/>
              <a:t>synapses per neuron in cortex</a:t>
            </a:r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041757" y="2141446"/>
            <a:ext cx="39602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solidFill>
                  <a:srgbClr val="3366FF"/>
                </a:solidFill>
              </a:rPr>
              <a:t>1 micrometres (µm)</a:t>
            </a:r>
          </a:p>
          <a:p>
            <a:endParaRPr lang="en-US">
              <a:solidFill>
                <a:srgbClr val="3366FF"/>
              </a:solidFill>
            </a:endParaRPr>
          </a:p>
          <a:p>
            <a:r>
              <a:rPr lang="en-US">
                <a:solidFill>
                  <a:srgbClr val="3366FF"/>
                </a:solidFill>
              </a:rPr>
              <a:t>50 micrometres</a:t>
            </a:r>
          </a:p>
          <a:p>
            <a:endParaRPr lang="en-US">
              <a:solidFill>
                <a:srgbClr val="3366FF"/>
              </a:solidFill>
            </a:endParaRPr>
          </a:p>
          <a:p>
            <a:r>
              <a:rPr lang="en-US">
                <a:solidFill>
                  <a:srgbClr val="3366FF"/>
                </a:solidFill>
              </a:rPr>
              <a:t>1,000 to 8,000 </a:t>
            </a:r>
          </a:p>
        </p:txBody>
      </p:sp>
    </p:spTree>
    <p:extLst>
      <p:ext uri="{BB962C8B-B14F-4D97-AF65-F5344CB8AC3E}">
        <p14:creationId xmlns:p14="http://schemas.microsoft.com/office/powerpoint/2010/main" val="1145028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0"/>
            <a:ext cx="887505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1027207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0"/>
            <a:ext cx="9144000" cy="671456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5257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8800"/>
            <a:ext cx="9144000" cy="57158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929502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212" y="0"/>
            <a:ext cx="685800" cy="7874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3112" y="6603511"/>
            <a:ext cx="673100" cy="2667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4964" y="0"/>
            <a:ext cx="782811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chemeClr val="bg1">
                    <a:lumMod val="50000"/>
                  </a:schemeClr>
                </a:solidFill>
                <a:latin typeface="Cambria"/>
                <a:cs typeface="Cambria"/>
              </a:rPr>
              <a:t>Neuroanatomy</a:t>
            </a:r>
          </a:p>
          <a:p>
            <a:endParaRPr lang="en-US" sz="2400">
              <a:latin typeface="Cambria"/>
              <a:cs typeface="Cambria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3100"/>
            <a:ext cx="9144000" cy="551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855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</TotalTime>
  <Words>452</Words>
  <Application>Microsoft Macintosh PowerPoint</Application>
  <PresentationFormat>On-screen Show (4:3)</PresentationFormat>
  <Paragraphs>148</Paragraphs>
  <Slides>71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Office Theme</vt:lpstr>
      <vt:lpstr>Lecture 5 Neuroanatomy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5 Neuroanatomy</dc:title>
  <dc:creator>Fintan Nagle</dc:creator>
  <cp:lastModifiedBy>Fintan Nagle</cp:lastModifiedBy>
  <cp:revision>36</cp:revision>
  <dcterms:created xsi:type="dcterms:W3CDTF">2015-02-03T16:53:49Z</dcterms:created>
  <dcterms:modified xsi:type="dcterms:W3CDTF">2015-02-06T12:58:51Z</dcterms:modified>
</cp:coreProperties>
</file>