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sldIdLst>
    <p:sldId id="347" r:id="rId2"/>
    <p:sldId id="258" r:id="rId3"/>
    <p:sldId id="263" r:id="rId4"/>
    <p:sldId id="264" r:id="rId5"/>
    <p:sldId id="265" r:id="rId6"/>
    <p:sldId id="348" r:id="rId7"/>
    <p:sldId id="349" r:id="rId8"/>
    <p:sldId id="350" r:id="rId9"/>
    <p:sldId id="351" r:id="rId10"/>
    <p:sldId id="261" r:id="rId11"/>
    <p:sldId id="266" r:id="rId12"/>
    <p:sldId id="268" r:id="rId13"/>
    <p:sldId id="352" r:id="rId14"/>
    <p:sldId id="353" r:id="rId15"/>
    <p:sldId id="354" r:id="rId16"/>
    <p:sldId id="326" r:id="rId17"/>
    <p:sldId id="344" r:id="rId18"/>
    <p:sldId id="296" r:id="rId19"/>
    <p:sldId id="300" r:id="rId20"/>
    <p:sldId id="316" r:id="rId21"/>
    <p:sldId id="298" r:id="rId22"/>
    <p:sldId id="299" r:id="rId23"/>
    <p:sldId id="297" r:id="rId24"/>
    <p:sldId id="313" r:id="rId25"/>
    <p:sldId id="312" r:id="rId26"/>
    <p:sldId id="325" r:id="rId27"/>
    <p:sldId id="317" r:id="rId28"/>
    <p:sldId id="318" r:id="rId29"/>
    <p:sldId id="319" r:id="rId30"/>
    <p:sldId id="320" r:id="rId31"/>
    <p:sldId id="321" r:id="rId32"/>
    <p:sldId id="322" r:id="rId33"/>
    <p:sldId id="323" r:id="rId34"/>
    <p:sldId id="355" r:id="rId35"/>
    <p:sldId id="301" r:id="rId36"/>
    <p:sldId id="274" r:id="rId37"/>
    <p:sldId id="334" r:id="rId38"/>
    <p:sldId id="363" r:id="rId39"/>
    <p:sldId id="359" r:id="rId40"/>
    <p:sldId id="335" r:id="rId41"/>
    <p:sldId id="336" r:id="rId42"/>
    <p:sldId id="364" r:id="rId43"/>
    <p:sldId id="357" r:id="rId44"/>
    <p:sldId id="337" r:id="rId45"/>
    <p:sldId id="338" r:id="rId46"/>
    <p:sldId id="339" r:id="rId47"/>
    <p:sldId id="340" r:id="rId48"/>
    <p:sldId id="341" r:id="rId49"/>
    <p:sldId id="346" r:id="rId50"/>
    <p:sldId id="278" r:id="rId51"/>
    <p:sldId id="276" r:id="rId52"/>
    <p:sldId id="277" r:id="rId53"/>
    <p:sldId id="333" r:id="rId54"/>
    <p:sldId id="280" r:id="rId55"/>
    <p:sldId id="281" r:id="rId56"/>
    <p:sldId id="282" r:id="rId57"/>
    <p:sldId id="332" r:id="rId58"/>
    <p:sldId id="331" r:id="rId59"/>
    <p:sldId id="279" r:id="rId60"/>
    <p:sldId id="273" r:id="rId61"/>
    <p:sldId id="356" r:id="rId62"/>
    <p:sldId id="345" r:id="rId63"/>
    <p:sldId id="328" r:id="rId64"/>
    <p:sldId id="329" r:id="rId65"/>
    <p:sldId id="330"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008040"/>
    <a:srgbClr val="FF0000"/>
    <a:srgbClr val="00FF00"/>
    <a:srgbClr val="F2EFF2"/>
    <a:srgbClr val="E9D1DD"/>
    <a:srgbClr val="E5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p:scale>
          <a:sx n="90" d="100"/>
          <a:sy n="90" d="100"/>
        </p:scale>
        <p:origin x="-792" y="-80"/>
      </p:cViewPr>
      <p:guideLst>
        <p:guide orient="horz" pos="578"/>
        <p:guide orient="horz" pos="1706"/>
        <p:guide orient="horz" pos="2840"/>
        <p:guide orient="horz" pos="3884"/>
        <p:guide pos="208"/>
        <p:guide pos="2018"/>
        <p:guide pos="5556"/>
        <p:guide pos="374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BDC913-3343-4628-A019-AD1CFD60DB15}" type="datetimeFigureOut">
              <a:rPr lang="en-GB" smtClean="0"/>
              <a:t>30/09/2014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92D65E-874C-4EAE-8B97-95A6122EA747}" type="slidenum">
              <a:rPr lang="en-GB" smtClean="0"/>
              <a:t>‹#›</a:t>
            </a:fld>
            <a:endParaRPr lang="en-GB"/>
          </a:p>
        </p:txBody>
      </p:sp>
    </p:spTree>
    <p:extLst>
      <p:ext uri="{BB962C8B-B14F-4D97-AF65-F5344CB8AC3E}">
        <p14:creationId xmlns:p14="http://schemas.microsoft.com/office/powerpoint/2010/main" val="409937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19</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29</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39</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49</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59</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60</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61</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62</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63</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64</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65</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7</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8</a:t>
            </a:fld>
            <a:endParaRPr lang="en-GB"/>
          </a:p>
        </p:txBody>
      </p:sp>
    </p:spTree>
    <p:extLst>
      <p:ext uri="{BB962C8B-B14F-4D97-AF65-F5344CB8AC3E}">
        <p14:creationId xmlns:p14="http://schemas.microsoft.com/office/powerpoint/2010/main" val="341718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92D65E-874C-4EAE-8B97-95A6122EA747}" type="slidenum">
              <a:rPr lang="en-GB" smtClean="0"/>
              <a:t>9</a:t>
            </a:fld>
            <a:endParaRPr lang="en-GB"/>
          </a:p>
        </p:txBody>
      </p:sp>
    </p:spTree>
    <p:extLst>
      <p:ext uri="{BB962C8B-B14F-4D97-AF65-F5344CB8AC3E}">
        <p14:creationId xmlns:p14="http://schemas.microsoft.com/office/powerpoint/2010/main" val="341718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10" name="Picture 14" descr="Orange_716_ppt_small"/>
          <p:cNvPicPr>
            <a:picLocks noChangeAspect="1" noChangeArrowheads="1"/>
          </p:cNvPicPr>
          <p:nvPr userDrawn="1"/>
        </p:nvPicPr>
        <p:blipFill>
          <a:blip r:embed="rId2">
            <a:extLst>
              <a:ext uri="{28A0092B-C50C-407E-A947-70E740481C1C}">
                <a14:useLocalDpi xmlns:a14="http://schemas.microsoft.com/office/drawing/2010/main" val="0"/>
              </a:ext>
            </a:extLst>
          </a:blip>
          <a:srcRect l="21991" t="33252" r="3369"/>
          <a:stretch>
            <a:fillRect/>
          </a:stretch>
        </p:blipFill>
        <p:spPr bwMode="auto">
          <a:xfrm>
            <a:off x="0" y="-7938"/>
            <a:ext cx="9144000" cy="130016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pPr lvl="0"/>
            <a:r>
              <a:rPr lang="en-US" noProof="0" smtClean="0"/>
              <a:t>Click to edit Master subtitle style</a:t>
            </a:r>
          </a:p>
        </p:txBody>
      </p:sp>
      <p:sp>
        <p:nvSpPr>
          <p:cNvPr id="4105" name="Rectangle 9"/>
          <p:cNvSpPr>
            <a:spLocks noGrp="1" noChangeArrowheads="1"/>
          </p:cNvSpPr>
          <p:nvPr>
            <p:ph type="ftr" sz="quarter" idx="3"/>
          </p:nvPr>
        </p:nvSpPr>
        <p:spPr bwMode="auto">
          <a:xfrm>
            <a:off x="323850" y="6245225"/>
            <a:ext cx="84963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400"/>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4505C37-E3B7-4720-84D0-63368B020B80}" type="slidenum">
              <a:rPr lang="en-US"/>
              <a:pPr/>
              <a:t>‹#›</a:t>
            </a:fld>
            <a:endParaRPr lang="en-US"/>
          </a:p>
        </p:txBody>
      </p:sp>
    </p:spTree>
    <p:extLst>
      <p:ext uri="{BB962C8B-B14F-4D97-AF65-F5344CB8AC3E}">
        <p14:creationId xmlns:p14="http://schemas.microsoft.com/office/powerpoint/2010/main" val="367625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686F4AEA-C7CF-49CE-87EA-BDD1B48A53F5}" type="slidenum">
              <a:rPr lang="en-US"/>
              <a:pPr/>
              <a:t>‹#›</a:t>
            </a:fld>
            <a:endParaRPr lang="en-US"/>
          </a:p>
        </p:txBody>
      </p:sp>
    </p:spTree>
    <p:extLst>
      <p:ext uri="{BB962C8B-B14F-4D97-AF65-F5344CB8AC3E}">
        <p14:creationId xmlns:p14="http://schemas.microsoft.com/office/powerpoint/2010/main" val="706737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3"/>
          <p:cNvSpPr>
            <a:spLocks noGrp="1"/>
          </p:cNvSpPr>
          <p:nvPr>
            <p:ph type="sldNum" sz="quarter" idx="10"/>
          </p:nvPr>
        </p:nvSpPr>
        <p:spPr/>
        <p:txBody>
          <a:bodyPr/>
          <a:lstStyle>
            <a:lvl1pPr>
              <a:defRPr/>
            </a:lvl1pPr>
          </a:lstStyle>
          <a:p>
            <a:fld id="{293D7471-3F00-4E05-B0EF-629404683846}" type="slidenum">
              <a:rPr lang="en-US"/>
              <a:pPr/>
              <a:t>‹#›</a:t>
            </a:fld>
            <a:endParaRPr lang="en-US"/>
          </a:p>
        </p:txBody>
      </p:sp>
    </p:spTree>
    <p:extLst>
      <p:ext uri="{BB962C8B-B14F-4D97-AF65-F5344CB8AC3E}">
        <p14:creationId xmlns:p14="http://schemas.microsoft.com/office/powerpoint/2010/main" val="256507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834B2F3-AF19-4B67-8D89-0C9A3AEBB39F}" type="slidenum">
              <a:rPr lang="en-US"/>
              <a:pPr/>
              <a:t>‹#›</a:t>
            </a:fld>
            <a:endParaRPr lang="en-US"/>
          </a:p>
        </p:txBody>
      </p:sp>
    </p:spTree>
    <p:extLst>
      <p:ext uri="{BB962C8B-B14F-4D97-AF65-F5344CB8AC3E}">
        <p14:creationId xmlns:p14="http://schemas.microsoft.com/office/powerpoint/2010/main" val="172419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Slide Number Placeholder 4"/>
          <p:cNvSpPr>
            <a:spLocks noGrp="1"/>
          </p:cNvSpPr>
          <p:nvPr>
            <p:ph type="sldNum" sz="quarter" idx="10"/>
          </p:nvPr>
        </p:nvSpPr>
        <p:spPr/>
        <p:txBody>
          <a:bodyPr/>
          <a:lstStyle>
            <a:lvl1pPr>
              <a:defRPr/>
            </a:lvl1pPr>
          </a:lstStyle>
          <a:p>
            <a:fld id="{27A9542C-70D6-4797-8489-7F80698FD44A}" type="slidenum">
              <a:rPr lang="en-US"/>
              <a:pPr/>
              <a:t>‹#›</a:t>
            </a:fld>
            <a:endParaRPr lang="en-US"/>
          </a:p>
        </p:txBody>
      </p:sp>
    </p:spTree>
    <p:extLst>
      <p:ext uri="{BB962C8B-B14F-4D97-AF65-F5344CB8AC3E}">
        <p14:creationId xmlns:p14="http://schemas.microsoft.com/office/powerpoint/2010/main" val="247497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0"/>
          </p:nvPr>
        </p:nvSpPr>
        <p:spPr/>
        <p:txBody>
          <a:bodyPr/>
          <a:lstStyle>
            <a:lvl1pPr>
              <a:defRPr/>
            </a:lvl1pPr>
          </a:lstStyle>
          <a:p>
            <a:fld id="{1017B5F4-D7E7-42D4-A998-BAC9DFED4103}" type="slidenum">
              <a:rPr lang="en-US"/>
              <a:pPr/>
              <a:t>‹#›</a:t>
            </a:fld>
            <a:endParaRPr lang="en-US"/>
          </a:p>
        </p:txBody>
      </p:sp>
    </p:spTree>
    <p:extLst>
      <p:ext uri="{BB962C8B-B14F-4D97-AF65-F5344CB8AC3E}">
        <p14:creationId xmlns:p14="http://schemas.microsoft.com/office/powerpoint/2010/main" val="279836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6DAB43EF-7D19-4441-B09C-11121DDFF4A4}" type="slidenum">
              <a:rPr lang="en-US"/>
              <a:pPr/>
              <a:t>‹#›</a:t>
            </a:fld>
            <a:endParaRPr lang="en-US"/>
          </a:p>
        </p:txBody>
      </p:sp>
    </p:spTree>
    <p:extLst>
      <p:ext uri="{BB962C8B-B14F-4D97-AF65-F5344CB8AC3E}">
        <p14:creationId xmlns:p14="http://schemas.microsoft.com/office/powerpoint/2010/main" val="309641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1AA8EE9-34BD-4AFD-84C5-06738B69673C}" type="slidenum">
              <a:rPr lang="en-US"/>
              <a:pPr/>
              <a:t>‹#›</a:t>
            </a:fld>
            <a:endParaRPr lang="en-US"/>
          </a:p>
        </p:txBody>
      </p:sp>
    </p:spTree>
    <p:extLst>
      <p:ext uri="{BB962C8B-B14F-4D97-AF65-F5344CB8AC3E}">
        <p14:creationId xmlns:p14="http://schemas.microsoft.com/office/powerpoint/2010/main" val="180799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934853B-8AF9-478C-90B9-482519AD6D06}" type="slidenum">
              <a:rPr lang="en-US"/>
              <a:pPr/>
              <a:t>‹#›</a:t>
            </a:fld>
            <a:endParaRPr lang="en-US"/>
          </a:p>
        </p:txBody>
      </p:sp>
    </p:spTree>
    <p:extLst>
      <p:ext uri="{BB962C8B-B14F-4D97-AF65-F5344CB8AC3E}">
        <p14:creationId xmlns:p14="http://schemas.microsoft.com/office/powerpoint/2010/main" val="391044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A520840-6B16-4723-A0E2-DCBA9DC5A602}" type="slidenum">
              <a:rPr lang="en-US"/>
              <a:pPr/>
              <a:t>‹#›</a:t>
            </a:fld>
            <a:endParaRPr lang="en-US"/>
          </a:p>
        </p:txBody>
      </p:sp>
    </p:spTree>
    <p:extLst>
      <p:ext uri="{BB962C8B-B14F-4D97-AF65-F5344CB8AC3E}">
        <p14:creationId xmlns:p14="http://schemas.microsoft.com/office/powerpoint/2010/main" val="34652898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6" name="Picture 14" descr="Orange_716_ppt_wid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18303" t="58717" r="2190"/>
          <a:stretch>
            <a:fillRect/>
          </a:stretch>
        </p:blipFill>
        <p:spPr bwMode="auto">
          <a:xfrm>
            <a:off x="0" y="0"/>
            <a:ext cx="9144000" cy="51435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bwMode="auto">
          <a:xfrm>
            <a:off x="330200" y="908050"/>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30200" y="2708275"/>
            <a:ext cx="84899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5E86847-600F-4471-89AD-E515F0A01D0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000" b="1">
          <a:solidFill>
            <a:schemeClr val="tx2"/>
          </a:solidFill>
          <a:latin typeface="+mj-lt"/>
          <a:ea typeface="+mj-ea"/>
          <a:cs typeface="+mj-cs"/>
        </a:defRPr>
      </a:lvl1pPr>
      <a:lvl2pPr algn="l" rtl="0" fontAlgn="base">
        <a:spcBef>
          <a:spcPct val="0"/>
        </a:spcBef>
        <a:spcAft>
          <a:spcPct val="0"/>
        </a:spcAft>
        <a:defRPr sz="3000" b="1">
          <a:solidFill>
            <a:schemeClr val="tx2"/>
          </a:solidFill>
          <a:latin typeface="Arial" charset="0"/>
        </a:defRPr>
      </a:lvl2pPr>
      <a:lvl3pPr algn="l" rtl="0" fontAlgn="base">
        <a:spcBef>
          <a:spcPct val="0"/>
        </a:spcBef>
        <a:spcAft>
          <a:spcPct val="0"/>
        </a:spcAft>
        <a:defRPr sz="3000" b="1">
          <a:solidFill>
            <a:schemeClr val="tx2"/>
          </a:solidFill>
          <a:latin typeface="Arial" charset="0"/>
        </a:defRPr>
      </a:lvl3pPr>
      <a:lvl4pPr algn="l" rtl="0" fontAlgn="base">
        <a:spcBef>
          <a:spcPct val="0"/>
        </a:spcBef>
        <a:spcAft>
          <a:spcPct val="0"/>
        </a:spcAft>
        <a:defRPr sz="3000" b="1">
          <a:solidFill>
            <a:schemeClr val="tx2"/>
          </a:solidFill>
          <a:latin typeface="Arial" charset="0"/>
        </a:defRPr>
      </a:lvl4pPr>
      <a:lvl5pPr algn="l" rtl="0" fontAlgn="base">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ucl.ac.uk/~ucbpfs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8.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pPr algn="ct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Introduction to programming</a:t>
            </a:r>
            <a:br>
              <a:rPr lang="en-GB" dirty="0" smtClean="0">
                <a:solidFill>
                  <a:schemeClr val="tx1"/>
                </a:solidFill>
                <a:latin typeface="+mn-lt"/>
              </a:rPr>
            </a:br>
            <a:r>
              <a:rPr lang="en-GB" dirty="0">
                <a:solidFill>
                  <a:schemeClr val="tx1"/>
                </a:solidFill>
                <a:latin typeface="+mn-lt"/>
              </a:rPr>
              <a:t>Fintan Nagle</a:t>
            </a:r>
            <a:br>
              <a:rPr lang="en-GB" dirty="0">
                <a:solidFill>
                  <a:schemeClr val="tx1"/>
                </a:solidFill>
                <a:latin typeface="+mn-lt"/>
              </a:rPr>
            </a:br>
            <a:r>
              <a:rPr lang="en-GB" dirty="0">
                <a:solidFill>
                  <a:schemeClr val="tx1"/>
                </a:solidFill>
                <a:latin typeface="+mn-lt"/>
              </a:rPr>
              <a:t>fintan.nagle.10@ucl.ac.uk</a:t>
            </a:r>
            <a:endParaRPr lang="en-GB" sz="2000" b="0" dirty="0">
              <a:solidFill>
                <a:schemeClr val="tx1"/>
              </a:solidFill>
              <a:latin typeface="+mn-lt"/>
            </a:endParaRPr>
          </a:p>
        </p:txBody>
      </p:sp>
    </p:spTree>
    <p:extLst>
      <p:ext uri="{BB962C8B-B14F-4D97-AF65-F5344CB8AC3E}">
        <p14:creationId xmlns:p14="http://schemas.microsoft.com/office/powerpoint/2010/main" val="40380642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lstStyle/>
          <a:p>
            <a:r>
              <a:rPr lang="en-GB" dirty="0" smtClean="0">
                <a:solidFill>
                  <a:schemeClr val="tx1"/>
                </a:solidFill>
                <a:latin typeface="+mn-lt"/>
              </a:rPr>
              <a:t>The first computers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sz="2000" b="0" dirty="0" smtClean="0">
                <a:solidFill>
                  <a:schemeClr val="tx1"/>
                </a:solidFill>
                <a:latin typeface="+mn-lt"/>
              </a:rPr>
              <a:t>Difference Engine: Charles Babbage, 1840s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endParaRPr lang="en-GB" sz="2000" b="0" dirty="0">
              <a:solidFill>
                <a:schemeClr val="tx1"/>
              </a:solidFill>
              <a:latin typeface="+mn-lt"/>
            </a:endParaRPr>
          </a:p>
        </p:txBody>
      </p:sp>
      <p:pic>
        <p:nvPicPr>
          <p:cNvPr id="15362" name="Picture 2" descr="http://www.computerhistory.org/babbage/common/img/welcome-babbageeng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75" y="1768475"/>
            <a:ext cx="5429250" cy="361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34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Towards a modern architecture</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err="1" smtClean="0">
                <a:solidFill>
                  <a:schemeClr val="tx1"/>
                </a:solidFill>
                <a:latin typeface="+mn-lt"/>
              </a:rPr>
              <a:t>Konrad</a:t>
            </a:r>
            <a:r>
              <a:rPr lang="en-GB" sz="2000" b="0" dirty="0" smtClean="0">
                <a:solidFill>
                  <a:schemeClr val="tx1"/>
                </a:solidFill>
                <a:latin typeface="+mn-lt"/>
              </a:rPr>
              <a:t> </a:t>
            </a:r>
            <a:r>
              <a:rPr lang="en-GB" sz="2000" b="0" dirty="0" err="1" smtClean="0">
                <a:solidFill>
                  <a:schemeClr val="tx1"/>
                </a:solidFill>
                <a:latin typeface="+mn-lt"/>
              </a:rPr>
              <a:t>Zuse’s</a:t>
            </a:r>
            <a:r>
              <a:rPr lang="en-GB" sz="2000" b="0" dirty="0" smtClean="0">
                <a:solidFill>
                  <a:schemeClr val="tx1"/>
                </a:solidFill>
                <a:latin typeface="+mn-lt"/>
              </a:rPr>
              <a:t> Z3, Berlin, 1941</a:t>
            </a:r>
            <a:br>
              <a:rPr lang="en-GB" sz="2000" b="0" dirty="0" smtClean="0">
                <a:solidFill>
                  <a:schemeClr val="tx1"/>
                </a:solidFill>
                <a:latin typeface="+mn-lt"/>
              </a:rPr>
            </a:br>
            <a:r>
              <a:rPr lang="en-GB" sz="2000" b="0" dirty="0" smtClean="0">
                <a:solidFill>
                  <a:schemeClr val="tx1"/>
                </a:solidFill>
                <a:latin typeface="+mn-lt"/>
              </a:rPr>
              <a:t>Statistical analyses of wing flutter</a:t>
            </a:r>
            <a:endParaRPr lang="en-GB" sz="2000" b="0" dirty="0">
              <a:solidFill>
                <a:schemeClr val="tx1"/>
              </a:solidFill>
              <a:latin typeface="+mn-lt"/>
            </a:endParaRP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132" y="3202318"/>
            <a:ext cx="4414486" cy="331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2806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Von Neumann architecture</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Princeton, 1945.</a:t>
            </a:r>
            <a:br>
              <a:rPr lang="en-GB" sz="2000" b="0" dirty="0" smtClean="0">
                <a:solidFill>
                  <a:schemeClr val="tx1"/>
                </a:solidFill>
                <a:latin typeface="+mn-lt"/>
              </a:rPr>
            </a:br>
            <a:r>
              <a:rPr lang="en-GB" sz="2000" b="0" dirty="0" smtClean="0">
                <a:solidFill>
                  <a:schemeClr val="tx1"/>
                </a:solidFill>
                <a:latin typeface="+mn-lt"/>
              </a:rPr>
              <a:t>This paradigm seems like second nature now, but was a major development at the time.</a:t>
            </a:r>
            <a:endParaRPr lang="en-GB" sz="2000" b="0" dirty="0">
              <a:solidFill>
                <a:schemeClr val="tx1"/>
              </a:solidFill>
              <a:latin typeface="+mn-lt"/>
            </a:endParaRPr>
          </a:p>
        </p:txBody>
      </p:sp>
      <p:pic>
        <p:nvPicPr>
          <p:cNvPr id="20482" name="Picture 2" descr="File:Von Neumann Architectur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3205162"/>
            <a:ext cx="4857750" cy="280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064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machines</a:t>
            </a:r>
            <a:br>
              <a:rPr lang="en-GB" dirty="0" smtClean="0">
                <a:solidFill>
                  <a:schemeClr val="tx1"/>
                </a:solidFill>
                <a:latin typeface="+mn-lt"/>
              </a:rPr>
            </a:br>
            <a:endParaRPr lang="en-GB" sz="2000" b="0" dirty="0">
              <a:solidFill>
                <a:schemeClr val="tx1"/>
              </a:solidFill>
              <a:latin typeface="+mn-lt"/>
            </a:endParaRPr>
          </a:p>
        </p:txBody>
      </p:sp>
      <p:pic>
        <p:nvPicPr>
          <p:cNvPr id="2" name="Picture 1"/>
          <p:cNvPicPr>
            <a:picLocks noChangeAspect="1"/>
          </p:cNvPicPr>
          <p:nvPr/>
        </p:nvPicPr>
        <p:blipFill>
          <a:blip r:embed="rId3"/>
          <a:stretch>
            <a:fillRect/>
          </a:stretch>
        </p:blipFill>
        <p:spPr>
          <a:xfrm>
            <a:off x="2940370" y="1705584"/>
            <a:ext cx="3263260" cy="4942599"/>
          </a:xfrm>
          <a:prstGeom prst="rect">
            <a:avLst/>
          </a:prstGeom>
        </p:spPr>
      </p:pic>
    </p:spTree>
    <p:extLst>
      <p:ext uri="{BB962C8B-B14F-4D97-AF65-F5344CB8AC3E}">
        <p14:creationId xmlns:p14="http://schemas.microsoft.com/office/powerpoint/2010/main" val="11367049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machines</a:t>
            </a:r>
            <a:br>
              <a:rPr lang="en-GB" dirty="0" smtClean="0">
                <a:solidFill>
                  <a:schemeClr val="tx1"/>
                </a:solidFill>
                <a:latin typeface="+mn-lt"/>
              </a:rPr>
            </a:br>
            <a:endParaRPr lang="en-GB" sz="2000" b="0" dirty="0">
              <a:solidFill>
                <a:schemeClr val="tx1"/>
              </a:solidFill>
              <a:latin typeface="+mn-lt"/>
            </a:endParaRPr>
          </a:p>
        </p:txBody>
      </p:sp>
      <p:pic>
        <p:nvPicPr>
          <p:cNvPr id="4" name="Picture 3"/>
          <p:cNvPicPr>
            <a:picLocks noChangeAspect="1"/>
          </p:cNvPicPr>
          <p:nvPr/>
        </p:nvPicPr>
        <p:blipFill>
          <a:blip r:embed="rId3"/>
          <a:stretch>
            <a:fillRect/>
          </a:stretch>
        </p:blipFill>
        <p:spPr>
          <a:xfrm>
            <a:off x="1995742" y="1713513"/>
            <a:ext cx="5152516" cy="5152516"/>
          </a:xfrm>
          <a:prstGeom prst="rect">
            <a:avLst/>
          </a:prstGeom>
        </p:spPr>
      </p:pic>
    </p:spTree>
    <p:extLst>
      <p:ext uri="{BB962C8B-B14F-4D97-AF65-F5344CB8AC3E}">
        <p14:creationId xmlns:p14="http://schemas.microsoft.com/office/powerpoint/2010/main" val="3021074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machines</a:t>
            </a:r>
            <a:br>
              <a:rPr lang="en-GB" dirty="0" smtClean="0">
                <a:solidFill>
                  <a:schemeClr val="tx1"/>
                </a:solidFill>
                <a:latin typeface="+mn-lt"/>
              </a:rPr>
            </a:br>
            <a:endParaRPr lang="en-GB" sz="2000" b="0" dirty="0">
              <a:solidFill>
                <a:schemeClr val="tx1"/>
              </a:solidFill>
              <a:latin typeface="+mn-lt"/>
            </a:endParaRPr>
          </a:p>
        </p:txBody>
      </p:sp>
      <p:pic>
        <p:nvPicPr>
          <p:cNvPr id="2" name="Picture 1"/>
          <p:cNvPicPr>
            <a:picLocks noChangeAspect="1"/>
          </p:cNvPicPr>
          <p:nvPr/>
        </p:nvPicPr>
        <p:blipFill>
          <a:blip r:embed="rId3"/>
          <a:stretch>
            <a:fillRect/>
          </a:stretch>
        </p:blipFill>
        <p:spPr>
          <a:xfrm>
            <a:off x="1136989" y="1824147"/>
            <a:ext cx="6870023" cy="4550572"/>
          </a:xfrm>
          <a:prstGeom prst="rect">
            <a:avLst/>
          </a:prstGeom>
        </p:spPr>
      </p:pic>
    </p:spTree>
    <p:extLst>
      <p:ext uri="{BB962C8B-B14F-4D97-AF65-F5344CB8AC3E}">
        <p14:creationId xmlns:p14="http://schemas.microsoft.com/office/powerpoint/2010/main" val="24683795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45847" y="962002"/>
            <a:ext cx="4056081" cy="5667768"/>
          </a:xfrm>
          <a:prstGeom prst="rect">
            <a:avLst/>
          </a:prstGeom>
        </p:spPr>
      </p:pic>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Levels of code</a:t>
            </a:r>
            <a:r>
              <a:rPr lang="en-GB" b="0" dirty="0" smtClean="0">
                <a:solidFill>
                  <a:schemeClr val="tx1"/>
                </a:solidFill>
                <a:latin typeface="+mn-lt"/>
              </a:rPr>
              <a:t/>
            </a:r>
            <a:br>
              <a:rPr lang="en-GB" b="0" dirty="0" smtClean="0">
                <a:solidFill>
                  <a:schemeClr val="tx1"/>
                </a:solidFill>
                <a:latin typeface="+mn-lt"/>
              </a:rPr>
            </a:br>
            <a:r>
              <a:rPr lang="en-GB" sz="1800" dirty="0" smtClean="0">
                <a:solidFill>
                  <a:schemeClr val="tx1"/>
                </a:solidFill>
                <a:latin typeface="+mn-lt"/>
              </a:rPr>
              <a:t>Natural language: </a:t>
            </a:r>
            <a:r>
              <a:rPr lang="en-GB" sz="1800" b="0" dirty="0" smtClean="0">
                <a:solidFill>
                  <a:schemeClr val="tx1"/>
                </a:solidFill>
                <a:latin typeface="+mn-lt"/>
              </a:rPr>
              <a:t>English</a:t>
            </a:r>
            <a:br>
              <a:rPr lang="en-GB" sz="1800" b="0" dirty="0" smtClean="0">
                <a:solidFill>
                  <a:schemeClr val="tx1"/>
                </a:solidFill>
                <a:latin typeface="+mn-lt"/>
              </a:rPr>
            </a:br>
            <a:r>
              <a:rPr lang="en-GB" sz="1800" b="0" dirty="0">
                <a:solidFill>
                  <a:schemeClr val="tx1"/>
                </a:solidFill>
                <a:latin typeface="+mn-lt"/>
              </a:rPr>
              <a:t>Fuzzy, vague description of requirements</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dirty="0">
                <a:solidFill>
                  <a:schemeClr val="tx1"/>
                </a:solidFill>
                <a:latin typeface="+mn-lt"/>
              </a:rPr>
              <a:t>High-level language:</a:t>
            </a:r>
            <a:r>
              <a:rPr lang="en-GB" sz="1800" b="0" dirty="0">
                <a:solidFill>
                  <a:schemeClr val="tx1"/>
                </a:solidFill>
                <a:latin typeface="+mn-lt"/>
              </a:rPr>
              <a:t> expressive, concise, </a:t>
            </a:r>
            <a:br>
              <a:rPr lang="en-GB" sz="1800" b="0" dirty="0">
                <a:solidFill>
                  <a:schemeClr val="tx1"/>
                </a:solidFill>
                <a:latin typeface="+mn-lt"/>
              </a:rPr>
            </a:br>
            <a:r>
              <a:rPr lang="en-GB" sz="1800" b="0" dirty="0">
                <a:solidFill>
                  <a:schemeClr val="tx1"/>
                </a:solidFill>
                <a:latin typeface="+mn-lt"/>
              </a:rPr>
              <a:t>powerful</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dirty="0">
                <a:solidFill>
                  <a:schemeClr val="tx1"/>
                </a:solidFill>
                <a:latin typeface="+mn-lt"/>
              </a:rPr>
              <a:t>Low-level language: </a:t>
            </a:r>
            <a:r>
              <a:rPr lang="en-GB" sz="1800" b="0" dirty="0">
                <a:solidFill>
                  <a:schemeClr val="tx1"/>
                </a:solidFill>
                <a:latin typeface="+mn-lt"/>
              </a:rPr>
              <a:t>less expressive, </a:t>
            </a:r>
            <a:br>
              <a:rPr lang="en-GB" sz="1800" b="0" dirty="0">
                <a:solidFill>
                  <a:schemeClr val="tx1"/>
                </a:solidFill>
                <a:latin typeface="+mn-lt"/>
              </a:rPr>
            </a:br>
            <a:r>
              <a:rPr lang="en-GB" sz="1800" b="0" dirty="0">
                <a:solidFill>
                  <a:schemeClr val="tx1"/>
                </a:solidFill>
                <a:latin typeface="+mn-lt"/>
              </a:rPr>
              <a:t>more specific, closer to the metal</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dirty="0">
                <a:solidFill>
                  <a:schemeClr val="tx1"/>
                </a:solidFill>
                <a:latin typeface="+mn-lt"/>
              </a:rPr>
              <a:t>Assembly language: </a:t>
            </a:r>
            <a:r>
              <a:rPr lang="en-GB" sz="1800" b="0" dirty="0">
                <a:solidFill>
                  <a:schemeClr val="tx1"/>
                </a:solidFill>
                <a:latin typeface="+mn-lt"/>
              </a:rPr>
              <a:t>very similar to </a:t>
            </a:r>
            <a:br>
              <a:rPr lang="en-GB" sz="1800" b="0" dirty="0">
                <a:solidFill>
                  <a:schemeClr val="tx1"/>
                </a:solidFill>
                <a:latin typeface="+mn-lt"/>
              </a:rPr>
            </a:br>
            <a:r>
              <a:rPr lang="en-GB" sz="1800" b="0" dirty="0">
                <a:solidFill>
                  <a:schemeClr val="tx1"/>
                </a:solidFill>
                <a:latin typeface="+mn-lt"/>
              </a:rPr>
              <a:t>machine code, but slightly more human-readable</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dirty="0">
                <a:solidFill>
                  <a:schemeClr val="tx1"/>
                </a:solidFill>
                <a:latin typeface="+mn-lt"/>
              </a:rPr>
              <a:t>Machine code: </a:t>
            </a:r>
            <a:r>
              <a:rPr lang="en-GB" sz="1800" b="0" dirty="0">
                <a:solidFill>
                  <a:schemeClr val="tx1"/>
                </a:solidFill>
                <a:latin typeface="+mn-lt"/>
              </a:rPr>
              <a:t>the sequence of ones and </a:t>
            </a:r>
            <a:br>
              <a:rPr lang="en-GB" sz="1800" b="0" dirty="0">
                <a:solidFill>
                  <a:schemeClr val="tx1"/>
                </a:solidFill>
                <a:latin typeface="+mn-lt"/>
              </a:rPr>
            </a:br>
            <a:r>
              <a:rPr lang="en-GB" sz="1800" b="0" dirty="0">
                <a:solidFill>
                  <a:schemeClr val="tx1"/>
                </a:solidFill>
                <a:latin typeface="+mn-lt"/>
              </a:rPr>
              <a:t>zeros that actually controls the processor</a:t>
            </a:r>
            <a:br>
              <a:rPr lang="en-GB" sz="1800" b="0" dirty="0">
                <a:solidFill>
                  <a:schemeClr val="tx1"/>
                </a:solidFill>
                <a:latin typeface="+mn-lt"/>
              </a:rPr>
            </a:br>
            <a:r>
              <a:rPr lang="en-GB" sz="1800" b="0" dirty="0">
                <a:solidFill>
                  <a:schemeClr val="tx1"/>
                </a:solidFill>
                <a:latin typeface="+mn-lt"/>
              </a:rPr>
              <a:t>People used to code in this!</a:t>
            </a:r>
          </a:p>
        </p:txBody>
      </p:sp>
    </p:spTree>
    <p:extLst>
      <p:ext uri="{BB962C8B-B14F-4D97-AF65-F5344CB8AC3E}">
        <p14:creationId xmlns:p14="http://schemas.microsoft.com/office/powerpoint/2010/main" val="31340239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Compilation</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When code is compiled, higher-level code is generated.</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A typical C program will be compiled to machine code before being executed on the processor.</a:t>
            </a:r>
            <a:r>
              <a:rPr lang="en-GB" sz="2000" b="0" dirty="0" smtClean="0">
                <a:solidFill>
                  <a:schemeClr val="tx1"/>
                </a:solidFill>
                <a:latin typeface="+mn-lt"/>
              </a:rPr>
              <a:t> </a:t>
            </a:r>
            <a:br>
              <a:rPr lang="en-GB" sz="2000" b="0" dirty="0" smtClean="0">
                <a:solidFill>
                  <a:schemeClr val="tx1"/>
                </a:solidFill>
                <a:latin typeface="+mn-lt"/>
              </a:rPr>
            </a:b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1954770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computer architecture</a:t>
            </a:r>
            <a:endParaRPr lang="en-GB" sz="2000" b="0" dirty="0">
              <a:solidFill>
                <a:schemeClr val="tx1"/>
              </a:solidFill>
              <a:latin typeface="+mn-lt"/>
            </a:endParaRPr>
          </a:p>
        </p:txBody>
      </p:sp>
      <p:pic>
        <p:nvPicPr>
          <p:cNvPr id="5" name="Picture 4"/>
          <p:cNvPicPr>
            <a:picLocks noChangeAspect="1"/>
          </p:cNvPicPr>
          <p:nvPr/>
        </p:nvPicPr>
        <p:blipFill>
          <a:blip r:embed="rId3"/>
          <a:stretch>
            <a:fillRect/>
          </a:stretch>
        </p:blipFill>
        <p:spPr>
          <a:xfrm>
            <a:off x="1296579" y="1530070"/>
            <a:ext cx="6529777" cy="5152516"/>
          </a:xfrm>
          <a:prstGeom prst="rect">
            <a:avLst/>
          </a:prstGeom>
        </p:spPr>
      </p:pic>
    </p:spTree>
    <p:extLst>
      <p:ext uri="{BB962C8B-B14F-4D97-AF65-F5344CB8AC3E}">
        <p14:creationId xmlns:p14="http://schemas.microsoft.com/office/powerpoint/2010/main" val="6019707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computer architecture</a:t>
            </a:r>
            <a:endParaRPr lang="en-GB" sz="2000" b="0" dirty="0">
              <a:solidFill>
                <a:schemeClr val="tx1"/>
              </a:solidFill>
              <a:latin typeface="+mn-lt"/>
            </a:endParaRPr>
          </a:p>
        </p:txBody>
      </p:sp>
      <p:sp>
        <p:nvSpPr>
          <p:cNvPr id="2" name="TextBox 1"/>
          <p:cNvSpPr txBox="1"/>
          <p:nvPr/>
        </p:nvSpPr>
        <p:spPr>
          <a:xfrm>
            <a:off x="4459111" y="1608667"/>
            <a:ext cx="4430889" cy="5078314"/>
          </a:xfrm>
          <a:prstGeom prst="rect">
            <a:avLst/>
          </a:prstGeom>
          <a:noFill/>
        </p:spPr>
        <p:txBody>
          <a:bodyPr wrap="square" rtlCol="0">
            <a:spAutoFit/>
          </a:bodyPr>
          <a:lstStyle/>
          <a:p>
            <a:r>
              <a:rPr lang="en-US" b="1">
                <a:solidFill>
                  <a:srgbClr val="FF6600"/>
                </a:solidFill>
              </a:rPr>
              <a:t>CPU: </a:t>
            </a:r>
            <a:r>
              <a:rPr lang="en-US"/>
              <a:t>processing</a:t>
            </a:r>
          </a:p>
          <a:p>
            <a:r>
              <a:rPr lang="en-US" b="1">
                <a:solidFill>
                  <a:schemeClr val="tx2">
                    <a:lumMod val="75000"/>
                    <a:lumOff val="25000"/>
                  </a:schemeClr>
                </a:solidFill>
              </a:rPr>
              <a:t>Hard disk: </a:t>
            </a:r>
            <a:r>
              <a:rPr lang="en-US"/>
              <a:t>big and slow storage (10 ms access time). Has locality: it’s quicker to access data just after the data you just accessed, because the head doesn’t have to move.</a:t>
            </a:r>
          </a:p>
          <a:p>
            <a:r>
              <a:rPr lang="en-US" b="1">
                <a:solidFill>
                  <a:schemeClr val="tx2">
                    <a:lumMod val="75000"/>
                    <a:lumOff val="25000"/>
                  </a:schemeClr>
                </a:solidFill>
              </a:rPr>
              <a:t>RAM: </a:t>
            </a:r>
            <a:r>
              <a:rPr lang="en-US"/>
              <a:t>very fast memory (10 ns access time – a million times slower), low-capacity, no locality</a:t>
            </a:r>
          </a:p>
          <a:p>
            <a:r>
              <a:rPr lang="en-US" b="1">
                <a:solidFill>
                  <a:schemeClr val="tx2">
                    <a:lumMod val="75000"/>
                    <a:lumOff val="25000"/>
                  </a:schemeClr>
                </a:solidFill>
              </a:rPr>
              <a:t>HD cache: </a:t>
            </a:r>
            <a:r>
              <a:rPr lang="en-US"/>
              <a:t>stores frequently requested information (like a frequently used image) in fast RAM-like memory</a:t>
            </a:r>
          </a:p>
          <a:p>
            <a:r>
              <a:rPr lang="en-US" b="1">
                <a:solidFill>
                  <a:srgbClr val="008000"/>
                </a:solidFill>
              </a:rPr>
              <a:t>Input devices: </a:t>
            </a:r>
            <a:r>
              <a:rPr lang="en-US"/>
              <a:t>keyboards, mice, electron microscopes</a:t>
            </a:r>
          </a:p>
          <a:p>
            <a:r>
              <a:rPr lang="en-US" b="1">
                <a:solidFill>
                  <a:srgbClr val="008000"/>
                </a:solidFill>
              </a:rPr>
              <a:t>Output devices: </a:t>
            </a:r>
            <a:r>
              <a:rPr lang="en-US"/>
              <a:t>monitors, speakers, laser controllers</a:t>
            </a:r>
          </a:p>
          <a:p>
            <a:r>
              <a:rPr lang="en-US" b="1">
                <a:solidFill>
                  <a:srgbClr val="008000"/>
                </a:solidFill>
              </a:rPr>
              <a:t>Network connection: </a:t>
            </a:r>
            <a:r>
              <a:rPr lang="en-US"/>
              <a:t>even slower than the HD</a:t>
            </a:r>
          </a:p>
        </p:txBody>
      </p:sp>
      <p:pic>
        <p:nvPicPr>
          <p:cNvPr id="3" name="Picture 2"/>
          <p:cNvPicPr>
            <a:picLocks noChangeAspect="1"/>
          </p:cNvPicPr>
          <p:nvPr/>
        </p:nvPicPr>
        <p:blipFill>
          <a:blip r:embed="rId3"/>
          <a:stretch>
            <a:fillRect/>
          </a:stretch>
        </p:blipFill>
        <p:spPr>
          <a:xfrm>
            <a:off x="545416" y="2609770"/>
            <a:ext cx="3685888" cy="2908460"/>
          </a:xfrm>
          <a:prstGeom prst="rect">
            <a:avLst/>
          </a:prstGeom>
        </p:spPr>
      </p:pic>
    </p:spTree>
    <p:extLst>
      <p:ext uri="{BB962C8B-B14F-4D97-AF65-F5344CB8AC3E}">
        <p14:creationId xmlns:p14="http://schemas.microsoft.com/office/powerpoint/2010/main" val="41122179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p:txBody>
          <a:bodyPr/>
          <a:lstStyle/>
          <a:p>
            <a:r>
              <a:rPr lang="en-GB" dirty="0" smtClean="0">
                <a:solidFill>
                  <a:schemeClr val="tx1"/>
                </a:solidFill>
                <a:latin typeface="+mn-lt"/>
              </a:rPr>
              <a:t>Structure</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dirty="0" smtClean="0">
                <a:solidFill>
                  <a:schemeClr val="tx1"/>
                </a:solidFill>
                <a:latin typeface="+mn-lt"/>
              </a:rPr>
              <a:t>Session 1:  Friday 4 Oct 14:00-16:00</a:t>
            </a: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-Computer architecture</a:t>
            </a:r>
            <a:br>
              <a:rPr lang="en-GB" sz="2000" b="0" dirty="0" smtClean="0">
                <a:solidFill>
                  <a:schemeClr val="tx1"/>
                </a:solidFill>
                <a:latin typeface="+mn-lt"/>
              </a:rPr>
            </a:br>
            <a:r>
              <a:rPr lang="en-GB" sz="2000" b="0" dirty="0" smtClean="0">
                <a:solidFill>
                  <a:schemeClr val="tx1"/>
                </a:solidFill>
                <a:latin typeface="+mn-lt"/>
              </a:rPr>
              <a:t>	-Algorithms</a:t>
            </a:r>
            <a:br>
              <a:rPr lang="en-GB" sz="2000" b="0" dirty="0" smtClean="0">
                <a:solidFill>
                  <a:schemeClr val="tx1"/>
                </a:solidFill>
                <a:latin typeface="+mn-lt"/>
              </a:rPr>
            </a:br>
            <a:r>
              <a:rPr lang="en-GB" sz="2000" b="0" dirty="0">
                <a:solidFill>
                  <a:schemeClr val="tx1"/>
                </a:solidFill>
                <a:latin typeface="+mn-lt"/>
              </a:rPr>
              <a:t>	-Complexity</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dirty="0" smtClean="0">
                <a:solidFill>
                  <a:schemeClr val="tx1"/>
                </a:solidFill>
                <a:latin typeface="+mn-lt"/>
              </a:rPr>
              <a:t>Session 2: Friday 11 Oct 09:00-11:00</a:t>
            </a: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-Language tour</a:t>
            </a:r>
            <a:br>
              <a:rPr lang="en-GB" sz="2000" b="0" dirty="0" smtClean="0">
                <a:solidFill>
                  <a:schemeClr val="tx1"/>
                </a:solidFill>
                <a:latin typeface="+mn-lt"/>
              </a:rPr>
            </a:br>
            <a:r>
              <a:rPr lang="en-GB" sz="2000" b="0" dirty="0" smtClean="0">
                <a:solidFill>
                  <a:schemeClr val="tx1"/>
                </a:solidFill>
                <a:latin typeface="+mn-lt"/>
              </a:rPr>
              <a:t>	</a:t>
            </a:r>
            <a:r>
              <a:rPr lang="en-GB" sz="2000" b="0" dirty="0">
                <a:solidFill>
                  <a:schemeClr val="tx1"/>
                </a:solidFill>
              </a:rPr>
              <a:t>-Software design</a:t>
            </a:r>
            <a:br>
              <a:rPr lang="en-GB" sz="2000" b="0" dirty="0">
                <a:solidFill>
                  <a:schemeClr val="tx1"/>
                </a:solidFill>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smtClean="0">
                <a:solidFill>
                  <a:schemeClr val="tx1"/>
                </a:solidFill>
                <a:latin typeface="+mn-lt"/>
              </a:rPr>
              <a:t>Friday 18 Oct to Friday 13 Dec</a:t>
            </a: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Programming course with Lewis Griffin</a:t>
            </a:r>
            <a:endParaRPr lang="en-GB" sz="2000" b="0" dirty="0">
              <a:solidFill>
                <a:schemeClr val="tx1"/>
              </a:solidFill>
              <a:latin typeface="+mn-lt"/>
            </a:endParaRPr>
          </a:p>
        </p:txBody>
      </p:sp>
    </p:spTree>
    <p:extLst>
      <p:ext uri="{BB962C8B-B14F-4D97-AF65-F5344CB8AC3E}">
        <p14:creationId xmlns:p14="http://schemas.microsoft.com/office/powerpoint/2010/main" val="5778455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a:solidFill>
                  <a:schemeClr val="tx1"/>
                </a:solidFill>
                <a:latin typeface="+mn-lt"/>
              </a:rPr>
              <a:t>Hard disk and RAM speeds</a:t>
            </a:r>
            <a:endParaRPr lang="en-GB" sz="2000" b="0" dirty="0">
              <a:solidFill>
                <a:schemeClr val="tx1"/>
              </a:solidFill>
              <a:latin typeface="+mn-lt"/>
            </a:endParaRPr>
          </a:p>
        </p:txBody>
      </p:sp>
      <p:sp>
        <p:nvSpPr>
          <p:cNvPr id="2" name="TextBox 1"/>
          <p:cNvSpPr txBox="1"/>
          <p:nvPr/>
        </p:nvSpPr>
        <p:spPr>
          <a:xfrm>
            <a:off x="211667" y="1608667"/>
            <a:ext cx="8678333" cy="1754327"/>
          </a:xfrm>
          <a:prstGeom prst="rect">
            <a:avLst/>
          </a:prstGeom>
          <a:noFill/>
        </p:spPr>
        <p:txBody>
          <a:bodyPr wrap="square" rtlCol="0">
            <a:spAutoFit/>
          </a:bodyPr>
          <a:lstStyle/>
          <a:p>
            <a:r>
              <a:rPr lang="en-US"/>
              <a:t>The hard disk is about one million times slower than RAM.</a:t>
            </a:r>
          </a:p>
          <a:p>
            <a:endParaRPr lang="en-US"/>
          </a:p>
          <a:p>
            <a:r>
              <a:rPr lang="en-US"/>
              <a:t>This means that reading and writing from and to disk can be a significant bottleneck in data processing applications.</a:t>
            </a:r>
          </a:p>
          <a:p>
            <a:endParaRPr lang="en-US"/>
          </a:p>
          <a:p>
            <a:r>
              <a:rPr lang="en-US"/>
              <a:t>Try and minimise repeated reads by caching data in RAM.</a:t>
            </a:r>
          </a:p>
        </p:txBody>
      </p:sp>
    </p:spTree>
    <p:extLst>
      <p:ext uri="{BB962C8B-B14F-4D97-AF65-F5344CB8AC3E}">
        <p14:creationId xmlns:p14="http://schemas.microsoft.com/office/powerpoint/2010/main" val="21157389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CPU</a:t>
            </a:r>
            <a:endParaRPr lang="en-GB" sz="2000" b="0" dirty="0">
              <a:solidFill>
                <a:schemeClr val="tx1"/>
              </a:solidFill>
              <a:latin typeface="+mn-lt"/>
            </a:endParaRPr>
          </a:p>
        </p:txBody>
      </p:sp>
      <p:pic>
        <p:nvPicPr>
          <p:cNvPr id="3" name="Picture 2"/>
          <p:cNvPicPr>
            <a:picLocks noChangeAspect="1"/>
          </p:cNvPicPr>
          <p:nvPr/>
        </p:nvPicPr>
        <p:blipFill>
          <a:blip r:embed="rId3"/>
          <a:stretch>
            <a:fillRect/>
          </a:stretch>
        </p:blipFill>
        <p:spPr>
          <a:xfrm>
            <a:off x="1136989" y="1719353"/>
            <a:ext cx="6870023" cy="4761481"/>
          </a:xfrm>
          <a:prstGeom prst="rect">
            <a:avLst/>
          </a:prstGeom>
        </p:spPr>
      </p:pic>
    </p:spTree>
    <p:extLst>
      <p:ext uri="{BB962C8B-B14F-4D97-AF65-F5344CB8AC3E}">
        <p14:creationId xmlns:p14="http://schemas.microsoft.com/office/powerpoint/2010/main" val="21921237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CPU</a:t>
            </a:r>
            <a:endParaRPr lang="en-GB" sz="2000" b="0" dirty="0">
              <a:solidFill>
                <a:schemeClr val="tx1"/>
              </a:solidFill>
              <a:latin typeface="+mn-lt"/>
            </a:endParaRPr>
          </a:p>
        </p:txBody>
      </p:sp>
      <p:pic>
        <p:nvPicPr>
          <p:cNvPr id="2" name="Picture 1"/>
          <p:cNvPicPr>
            <a:picLocks noChangeAspect="1"/>
          </p:cNvPicPr>
          <p:nvPr/>
        </p:nvPicPr>
        <p:blipFill>
          <a:blip r:embed="rId3"/>
          <a:stretch>
            <a:fillRect/>
          </a:stretch>
        </p:blipFill>
        <p:spPr>
          <a:xfrm>
            <a:off x="762000" y="1755417"/>
            <a:ext cx="7620000" cy="4660900"/>
          </a:xfrm>
          <a:prstGeom prst="rect">
            <a:avLst/>
          </a:prstGeom>
        </p:spPr>
      </p:pic>
    </p:spTree>
    <p:extLst>
      <p:ext uri="{BB962C8B-B14F-4D97-AF65-F5344CB8AC3E}">
        <p14:creationId xmlns:p14="http://schemas.microsoft.com/office/powerpoint/2010/main" val="2447488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Modern computer architecture</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pic>
        <p:nvPicPr>
          <p:cNvPr id="2" name="Picture 1"/>
          <p:cNvPicPr>
            <a:picLocks noChangeAspect="1"/>
          </p:cNvPicPr>
          <p:nvPr/>
        </p:nvPicPr>
        <p:blipFill>
          <a:blip r:embed="rId3"/>
          <a:stretch>
            <a:fillRect/>
          </a:stretch>
        </p:blipFill>
        <p:spPr>
          <a:xfrm>
            <a:off x="1212978" y="2020457"/>
            <a:ext cx="6592455" cy="3833091"/>
          </a:xfrm>
          <a:prstGeom prst="rect">
            <a:avLst/>
          </a:prstGeom>
        </p:spPr>
      </p:pic>
    </p:spTree>
    <p:extLst>
      <p:ext uri="{BB962C8B-B14F-4D97-AF65-F5344CB8AC3E}">
        <p14:creationId xmlns:p14="http://schemas.microsoft.com/office/powerpoint/2010/main" val="37894001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80260" y="1131341"/>
            <a:ext cx="7158568" cy="5667768"/>
          </a:xfrm>
          <a:prstGeom prst="rect">
            <a:avLst/>
          </a:prstGeom>
        </p:spPr>
      </p:pic>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graphics processing unit (GPU)</a:t>
            </a:r>
            <a:br>
              <a:rPr lang="en-GB"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14614727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graphics processing unit (GPU)</a:t>
            </a:r>
            <a:br>
              <a:rPr lang="en-GB"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Graphics is a specialised, highly parallel problem. </a:t>
            </a:r>
            <a:br>
              <a:rPr lang="en-GB" sz="2000" b="0" dirty="0">
                <a:solidFill>
                  <a:schemeClr val="tx1"/>
                </a:solidFill>
                <a:latin typeface="+mn-lt"/>
              </a:rPr>
            </a:br>
            <a:r>
              <a:rPr lang="en-GB" sz="2000" b="0" dirty="0">
                <a:solidFill>
                  <a:schemeClr val="tx1"/>
                </a:solidFill>
                <a:latin typeface="+mn-lt"/>
              </a:rPr>
              <a:t>Luckily, so is much bioinformatics!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a:solidFill>
                  <a:schemeClr val="tx1"/>
                </a:solidFill>
                <a:latin typeface="+mn-lt"/>
              </a:rPr>
              <a:t>When to use the GPU</a:t>
            </a: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There are lots of highly independent operations which need 	processing at the same time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You need to do graphics.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It is commonplace to speed up your code </a:t>
            </a:r>
            <a:r>
              <a:rPr lang="en-GB" sz="2000" dirty="0">
                <a:solidFill>
                  <a:schemeClr val="tx1"/>
                </a:solidFill>
                <a:latin typeface="+mn-lt"/>
              </a:rPr>
              <a:t>hundreds of times!</a:t>
            </a: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There are special languages and libraries for parallel GPU programming- we will see these in the next session.</a:t>
            </a:r>
          </a:p>
        </p:txBody>
      </p:sp>
    </p:spTree>
    <p:extLst>
      <p:ext uri="{BB962C8B-B14F-4D97-AF65-F5344CB8AC3E}">
        <p14:creationId xmlns:p14="http://schemas.microsoft.com/office/powerpoint/2010/main" val="1407700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operating system (OS)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Sits on top of the hardware architecture, allowing humans to interact with the computer.</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Unix: one of the first real operating systems, dates from 1969</a:t>
            </a:r>
            <a:br>
              <a:rPr lang="en-GB" sz="2000" b="0" dirty="0">
                <a:solidFill>
                  <a:schemeClr val="tx1"/>
                </a:solidFill>
                <a:latin typeface="+mn-lt"/>
              </a:rPr>
            </a:br>
            <a:r>
              <a:rPr lang="en-GB" sz="2000" b="0" dirty="0">
                <a:solidFill>
                  <a:schemeClr val="tx1"/>
                </a:solidFill>
                <a:latin typeface="+mn-lt"/>
              </a:rPr>
              <a:t>	UNiplexed Information and Computing Service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DOS: command line Micro$oft OS</a:t>
            </a:r>
            <a:br>
              <a:rPr lang="en-GB" sz="2000" b="0" dirty="0">
                <a:solidFill>
                  <a:schemeClr val="tx1"/>
                </a:solidFill>
                <a:latin typeface="+mn-lt"/>
              </a:rPr>
            </a:br>
            <a:r>
              <a:rPr lang="en-GB" sz="2000" b="0" dirty="0">
                <a:solidFill>
                  <a:schemeClr val="tx1"/>
                </a:solidFill>
                <a:latin typeface="+mn-lt"/>
              </a:rPr>
              <a:t>Windows: added a graphical layer to DOS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Linux: more modern and user-friendly version of Unix</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Mac OS X: basically Linux underneath, but with a nice-looking interface and enhancements by Apple.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Unix, Linux and Max OS X all use the same command line and very similar </a:t>
            </a:r>
            <a:r>
              <a:rPr lang="en-GB" sz="2000" dirty="0">
                <a:solidFill>
                  <a:schemeClr val="tx1"/>
                </a:solidFill>
                <a:latin typeface="+mn-lt"/>
              </a:rPr>
              <a:t>kernels</a:t>
            </a:r>
            <a:r>
              <a:rPr lang="en-GB" sz="2000" b="0" dirty="0">
                <a:solidFill>
                  <a:schemeClr val="tx1"/>
                </a:solidFill>
                <a:latin typeface="+mn-lt"/>
              </a:rPr>
              <a:t>.</a:t>
            </a:r>
          </a:p>
        </p:txBody>
      </p:sp>
    </p:spTree>
    <p:extLst>
      <p:ext uri="{BB962C8B-B14F-4D97-AF65-F5344CB8AC3E}">
        <p14:creationId xmlns:p14="http://schemas.microsoft.com/office/powerpoint/2010/main" val="25690724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Human-computer interaction</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Comes in two main forms:</a:t>
            </a:r>
            <a:br>
              <a:rPr lang="en-GB" sz="2000" b="0" dirty="0">
                <a:solidFill>
                  <a:schemeClr val="tx1"/>
                </a:solidFill>
                <a:latin typeface="+mn-lt"/>
              </a:rPr>
            </a:br>
            <a:r>
              <a:rPr lang="en-GB" sz="2000" b="0" dirty="0">
                <a:solidFill>
                  <a:schemeClr val="tx1"/>
                </a:solidFill>
                <a:latin typeface="+mn-lt"/>
              </a:rPr>
              <a:t>	Graphical user interfaces (GUIs)</a:t>
            </a:r>
            <a:br>
              <a:rPr lang="en-GB" sz="2000" b="0" dirty="0">
                <a:solidFill>
                  <a:schemeClr val="tx1"/>
                </a:solidFill>
                <a:latin typeface="+mn-lt"/>
              </a:rPr>
            </a:br>
            <a:r>
              <a:rPr lang="en-GB" sz="2000" b="0" dirty="0">
                <a:solidFill>
                  <a:schemeClr val="tx1"/>
                </a:solidFill>
                <a:latin typeface="+mn-lt"/>
              </a:rPr>
              <a:t>	The command line</a:t>
            </a:r>
          </a:p>
        </p:txBody>
      </p:sp>
    </p:spTree>
    <p:extLst>
      <p:ext uri="{BB962C8B-B14F-4D97-AF65-F5344CB8AC3E}">
        <p14:creationId xmlns:p14="http://schemas.microsoft.com/office/powerpoint/2010/main" val="23902638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Graphical user interfaces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Good:	controls are obvious</a:t>
            </a:r>
            <a:br>
              <a:rPr lang="en-GB" sz="2000" b="0" dirty="0">
                <a:solidFill>
                  <a:schemeClr val="tx1"/>
                </a:solidFill>
                <a:latin typeface="+mn-lt"/>
              </a:rPr>
            </a:br>
            <a:r>
              <a:rPr lang="en-GB" sz="2000" b="0" dirty="0">
                <a:solidFill>
                  <a:schemeClr val="tx1"/>
                </a:solidFill>
                <a:latin typeface="+mn-lt"/>
              </a:rPr>
              <a:t>	user-friendly for beginners</a:t>
            </a:r>
            <a:br>
              <a:rPr lang="en-GB" sz="2000" b="0" dirty="0">
                <a:solidFill>
                  <a:schemeClr val="tx1"/>
                </a:solidFill>
                <a:latin typeface="+mn-lt"/>
              </a:rPr>
            </a:br>
            <a:r>
              <a:rPr lang="en-GB" sz="2000" b="0" dirty="0">
                <a:solidFill>
                  <a:schemeClr val="tx1"/>
                </a:solidFill>
                <a:latin typeface="+mn-lt"/>
              </a:rPr>
              <a:t>	</a:t>
            </a:r>
            <a:br>
              <a:rPr lang="en-GB" sz="2000" b="0" dirty="0">
                <a:solidFill>
                  <a:schemeClr val="tx1"/>
                </a:solidFill>
                <a:latin typeface="+mn-lt"/>
              </a:rPr>
            </a:br>
            <a:r>
              <a:rPr lang="en-GB" sz="2000" b="0" dirty="0">
                <a:solidFill>
                  <a:schemeClr val="tx1"/>
                </a:solidFill>
                <a:latin typeface="+mn-lt"/>
              </a:rPr>
              <a:t>Bad:	operations take time</a:t>
            </a:r>
            <a:br>
              <a:rPr lang="en-GB" sz="2000" b="0" dirty="0">
                <a:solidFill>
                  <a:schemeClr val="tx1"/>
                </a:solidFill>
                <a:latin typeface="+mn-lt"/>
              </a:rPr>
            </a:br>
            <a:r>
              <a:rPr lang="en-GB" sz="2000" b="0" dirty="0">
                <a:solidFill>
                  <a:schemeClr val="tx1"/>
                </a:solidFill>
                <a:latin typeface="+mn-lt"/>
              </a:rPr>
              <a:t>	operations are not scriptable</a:t>
            </a:r>
          </a:p>
        </p:txBody>
      </p:sp>
      <p:pic>
        <p:nvPicPr>
          <p:cNvPr id="2" name="Picture 1"/>
          <p:cNvPicPr>
            <a:picLocks noChangeAspect="1"/>
          </p:cNvPicPr>
          <p:nvPr/>
        </p:nvPicPr>
        <p:blipFill>
          <a:blip r:embed="rId3"/>
          <a:stretch>
            <a:fillRect/>
          </a:stretch>
        </p:blipFill>
        <p:spPr>
          <a:xfrm>
            <a:off x="415637" y="3881565"/>
            <a:ext cx="8312727" cy="2165323"/>
          </a:xfrm>
          <a:prstGeom prst="rect">
            <a:avLst/>
          </a:prstGeom>
        </p:spPr>
      </p:pic>
    </p:spTree>
    <p:extLst>
      <p:ext uri="{BB962C8B-B14F-4D97-AF65-F5344CB8AC3E}">
        <p14:creationId xmlns:p14="http://schemas.microsoft.com/office/powerpoint/2010/main" val="5057153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command line</a:t>
            </a:r>
            <a:br>
              <a:rPr lang="en-GB" dirty="0" smtClean="0">
                <a:solidFill>
                  <a:schemeClr val="tx1"/>
                </a:solidFill>
                <a:latin typeface="+mn-lt"/>
              </a:rPr>
            </a:br>
            <a:r>
              <a:rPr lang="en-GB" sz="2000" b="0" dirty="0">
                <a:solidFill>
                  <a:schemeClr val="tx1"/>
                </a:solidFill>
                <a:latin typeface="+mn-lt"/>
              </a:rPr>
              <a:t>Good:	very fast once you are familar</a:t>
            </a:r>
            <a:br>
              <a:rPr lang="en-GB" sz="2000" b="0" dirty="0">
                <a:solidFill>
                  <a:schemeClr val="tx1"/>
                </a:solidFill>
                <a:latin typeface="+mn-lt"/>
              </a:rPr>
            </a:br>
            <a:r>
              <a:rPr lang="en-GB" sz="2000" b="0" dirty="0">
                <a:solidFill>
                  <a:schemeClr val="tx1"/>
                </a:solidFill>
                <a:latin typeface="+mn-lt"/>
              </a:rPr>
              <a:t>	scriptable – any command you can type, you can put in a script	</a:t>
            </a:r>
            <a:br>
              <a:rPr lang="en-GB" sz="2000" b="0" dirty="0">
                <a:solidFill>
                  <a:schemeClr val="tx1"/>
                </a:solidFill>
                <a:latin typeface="+mn-lt"/>
              </a:rPr>
            </a:br>
            <a:r>
              <a:rPr lang="en-GB" sz="2000" b="0" dirty="0">
                <a:solidFill>
                  <a:schemeClr val="tx1"/>
                </a:solidFill>
                <a:latin typeface="+mn-lt"/>
              </a:rPr>
              <a:t>Bad:	commands are not obvious</a:t>
            </a:r>
            <a:br>
              <a:rPr lang="en-GB" sz="2000" b="0" dirty="0">
                <a:solidFill>
                  <a:schemeClr val="tx1"/>
                </a:solidFill>
                <a:latin typeface="+mn-lt"/>
              </a:rPr>
            </a:br>
            <a:r>
              <a:rPr lang="en-GB" sz="2000" b="0" dirty="0">
                <a:solidFill>
                  <a:schemeClr val="tx1"/>
                </a:solidFill>
                <a:latin typeface="+mn-lt"/>
              </a:rPr>
              <a:t>	commands need to be remembered</a:t>
            </a:r>
            <a:br>
              <a:rPr lang="en-GB" sz="2000" b="0" dirty="0">
                <a:solidFill>
                  <a:schemeClr val="tx1"/>
                </a:solidFill>
                <a:latin typeface="+mn-lt"/>
              </a:rPr>
            </a:br>
            <a:r>
              <a:rPr lang="en-GB" sz="2000" b="0" dirty="0">
                <a:solidFill>
                  <a:schemeClr val="tx1"/>
                </a:solidFill>
                <a:latin typeface="+mn-lt"/>
              </a:rPr>
              <a:t>	2D visual operations are impossible</a:t>
            </a:r>
          </a:p>
        </p:txBody>
      </p:sp>
      <p:pic>
        <p:nvPicPr>
          <p:cNvPr id="3" name="Picture 2"/>
          <p:cNvPicPr>
            <a:picLocks noChangeAspect="1"/>
          </p:cNvPicPr>
          <p:nvPr/>
        </p:nvPicPr>
        <p:blipFill>
          <a:blip r:embed="rId3"/>
          <a:stretch>
            <a:fillRect/>
          </a:stretch>
        </p:blipFill>
        <p:spPr>
          <a:xfrm>
            <a:off x="1724444" y="3088679"/>
            <a:ext cx="5534185" cy="3549512"/>
          </a:xfrm>
          <a:prstGeom prst="rect">
            <a:avLst/>
          </a:prstGeom>
        </p:spPr>
      </p:pic>
    </p:spTree>
    <p:extLst>
      <p:ext uri="{BB962C8B-B14F-4D97-AF65-F5344CB8AC3E}">
        <p14:creationId xmlns:p14="http://schemas.microsoft.com/office/powerpoint/2010/main" val="36298473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Notes</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dirty="0" smtClean="0">
                <a:solidFill>
                  <a:schemeClr val="tx1"/>
                </a:solidFill>
                <a:latin typeface="+mn-lt"/>
              </a:rPr>
              <a:t>Slides </a:t>
            </a:r>
            <a:r>
              <a:rPr lang="en-GB" sz="2000" b="0" dirty="0">
                <a:solidFill>
                  <a:schemeClr val="tx1"/>
                </a:solidFill>
                <a:latin typeface="+mn-lt"/>
              </a:rPr>
              <a:t>will be</a:t>
            </a:r>
            <a:r>
              <a:rPr lang="en-GB" sz="2000" b="0" dirty="0" smtClean="0">
                <a:solidFill>
                  <a:schemeClr val="tx1"/>
                </a:solidFill>
                <a:latin typeface="+mn-lt"/>
              </a:rPr>
              <a:t> available on </a:t>
            </a:r>
            <a:r>
              <a:rPr lang="en-GB" sz="2000" b="0" dirty="0" smtClean="0">
                <a:solidFill>
                  <a:schemeClr val="tx1"/>
                </a:solidFill>
                <a:latin typeface="+mn-lt"/>
                <a:hlinkClick r:id="rId3"/>
              </a:rPr>
              <a:t>http://www.ucl.ac.uk/~ucbpfsn/</a:t>
            </a:r>
            <a:r>
              <a:rPr lang="en-GB" sz="2000" b="0" dirty="0">
                <a:solidFill>
                  <a:schemeClr val="tx1"/>
                </a:solidFill>
                <a:latin typeface="+mn-lt"/>
              </a:rPr>
              <a:t>.</a:t>
            </a:r>
            <a:br>
              <a:rPr lang="en-GB" sz="2000" b="0" dirty="0">
                <a:solidFill>
                  <a:schemeClr val="tx1"/>
                </a:solidFill>
                <a:latin typeface="+mn-lt"/>
              </a:rPr>
            </a:br>
            <a:r>
              <a:rPr lang="en-GB" sz="2000" b="0" dirty="0">
                <a:solidFill>
                  <a:schemeClr val="tx1"/>
                </a:solidFill>
                <a:latin typeface="+mn-lt"/>
              </a:rPr>
              <a:t>They will also be emailed to you.</a:t>
            </a:r>
          </a:p>
        </p:txBody>
      </p:sp>
    </p:spTree>
    <p:extLst>
      <p:ext uri="{BB962C8B-B14F-4D97-AF65-F5344CB8AC3E}">
        <p14:creationId xmlns:p14="http://schemas.microsoft.com/office/powerpoint/2010/main" val="26975733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Using the command line</a:t>
            </a:r>
            <a:br>
              <a:rPr lang="en-GB" dirty="0" smtClean="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sz="2000" b="0" dirty="0" smtClean="0">
                <a:solidFill>
                  <a:schemeClr val="tx1"/>
                </a:solidFill>
                <a:latin typeface="+mn-lt"/>
              </a:rPr>
              <a:t>First you open a </a:t>
            </a:r>
            <a:r>
              <a:rPr lang="en-GB" sz="2000" dirty="0" smtClean="0">
                <a:solidFill>
                  <a:schemeClr val="tx1"/>
                </a:solidFill>
                <a:latin typeface="+mn-lt"/>
              </a:rPr>
              <a:t>terminal window.</a:t>
            </a:r>
            <a:br>
              <a:rPr lang="en-GB" sz="2000" dirty="0" smtClean="0">
                <a:solidFill>
                  <a:schemeClr val="tx1"/>
                </a:solidFill>
                <a:latin typeface="+mn-lt"/>
              </a:rPr>
            </a:br>
            <a:r>
              <a:rPr lang="en-GB" sz="2000" dirty="0" smtClean="0">
                <a:solidFill>
                  <a:schemeClr val="tx1"/>
                </a:solidFill>
                <a:latin typeface="+mn-lt"/>
              </a:rPr>
              <a:t/>
            </a:r>
            <a:br>
              <a:rPr lang="en-GB" sz="2000" dirty="0" smtClean="0">
                <a:solidFill>
                  <a:schemeClr val="tx1"/>
                </a:solidFill>
                <a:latin typeface="+mn-lt"/>
              </a:rPr>
            </a:br>
            <a:r>
              <a:rPr lang="en-GB" sz="2000" b="0" dirty="0">
                <a:solidFill>
                  <a:schemeClr val="tx1"/>
                </a:solidFill>
                <a:latin typeface="+mn-lt"/>
              </a:rPr>
              <a:t>1.</a:t>
            </a:r>
            <a:r>
              <a:rPr lang="en-GB" sz="2000" b="0" dirty="0" smtClean="0">
                <a:solidFill>
                  <a:schemeClr val="tx1"/>
                </a:solidFill>
                <a:latin typeface="+mn-lt"/>
              </a:rPr>
              <a:t> The </a:t>
            </a:r>
            <a:r>
              <a:rPr lang="en-GB" sz="2000" dirty="0" smtClean="0">
                <a:solidFill>
                  <a:schemeClr val="tx1"/>
                </a:solidFill>
                <a:latin typeface="+mn-lt"/>
              </a:rPr>
              <a:t>command prompt</a:t>
            </a:r>
            <a:r>
              <a:rPr lang="en-GB" sz="2000" b="0" dirty="0" smtClean="0">
                <a:solidFill>
                  <a:schemeClr val="tx1"/>
                </a:solidFill>
                <a:latin typeface="+mn-lt"/>
              </a:rPr>
              <a:t> is displayed</a:t>
            </a:r>
            <a:r>
              <a:rPr lang="en-GB" sz="2000" dirty="0" smtClean="0">
                <a:solidFill>
                  <a:schemeClr val="tx1"/>
                </a:solidFill>
                <a:latin typeface="+mn-lt"/>
              </a:rPr>
              <a:t/>
            </a:r>
            <a:br>
              <a:rPr lang="en-GB" sz="2000" dirty="0" smtClean="0">
                <a:solidFill>
                  <a:schemeClr val="tx1"/>
                </a:solidFill>
                <a:latin typeface="+mn-lt"/>
              </a:rPr>
            </a:br>
            <a:r>
              <a:rPr lang="en-GB" sz="2000" dirty="0">
                <a:solidFill>
                  <a:schemeClr val="tx1"/>
                </a:solidFill>
                <a:latin typeface="+mn-lt"/>
              </a:rPr>
              <a:t>	</a:t>
            </a:r>
            <a:r>
              <a:rPr lang="en-GB" sz="2000" b="0" dirty="0">
                <a:solidFill>
                  <a:schemeClr val="tx1"/>
                </a:solidFill>
                <a:latin typeface="American Typewriter"/>
                <a:cs typeface="American Typewriter"/>
              </a:rPr>
              <a:t>mylaptop:fintan$</a:t>
            </a:r>
            <a:br>
              <a:rPr lang="en-GB" sz="2000" b="0" dirty="0">
                <a:solidFill>
                  <a:schemeClr val="tx1"/>
                </a:solidFill>
                <a:latin typeface="American Typewriter"/>
                <a:cs typeface="American Typewriter"/>
              </a:rPr>
            </a:br>
            <a:r>
              <a:rPr lang="en-GB" sz="2000" b="0" dirty="0">
                <a:solidFill>
                  <a:schemeClr val="tx1"/>
                </a:solidFill>
                <a:latin typeface="+mn-lt"/>
                <a:cs typeface="American Typewriter"/>
              </a:rPr>
              <a:t>2. You enter a command</a:t>
            </a:r>
            <a:br>
              <a:rPr lang="en-GB" sz="2000" b="0" dirty="0">
                <a:solidFill>
                  <a:schemeClr val="tx1"/>
                </a:solidFill>
                <a:latin typeface="+mn-lt"/>
                <a:cs typeface="American Typewriter"/>
              </a:rPr>
            </a:br>
            <a:r>
              <a:rPr lang="en-GB" sz="2000" b="0" dirty="0">
                <a:solidFill>
                  <a:schemeClr val="tx1"/>
                </a:solidFill>
                <a:latin typeface="+mn-lt"/>
                <a:cs typeface="American Typewriter"/>
              </a:rPr>
              <a:t>3. You hit return</a:t>
            </a:r>
            <a:br>
              <a:rPr lang="en-GB" sz="2000" b="0" dirty="0">
                <a:solidFill>
                  <a:schemeClr val="tx1"/>
                </a:solidFill>
                <a:latin typeface="+mn-lt"/>
                <a:cs typeface="American Typewriter"/>
              </a:rPr>
            </a:br>
            <a:r>
              <a:rPr lang="en-GB" sz="2000" b="0" dirty="0">
                <a:solidFill>
                  <a:schemeClr val="tx1"/>
                </a:solidFill>
                <a:latin typeface="+mn-lt"/>
                <a:cs typeface="American Typewriter"/>
              </a:rPr>
              <a:t>4. Output is written to the terminal window</a:t>
            </a:r>
            <a:br>
              <a:rPr lang="en-GB" sz="2000" b="0" dirty="0">
                <a:solidFill>
                  <a:schemeClr val="tx1"/>
                </a:solidFill>
                <a:latin typeface="+mn-lt"/>
                <a:cs typeface="American Typewriter"/>
              </a:rPr>
            </a:br>
            <a:r>
              <a:rPr lang="en-GB" sz="2000" b="0" dirty="0">
                <a:solidFill>
                  <a:schemeClr val="tx1"/>
                </a:solidFill>
                <a:latin typeface="+mn-lt"/>
                <a:cs typeface="American Typewriter"/>
              </a:rPr>
              <a:t>5. The command prompt is displayed again</a:t>
            </a:r>
            <a:endParaRPr lang="en-GB" sz="2000" b="0" dirty="0">
              <a:solidFill>
                <a:schemeClr val="tx1"/>
              </a:solidFill>
              <a:latin typeface="American Typewriter"/>
              <a:cs typeface="American Typewriter"/>
            </a:endParaRPr>
          </a:p>
        </p:txBody>
      </p:sp>
    </p:spTree>
    <p:extLst>
      <p:ext uri="{BB962C8B-B14F-4D97-AF65-F5344CB8AC3E}">
        <p14:creationId xmlns:p14="http://schemas.microsoft.com/office/powerpoint/2010/main" val="25519189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Common commands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First you open a </a:t>
            </a:r>
            <a:r>
              <a:rPr lang="en-GB" sz="2000" dirty="0" smtClean="0">
                <a:solidFill>
                  <a:schemeClr val="tx1"/>
                </a:solidFill>
                <a:latin typeface="+mn-lt"/>
              </a:rPr>
              <a:t>terminal window.</a:t>
            </a:r>
            <a:br>
              <a:rPr lang="en-GB" sz="2000" dirty="0" smtClean="0">
                <a:solidFill>
                  <a:schemeClr val="tx1"/>
                </a:solidFill>
                <a:latin typeface="+mn-lt"/>
              </a:rPr>
            </a:br>
            <a:r>
              <a:rPr lang="en-GB" sz="2000" dirty="0" smtClean="0">
                <a:solidFill>
                  <a:schemeClr val="tx1"/>
                </a:solidFill>
                <a:latin typeface="+mn-lt"/>
              </a:rPr>
              <a:t/>
            </a:r>
            <a:br>
              <a:rPr lang="en-GB" sz="2000" dirty="0" smtClean="0">
                <a:solidFill>
                  <a:schemeClr val="tx1"/>
                </a:solidFill>
                <a:latin typeface="+mn-lt"/>
              </a:rPr>
            </a:br>
            <a:r>
              <a:rPr lang="en-GB" sz="2000" b="0" dirty="0" smtClean="0">
                <a:solidFill>
                  <a:schemeClr val="tx1"/>
                </a:solidFill>
                <a:latin typeface="American Typewriter"/>
                <a:cs typeface="American Typewriter"/>
              </a:rPr>
              <a:t>pwd</a:t>
            </a:r>
            <a:r>
              <a:rPr lang="en-GB" sz="2000" b="0" dirty="0" smtClean="0">
                <a:solidFill>
                  <a:schemeClr val="tx1"/>
                </a:solidFill>
                <a:latin typeface="+mn-lt"/>
              </a:rPr>
              <a:t>		Show current directory</a:t>
            </a:r>
            <a:br>
              <a:rPr lang="en-GB" sz="2000" b="0" dirty="0" smtClean="0">
                <a:solidFill>
                  <a:schemeClr val="tx1"/>
                </a:solidFill>
                <a:latin typeface="+mn-lt"/>
              </a:rPr>
            </a:br>
            <a:r>
              <a:rPr lang="en-GB" sz="2000" b="0" dirty="0">
                <a:solidFill>
                  <a:schemeClr val="tx1"/>
                </a:solidFill>
                <a:latin typeface="American Typewriter"/>
                <a:cs typeface="American Typewriter"/>
              </a:rPr>
              <a:t>cd</a:t>
            </a:r>
            <a:r>
              <a:rPr lang="en-GB" sz="2000" b="0" dirty="0">
                <a:solidFill>
                  <a:schemeClr val="tx1"/>
                </a:solidFill>
                <a:latin typeface="+mn-lt"/>
              </a:rPr>
              <a:t>		Change to home directory</a:t>
            </a:r>
            <a:br>
              <a:rPr lang="en-GB" sz="2000" b="0" dirty="0">
                <a:solidFill>
                  <a:schemeClr val="tx1"/>
                </a:solidFill>
                <a:latin typeface="+mn-lt"/>
              </a:rPr>
            </a:br>
            <a:r>
              <a:rPr lang="en-GB" sz="2000" b="0" dirty="0">
                <a:solidFill>
                  <a:schemeClr val="tx1"/>
                </a:solidFill>
                <a:latin typeface="American Typewriter"/>
                <a:cs typeface="American Typewriter"/>
              </a:rPr>
              <a:t>cd </a:t>
            </a:r>
            <a:r>
              <a:rPr lang="en-GB" sz="2000" b="0" i="1" dirty="0">
                <a:solidFill>
                  <a:schemeClr val="tx1"/>
                </a:solidFill>
                <a:latin typeface="American Typewriter"/>
                <a:cs typeface="American Typewriter"/>
              </a:rPr>
              <a:t>/this/folder</a:t>
            </a:r>
            <a:r>
              <a:rPr lang="en-GB" sz="2000" b="0" dirty="0">
                <a:solidFill>
                  <a:schemeClr val="tx1"/>
                </a:solidFill>
                <a:latin typeface="+mn-lt"/>
              </a:rPr>
              <a:t>	Change to a particular folder</a:t>
            </a:r>
            <a:br>
              <a:rPr lang="en-GB" sz="2000" b="0" dirty="0">
                <a:solidFill>
                  <a:schemeClr val="tx1"/>
                </a:solidFill>
                <a:latin typeface="+mn-lt"/>
              </a:rPr>
            </a:br>
            <a:r>
              <a:rPr lang="en-GB" sz="2000" b="0" dirty="0">
                <a:solidFill>
                  <a:schemeClr val="tx1"/>
                </a:solidFill>
                <a:latin typeface="American Typewriter"/>
                <a:cs typeface="American Typewriter"/>
              </a:rPr>
              <a:t>ls</a:t>
            </a:r>
            <a:r>
              <a:rPr lang="en-GB" sz="2000" b="0" dirty="0">
                <a:solidFill>
                  <a:schemeClr val="tx1"/>
                </a:solidFill>
                <a:latin typeface="+mn-lt"/>
              </a:rPr>
              <a:t>		List items in this folder</a:t>
            </a:r>
            <a:br>
              <a:rPr lang="en-GB" sz="2000" b="0" dirty="0">
                <a:solidFill>
                  <a:schemeClr val="tx1"/>
                </a:solidFill>
                <a:latin typeface="+mn-lt"/>
              </a:rPr>
            </a:br>
            <a:r>
              <a:rPr lang="en-GB" sz="2000" b="0" dirty="0">
                <a:solidFill>
                  <a:schemeClr val="tx1"/>
                </a:solidFill>
                <a:latin typeface="American Typewriter"/>
                <a:cs typeface="American Typewriter"/>
              </a:rPr>
              <a:t>open file</a:t>
            </a:r>
            <a:r>
              <a:rPr lang="en-GB" sz="2000" b="0" dirty="0">
                <a:solidFill>
                  <a:schemeClr val="tx1"/>
                </a:solidFill>
                <a:latin typeface="+mn-lt"/>
              </a:rPr>
              <a:t>	Open this file with its designated handler</a:t>
            </a:r>
            <a:br>
              <a:rPr lang="en-GB" sz="2000" b="0" dirty="0">
                <a:solidFill>
                  <a:schemeClr val="tx1"/>
                </a:solidFill>
                <a:latin typeface="+mn-lt"/>
              </a:rPr>
            </a:br>
            <a:r>
              <a:rPr lang="en-GB" sz="2000" b="0" dirty="0">
                <a:solidFill>
                  <a:schemeClr val="tx1"/>
                </a:solidFill>
                <a:latin typeface="American Typewriter"/>
                <a:cs typeface="American Typewriter"/>
              </a:rPr>
              <a:t>chmod	file</a:t>
            </a:r>
            <a:r>
              <a:rPr lang="en-GB" sz="2000" b="0" dirty="0">
                <a:solidFill>
                  <a:schemeClr val="tx1"/>
                </a:solidFill>
                <a:latin typeface="+mn-lt"/>
              </a:rPr>
              <a:t>	Change permissions of a file </a:t>
            </a:r>
            <a:br>
              <a:rPr lang="en-GB" sz="2000" b="0" dirty="0">
                <a:solidFill>
                  <a:schemeClr val="tx1"/>
                </a:solidFill>
                <a:latin typeface="+mn-lt"/>
              </a:rPr>
            </a:br>
            <a:r>
              <a:rPr lang="en-GB" sz="2000" b="0" dirty="0">
                <a:solidFill>
                  <a:schemeClr val="tx1"/>
                </a:solidFill>
                <a:latin typeface="American Typewriter"/>
                <a:cs typeface="American Typewriter"/>
              </a:rPr>
              <a:t>mv</a:t>
            </a:r>
            <a:r>
              <a:rPr lang="en-GB" sz="2000" b="0" dirty="0">
                <a:solidFill>
                  <a:schemeClr val="tx1"/>
                </a:solidFill>
                <a:latin typeface="+mn-lt"/>
              </a:rPr>
              <a:t>		Move a file</a:t>
            </a:r>
            <a:br>
              <a:rPr lang="en-GB" sz="2000" b="0" dirty="0">
                <a:solidFill>
                  <a:schemeClr val="tx1"/>
                </a:solidFill>
                <a:latin typeface="+mn-lt"/>
              </a:rPr>
            </a:br>
            <a:r>
              <a:rPr lang="en-GB" sz="2000" b="0" dirty="0">
                <a:solidFill>
                  <a:schemeClr val="tx1"/>
                </a:solidFill>
                <a:latin typeface="American Typewriter"/>
                <a:cs typeface="American Typewriter"/>
              </a:rPr>
              <a:t>cp</a:t>
            </a:r>
            <a:r>
              <a:rPr lang="en-GB" sz="2000" b="0" dirty="0">
                <a:solidFill>
                  <a:schemeClr val="tx1"/>
                </a:solidFill>
                <a:latin typeface="+mn-lt"/>
              </a:rPr>
              <a:t>		Copy a file</a:t>
            </a:r>
            <a:br>
              <a:rPr lang="en-GB" sz="2000" b="0" dirty="0">
                <a:solidFill>
                  <a:schemeClr val="tx1"/>
                </a:solidFill>
                <a:latin typeface="+mn-lt"/>
              </a:rPr>
            </a:br>
            <a:r>
              <a:rPr lang="en-GB" sz="2000" b="0" dirty="0">
                <a:solidFill>
                  <a:schemeClr val="tx1"/>
                </a:solidFill>
                <a:latin typeface="American Typewriter"/>
                <a:cs typeface="American Typewriter"/>
              </a:rPr>
              <a:t>top</a:t>
            </a:r>
            <a:r>
              <a:rPr lang="en-GB" sz="2000" b="0" dirty="0">
                <a:solidFill>
                  <a:schemeClr val="tx1"/>
                </a:solidFill>
                <a:latin typeface="+mn-lt"/>
              </a:rPr>
              <a:t>		Show active processes</a:t>
            </a:r>
            <a:br>
              <a:rPr lang="en-GB" sz="2000" b="0" dirty="0">
                <a:solidFill>
                  <a:schemeClr val="tx1"/>
                </a:solidFill>
                <a:latin typeface="+mn-lt"/>
              </a:rPr>
            </a:br>
            <a:r>
              <a:rPr lang="en-GB" sz="2000" b="0" dirty="0">
                <a:solidFill>
                  <a:schemeClr val="tx1"/>
                </a:solidFill>
                <a:latin typeface="American Typewriter"/>
                <a:cs typeface="American Typewriter"/>
              </a:rPr>
              <a:t>ping</a:t>
            </a:r>
            <a:r>
              <a:rPr lang="en-GB" sz="2000" b="0" dirty="0">
                <a:solidFill>
                  <a:schemeClr val="tx1"/>
                </a:solidFill>
                <a:latin typeface="+mn-lt"/>
              </a:rPr>
              <a:t> 		Ping a remote computer and check for reply</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American Typewriter"/>
                <a:cs typeface="American Typewriter"/>
              </a:rPr>
              <a:t>man </a:t>
            </a:r>
            <a:r>
              <a:rPr lang="en-GB" sz="2000" b="0" i="1" dirty="0">
                <a:solidFill>
                  <a:schemeClr val="tx1"/>
                </a:solidFill>
                <a:latin typeface="American Typewriter"/>
                <a:cs typeface="American Typewriter"/>
              </a:rPr>
              <a:t>command</a:t>
            </a:r>
            <a:r>
              <a:rPr lang="en-GB" sz="2000" b="0" dirty="0">
                <a:solidFill>
                  <a:schemeClr val="tx1"/>
                </a:solidFill>
                <a:latin typeface="American Typewriter"/>
                <a:cs typeface="American Typewriter"/>
              </a:rPr>
              <a:t> </a:t>
            </a:r>
            <a:r>
              <a:rPr lang="en-GB" sz="2000" b="0" dirty="0">
                <a:solidFill>
                  <a:schemeClr val="tx1"/>
                </a:solidFill>
                <a:latin typeface="+mn-lt"/>
              </a:rPr>
              <a:t>Show user manual for a command</a:t>
            </a:r>
            <a:endParaRPr lang="en-GB" sz="2000" b="0" dirty="0">
              <a:solidFill>
                <a:schemeClr val="tx1"/>
              </a:solidFill>
              <a:latin typeface="American Typewriter"/>
              <a:cs typeface="American Typewriter"/>
            </a:endParaRPr>
          </a:p>
        </p:txBody>
      </p:sp>
    </p:spTree>
    <p:extLst>
      <p:ext uri="{BB962C8B-B14F-4D97-AF65-F5344CB8AC3E}">
        <p14:creationId xmlns:p14="http://schemas.microsoft.com/office/powerpoint/2010/main" val="22313192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Permissions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First you open a </a:t>
            </a:r>
            <a:r>
              <a:rPr lang="en-GB" sz="2000" dirty="0" smtClean="0">
                <a:solidFill>
                  <a:schemeClr val="tx1"/>
                </a:solidFill>
                <a:latin typeface="+mn-lt"/>
              </a:rPr>
              <a:t>terminal window.</a:t>
            </a:r>
            <a:br>
              <a:rPr lang="en-GB" sz="2000" dirty="0" smtClean="0">
                <a:solidFill>
                  <a:schemeClr val="tx1"/>
                </a:solidFill>
                <a:latin typeface="+mn-lt"/>
              </a:rPr>
            </a:br>
            <a:r>
              <a:rPr lang="en-GB" sz="2000" dirty="0" smtClean="0">
                <a:solidFill>
                  <a:schemeClr val="tx1"/>
                </a:solidFill>
                <a:latin typeface="+mn-lt"/>
              </a:rPr>
              <a:t/>
            </a:r>
            <a:br>
              <a:rPr lang="en-GB" sz="2000" dirty="0" smtClean="0">
                <a:solidFill>
                  <a:schemeClr val="tx1"/>
                </a:solidFill>
                <a:latin typeface="+mn-lt"/>
              </a:rPr>
            </a:br>
            <a:r>
              <a:rPr lang="en-GB" sz="2000" b="0" dirty="0" smtClean="0">
                <a:solidFill>
                  <a:schemeClr val="tx1"/>
                </a:solidFill>
                <a:latin typeface="+mn-lt"/>
              </a:rPr>
              <a:t>Each file has </a:t>
            </a:r>
            <a:r>
              <a:rPr lang="en-GB" sz="2000" dirty="0" smtClean="0">
                <a:solidFill>
                  <a:schemeClr val="tx1"/>
                </a:solidFill>
                <a:latin typeface="+mn-lt"/>
              </a:rPr>
              <a:t>permissions</a:t>
            </a:r>
            <a:r>
              <a:rPr lang="en-GB" sz="2000" b="0" dirty="0" smtClean="0">
                <a:solidFill>
                  <a:schemeClr val="tx1"/>
                </a:solidFill>
                <a:latin typeface="+mn-lt"/>
              </a:rPr>
              <a:t> associated with it:</a:t>
            </a:r>
            <a:br>
              <a:rPr lang="en-GB" sz="2000" b="0" dirty="0" smtClean="0">
                <a:solidFill>
                  <a:schemeClr val="tx1"/>
                </a:solidFill>
                <a:latin typeface="+mn-lt"/>
              </a:rPr>
            </a:br>
            <a:r>
              <a:rPr lang="en-GB" sz="2000" b="0" dirty="0">
                <a:solidFill>
                  <a:schemeClr val="tx1"/>
                </a:solidFill>
                <a:latin typeface="+mn-lt"/>
              </a:rPr>
              <a:t>	read</a:t>
            </a:r>
            <a:br>
              <a:rPr lang="en-GB" sz="2000" b="0" dirty="0">
                <a:solidFill>
                  <a:schemeClr val="tx1"/>
                </a:solidFill>
                <a:latin typeface="+mn-lt"/>
              </a:rPr>
            </a:br>
            <a:r>
              <a:rPr lang="en-GB" sz="2000" b="0" dirty="0">
                <a:solidFill>
                  <a:schemeClr val="tx1"/>
                </a:solidFill>
                <a:latin typeface="+mn-lt"/>
              </a:rPr>
              <a:t>	write</a:t>
            </a:r>
            <a:br>
              <a:rPr lang="en-GB" sz="2000" b="0" dirty="0">
                <a:solidFill>
                  <a:schemeClr val="tx1"/>
                </a:solidFill>
                <a:latin typeface="+mn-lt"/>
              </a:rPr>
            </a:br>
            <a:r>
              <a:rPr lang="en-GB" sz="2000" b="0" dirty="0">
                <a:solidFill>
                  <a:schemeClr val="tx1"/>
                </a:solidFill>
                <a:latin typeface="+mn-lt"/>
              </a:rPr>
              <a:t>	execute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For different </a:t>
            </a:r>
            <a:r>
              <a:rPr lang="en-GB" sz="2000" dirty="0">
                <a:solidFill>
                  <a:schemeClr val="tx1"/>
                </a:solidFill>
                <a:latin typeface="+mn-lt"/>
              </a:rPr>
              <a:t>users:</a:t>
            </a:r>
            <a:br>
              <a:rPr lang="en-GB" sz="2000" dirty="0">
                <a:solidFill>
                  <a:schemeClr val="tx1"/>
                </a:solidFill>
                <a:latin typeface="+mn-lt"/>
              </a:rPr>
            </a:br>
            <a:r>
              <a:rPr lang="en-GB" sz="2000" dirty="0">
                <a:solidFill>
                  <a:schemeClr val="tx1"/>
                </a:solidFill>
                <a:latin typeface="+mn-lt"/>
              </a:rPr>
              <a:t>	</a:t>
            </a:r>
            <a:r>
              <a:rPr lang="en-GB" sz="2000" b="0" dirty="0">
                <a:solidFill>
                  <a:schemeClr val="tx1"/>
                </a:solidFill>
                <a:latin typeface="+mn-lt"/>
              </a:rPr>
              <a:t>owner</a:t>
            </a:r>
            <a:br>
              <a:rPr lang="en-GB" sz="2000" b="0" dirty="0">
                <a:solidFill>
                  <a:schemeClr val="tx1"/>
                </a:solidFill>
                <a:latin typeface="+mn-lt"/>
              </a:rPr>
            </a:br>
            <a:r>
              <a:rPr lang="en-GB" sz="2000" b="0" dirty="0">
                <a:solidFill>
                  <a:schemeClr val="tx1"/>
                </a:solidFill>
                <a:latin typeface="+mn-lt"/>
              </a:rPr>
              <a:t>	everyone</a:t>
            </a:r>
            <a:br>
              <a:rPr lang="en-GB" sz="2000" b="0" dirty="0">
                <a:solidFill>
                  <a:schemeClr val="tx1"/>
                </a:solidFill>
                <a:latin typeface="+mn-lt"/>
              </a:rPr>
            </a:br>
            <a:r>
              <a:rPr lang="en-GB" sz="2000" b="0" dirty="0">
                <a:solidFill>
                  <a:schemeClr val="tx1"/>
                </a:solidFill>
                <a:latin typeface="+mn-lt"/>
              </a:rPr>
              <a:t>	specific permissions for particular users (ACLs, access control 		lists)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Permissions are added using </a:t>
            </a:r>
            <a:r>
              <a:rPr lang="en-GB" sz="2000" dirty="0">
                <a:solidFill>
                  <a:schemeClr val="tx1"/>
                </a:solidFill>
                <a:latin typeface="+mn-lt"/>
              </a:rPr>
              <a:t>chmod:</a:t>
            </a:r>
            <a:br>
              <a:rPr lang="en-GB" sz="2000" dirty="0">
                <a:solidFill>
                  <a:schemeClr val="tx1"/>
                </a:solidFill>
                <a:latin typeface="+mn-lt"/>
              </a:rPr>
            </a:br>
            <a:r>
              <a:rPr lang="en-GB" sz="2000" dirty="0">
                <a:solidFill>
                  <a:schemeClr val="tx1"/>
                </a:solidFill>
                <a:latin typeface="+mn-lt"/>
              </a:rPr>
              <a:t>	</a:t>
            </a:r>
            <a:r>
              <a:rPr lang="en-GB" sz="2000" b="0" dirty="0">
                <a:solidFill>
                  <a:schemeClr val="tx1"/>
                </a:solidFill>
                <a:latin typeface="+mn-lt"/>
              </a:rPr>
              <a:t>chmod +x myprogram allows myprogram to be </a:t>
            </a:r>
            <a:endParaRPr lang="en-GB" sz="2000" b="0" dirty="0">
              <a:solidFill>
                <a:schemeClr val="tx1"/>
              </a:solidFill>
              <a:latin typeface="American Typewriter"/>
              <a:cs typeface="American Typewriter"/>
            </a:endParaRPr>
          </a:p>
        </p:txBody>
      </p:sp>
    </p:spTree>
    <p:extLst>
      <p:ext uri="{BB962C8B-B14F-4D97-AF65-F5344CB8AC3E}">
        <p14:creationId xmlns:p14="http://schemas.microsoft.com/office/powerpoint/2010/main" val="40865830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Running executables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You can run a command in the current folder by typing</a:t>
            </a:r>
            <a:br>
              <a:rPr lang="en-GB" sz="2000" b="0" dirty="0" smtClean="0">
                <a:solidFill>
                  <a:schemeClr val="tx1"/>
                </a:solidFill>
                <a:latin typeface="+mn-lt"/>
              </a:rPr>
            </a:br>
            <a:r>
              <a:rPr lang="en-GB" sz="2000" b="0" dirty="0" smtClean="0">
                <a:solidFill>
                  <a:schemeClr val="tx1"/>
                </a:solidFill>
                <a:latin typeface="+mn-lt"/>
              </a:rPr>
              <a:t> </a:t>
            </a:r>
            <a:r>
              <a:rPr lang="en-GB" sz="2000" b="0" dirty="0" smtClean="0">
                <a:solidFill>
                  <a:schemeClr val="tx1"/>
                </a:solidFill>
                <a:latin typeface="American Typewriter"/>
                <a:cs typeface="American Typewriter"/>
              </a:rPr>
              <a:t>./commandName</a:t>
            </a:r>
            <a:r>
              <a:rPr lang="en-GB" sz="2000" b="0" dirty="0" smtClean="0">
                <a:solidFill>
                  <a:schemeClr val="tx1"/>
                </a:solidFill>
                <a:latin typeface="+mn-lt"/>
              </a:rPr>
              <a:t> 	(the dot means “current folder.”)</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If we’re not in the same folder as the command, we can run it using</a:t>
            </a:r>
            <a:br>
              <a:rPr lang="en-GB" sz="2000" b="0" dirty="0">
                <a:solidFill>
                  <a:schemeClr val="tx1"/>
                </a:solidFill>
                <a:latin typeface="+mn-lt"/>
              </a:rPr>
            </a:br>
            <a:r>
              <a:rPr lang="en-GB" sz="2000" b="0" dirty="0">
                <a:solidFill>
                  <a:schemeClr val="tx1"/>
                </a:solidFill>
                <a:latin typeface="American Typewriter"/>
                <a:cs typeface="American Typewriter"/>
              </a:rPr>
              <a:t>/users/fintan/commandName.</a:t>
            </a:r>
            <a:r>
              <a:rPr lang="en-GB" sz="2000" dirty="0" smtClean="0">
                <a:solidFill>
                  <a:schemeClr val="tx1"/>
                </a:solidFill>
                <a:latin typeface="+mn-lt"/>
              </a:rPr>
              <a:t/>
            </a:r>
            <a:br>
              <a:rPr lang="en-GB" sz="2000" dirty="0" smtClean="0">
                <a:solidFill>
                  <a:schemeClr val="tx1"/>
                </a:solidFill>
                <a:latin typeface="+mn-lt"/>
              </a:rPr>
            </a:br>
            <a:r>
              <a:rPr lang="en-GB" sz="2000" dirty="0" smtClean="0">
                <a:solidFill>
                  <a:schemeClr val="tx1"/>
                </a:solidFill>
                <a:latin typeface="+mn-lt"/>
              </a:rPr>
              <a:t/>
            </a:r>
            <a:br>
              <a:rPr lang="en-GB" sz="2000" dirty="0" smtClean="0">
                <a:solidFill>
                  <a:schemeClr val="tx1"/>
                </a:solidFill>
                <a:latin typeface="+mn-lt"/>
              </a:rPr>
            </a:br>
            <a:r>
              <a:rPr lang="en-GB" sz="2000" b="0" dirty="0">
                <a:solidFill>
                  <a:schemeClr val="tx1"/>
                </a:solidFill>
                <a:latin typeface="+mn-lt"/>
              </a:rPr>
              <a:t>To save time, t</a:t>
            </a:r>
            <a:r>
              <a:rPr lang="en-GB" sz="2000" b="0" dirty="0" smtClean="0">
                <a:solidFill>
                  <a:schemeClr val="tx1"/>
                </a:solidFill>
                <a:latin typeface="+mn-lt"/>
              </a:rPr>
              <a:t>here is a variable </a:t>
            </a:r>
            <a:r>
              <a:rPr lang="en-GB" sz="2000" b="0" dirty="0" smtClean="0">
                <a:solidFill>
                  <a:schemeClr val="tx1"/>
                </a:solidFill>
                <a:latin typeface="American Typewriter"/>
                <a:cs typeface="American Typewriter"/>
              </a:rPr>
              <a:t>$PATH </a:t>
            </a:r>
            <a:r>
              <a:rPr lang="en-GB" sz="2000" b="0" dirty="0" smtClean="0">
                <a:solidFill>
                  <a:schemeClr val="tx1"/>
                </a:solidFill>
                <a:latin typeface="+mn-lt"/>
              </a:rPr>
              <a:t>(we used </a:t>
            </a:r>
            <a:r>
              <a:rPr lang="en-GB" sz="2000" b="0" dirty="0" smtClean="0">
                <a:solidFill>
                  <a:schemeClr val="tx1"/>
                </a:solidFill>
                <a:latin typeface="American Typewriter"/>
                <a:cs typeface="American Typewriter"/>
              </a:rPr>
              <a:t>$</a:t>
            </a:r>
            <a:r>
              <a:rPr lang="en-GB" sz="2000" b="0" dirty="0" smtClean="0">
                <a:solidFill>
                  <a:schemeClr val="tx1"/>
                </a:solidFill>
                <a:latin typeface="+mn-lt"/>
              </a:rPr>
              <a:t> when accessing variables) which saves common command locations( like the </a:t>
            </a:r>
            <a:r>
              <a:rPr lang="en-GB" sz="2000" b="0" dirty="0" smtClean="0">
                <a:solidFill>
                  <a:schemeClr val="tx1"/>
                </a:solidFill>
                <a:latin typeface="American Typewriter"/>
                <a:cs typeface="American Typewriter"/>
              </a:rPr>
              <a:t>bin</a:t>
            </a:r>
            <a:r>
              <a:rPr lang="en-GB" sz="2000" b="0" dirty="0" smtClean="0">
                <a:solidFill>
                  <a:schemeClr val="tx1"/>
                </a:solidFill>
                <a:latin typeface="+mn-lt"/>
              </a:rPr>
              <a:t> folder).</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When we type a command (like </a:t>
            </a:r>
            <a:r>
              <a:rPr lang="en-GB" sz="2000" b="0" dirty="0" smtClean="0">
                <a:solidFill>
                  <a:schemeClr val="tx1"/>
                </a:solidFill>
                <a:latin typeface="American Typewriter"/>
                <a:cs typeface="American Typewriter"/>
              </a:rPr>
              <a:t>ls</a:t>
            </a:r>
            <a:r>
              <a:rPr lang="en-GB" sz="2000" b="0" dirty="0" smtClean="0">
                <a:solidFill>
                  <a:schemeClr val="tx1"/>
                </a:solidFill>
                <a:latin typeface="+mn-lt"/>
              </a:rPr>
              <a:t>) the shell looks in the locations specified in the path, for a command with that name. Then it runs </a:t>
            </a:r>
            <a:r>
              <a:rPr lang="en-GB" sz="2000" b="0" dirty="0" smtClean="0">
                <a:solidFill>
                  <a:schemeClr val="tx1"/>
                </a:solidFill>
                <a:latin typeface="American Typewriter"/>
                <a:cs typeface="American Typewriter"/>
              </a:rPr>
              <a:t>/bin/ls</a:t>
            </a:r>
            <a:r>
              <a:rPr lang="en-GB" sz="2000" b="0" dirty="0" smtClean="0">
                <a:solidFill>
                  <a:schemeClr val="tx1"/>
                </a:solidFill>
                <a:latin typeface="+mn-lt"/>
              </a:rPr>
              <a:t>.</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endParaRPr lang="en-GB" sz="2000" b="0" dirty="0">
              <a:solidFill>
                <a:schemeClr val="tx1"/>
              </a:solidFill>
              <a:latin typeface="American Typewriter"/>
              <a:cs typeface="American Typewriter"/>
            </a:endParaRPr>
          </a:p>
        </p:txBody>
      </p:sp>
    </p:spTree>
    <p:extLst>
      <p:ext uri="{BB962C8B-B14F-4D97-AF65-F5344CB8AC3E}">
        <p14:creationId xmlns:p14="http://schemas.microsoft.com/office/powerpoint/2010/main" val="7243109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795161"/>
            <a:ext cx="8489950" cy="5330825"/>
          </a:xfrm>
        </p:spPr>
        <p:txBody>
          <a:bodyPr/>
          <a:lstStyle/>
          <a:p>
            <a:r>
              <a:rPr lang="en-GB" dirty="0" smtClean="0">
                <a:solidFill>
                  <a:schemeClr val="tx1"/>
                </a:solidFill>
                <a:latin typeface="+mn-lt"/>
              </a:rPr>
              <a:t>Path problems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If you get a </a:t>
            </a:r>
            <a:r>
              <a:rPr lang="en-GB" sz="2000" b="0" dirty="0">
                <a:solidFill>
                  <a:schemeClr val="tx1"/>
                </a:solidFill>
                <a:latin typeface="American Typewriter"/>
                <a:cs typeface="American Typewriter"/>
              </a:rPr>
              <a:t>command not found</a:t>
            </a:r>
            <a:r>
              <a:rPr lang="en-GB" sz="2000" b="0" dirty="0">
                <a:solidFill>
                  <a:schemeClr val="tx1"/>
                </a:solidFill>
                <a:latin typeface="+mn-lt"/>
              </a:rPr>
              <a:t> error, it’s probably because the command is somewhere not on your </a:t>
            </a:r>
            <a:r>
              <a:rPr lang="en-GB" sz="2000" b="0" dirty="0">
                <a:solidFill>
                  <a:schemeClr val="tx1"/>
                </a:solidFill>
                <a:latin typeface="American Typewriter"/>
                <a:cs typeface="American Typewriter"/>
              </a:rPr>
              <a:t>$PATH</a:t>
            </a:r>
            <a:r>
              <a:rPr lang="en-GB" sz="2000" b="0" dirty="0">
                <a:solidFill>
                  <a:schemeClr val="tx1"/>
                </a:solidFill>
                <a:latin typeface="+mn-lt"/>
              </a:rPr>
              <a:t>.</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The is easily updated by typing </a:t>
            </a:r>
            <a:br>
              <a:rPr lang="en-GB" sz="2000" b="0" dirty="0">
                <a:solidFill>
                  <a:schemeClr val="tx1"/>
                </a:solidFill>
                <a:latin typeface="+mn-lt"/>
              </a:rPr>
            </a:br>
            <a:r>
              <a:rPr lang="en-GB" sz="2000" b="0" dirty="0">
                <a:solidFill>
                  <a:schemeClr val="tx1"/>
                </a:solidFill>
                <a:latin typeface="American Typewriter"/>
                <a:cs typeface="American Typewriter"/>
              </a:rPr>
              <a:t>export PATH=/my/new/path:$PATH</a:t>
            </a:r>
            <a:br>
              <a:rPr lang="en-GB" sz="2000" b="0" dirty="0">
                <a:solidFill>
                  <a:schemeClr val="tx1"/>
                </a:solidFill>
                <a:latin typeface="American Typewriter"/>
                <a:cs typeface="American Typewriter"/>
              </a:rPr>
            </a:br>
            <a:r>
              <a:rPr lang="en-GB" sz="2000" b="0" dirty="0">
                <a:solidFill>
                  <a:schemeClr val="tx1"/>
                </a:solidFill>
                <a:latin typeface="+mn-lt"/>
                <a:cs typeface="American Typewriter"/>
              </a:rPr>
              <a:t/>
            </a:r>
            <a:br>
              <a:rPr lang="en-GB" sz="2000" b="0" dirty="0">
                <a:solidFill>
                  <a:schemeClr val="tx1"/>
                </a:solidFill>
                <a:latin typeface="+mn-lt"/>
                <a:cs typeface="American Typewriter"/>
              </a:rPr>
            </a:br>
            <a:r>
              <a:rPr lang="en-GB" sz="2000" b="0" dirty="0">
                <a:solidFill>
                  <a:schemeClr val="tx1"/>
                </a:solidFill>
                <a:latin typeface="+mn-lt"/>
                <a:cs typeface="American Typewriter"/>
              </a:rPr>
              <a:t>This adds the new path to the beginning of the previous path.</a:t>
            </a:r>
            <a:r>
              <a:rPr lang="en-GB" sz="2000" b="0" dirty="0">
                <a:solidFill>
                  <a:schemeClr val="tx1"/>
                </a:solidFill>
                <a:latin typeface="American Typewriter"/>
                <a:cs typeface="American Typewriter"/>
              </a:rPr>
              <a:t/>
            </a:r>
            <a:br>
              <a:rPr lang="en-GB" sz="2000" b="0" dirty="0">
                <a:solidFill>
                  <a:schemeClr val="tx1"/>
                </a:solidFill>
                <a:latin typeface="American Typewriter"/>
                <a:cs typeface="American Typewriter"/>
              </a:rPr>
            </a:br>
            <a:r>
              <a:rPr lang="en-GB" sz="2000" b="0" dirty="0">
                <a:solidFill>
                  <a:schemeClr val="tx1"/>
                </a:solidFill>
                <a:latin typeface="+mn-lt"/>
                <a:cs typeface="American Typewriter"/>
              </a:rPr>
              <a:t>This will change the path for the current terminal session only.</a:t>
            </a:r>
            <a:br>
              <a:rPr lang="en-GB" sz="2000" b="0" dirty="0">
                <a:solidFill>
                  <a:schemeClr val="tx1"/>
                </a:solidFill>
                <a:latin typeface="+mn-lt"/>
                <a:cs typeface="American Typewriter"/>
              </a:rPr>
            </a:br>
            <a:r>
              <a:rPr lang="en-GB" sz="2000" b="0" dirty="0">
                <a:solidFill>
                  <a:schemeClr val="tx1"/>
                </a:solidFill>
                <a:latin typeface="+mn-lt"/>
                <a:cs typeface="American Typewriter"/>
              </a:rPr>
              <a:t/>
            </a:r>
            <a:br>
              <a:rPr lang="en-GB" sz="2000" b="0" dirty="0">
                <a:solidFill>
                  <a:schemeClr val="tx1"/>
                </a:solidFill>
                <a:latin typeface="+mn-lt"/>
                <a:cs typeface="American Typewriter"/>
              </a:rPr>
            </a:br>
            <a:r>
              <a:rPr lang="en-GB" sz="2000" b="0" dirty="0">
                <a:solidFill>
                  <a:schemeClr val="tx1"/>
                </a:solidFill>
                <a:latin typeface="+mn-lt"/>
                <a:cs typeface="American Typewriter"/>
              </a:rPr>
              <a:t>To make a permanent change, add that line to the .bash_profile file in your home folder. This gets run whenever you open a terminal window.</a:t>
            </a:r>
            <a:br>
              <a:rPr lang="en-GB" sz="2000" b="0" dirty="0">
                <a:solidFill>
                  <a:schemeClr val="tx1"/>
                </a:solidFill>
                <a:latin typeface="+mn-lt"/>
                <a:cs typeface="American Typewriter"/>
              </a:rPr>
            </a:br>
            <a:r>
              <a:rPr lang="en-GB" sz="2000" b="0" dirty="0">
                <a:solidFill>
                  <a:schemeClr val="tx1"/>
                </a:solidFill>
                <a:latin typeface="+mn-lt"/>
                <a:cs typeface="American Typewriter"/>
              </a:rPr>
              <a:t/>
            </a:r>
            <a:br>
              <a:rPr lang="en-GB" sz="2000" b="0" dirty="0">
                <a:solidFill>
                  <a:schemeClr val="tx1"/>
                </a:solidFill>
                <a:latin typeface="+mn-lt"/>
                <a:cs typeface="American Typewriter"/>
              </a:rPr>
            </a:br>
            <a:r>
              <a:rPr lang="en-GB" sz="2000" b="0" dirty="0">
                <a:solidFill>
                  <a:schemeClr val="tx1"/>
                </a:solidFill>
                <a:latin typeface="+mn-lt"/>
                <a:cs typeface="American Typewriter"/>
              </a:rPr>
              <a:t>You may need to use chmod +x .bash_profile to make .bash_profile executable.</a:t>
            </a:r>
            <a:br>
              <a:rPr lang="en-GB" sz="2000" b="0" dirty="0">
                <a:solidFill>
                  <a:schemeClr val="tx1"/>
                </a:solidFill>
                <a:latin typeface="+mn-lt"/>
                <a:cs typeface="American Typewriter"/>
              </a:rPr>
            </a:br>
            <a:r>
              <a:rPr lang="en-GB" sz="2000" b="0" dirty="0">
                <a:solidFill>
                  <a:schemeClr val="tx1"/>
                </a:solidFill>
                <a:latin typeface="+mn-lt"/>
                <a:cs typeface="American Typewriter"/>
              </a:rPr>
              <a:t/>
            </a:r>
            <a:br>
              <a:rPr lang="en-GB" sz="2000" b="0" dirty="0">
                <a:solidFill>
                  <a:schemeClr val="tx1"/>
                </a:solidFill>
                <a:latin typeface="+mn-lt"/>
                <a:cs typeface="American Typewriter"/>
              </a:rPr>
            </a:br>
            <a:r>
              <a:rPr lang="en-GB" sz="2000" b="0" dirty="0">
                <a:solidFill>
                  <a:schemeClr val="tx1"/>
                </a:solidFill>
                <a:latin typeface="+mn-lt"/>
                <a:cs typeface="American Typewriter"/>
              </a:rPr>
              <a:t>.bash_profile is also invisible in the Finder (due to its leading full stop).</a:t>
            </a:r>
            <a:endParaRPr lang="en-GB" sz="2000" b="0" dirty="0">
              <a:solidFill>
                <a:schemeClr val="tx1"/>
              </a:solidFill>
              <a:latin typeface="American Typewriter"/>
              <a:cs typeface="American Typewriter"/>
            </a:endParaRPr>
          </a:p>
        </p:txBody>
      </p:sp>
    </p:spTree>
    <p:extLst>
      <p:ext uri="{BB962C8B-B14F-4D97-AF65-F5344CB8AC3E}">
        <p14:creationId xmlns:p14="http://schemas.microsoft.com/office/powerpoint/2010/main" val="32976568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pPr algn="ct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smtClean="0">
                <a:solidFill>
                  <a:schemeClr val="tx1"/>
                </a:solidFill>
                <a:latin typeface="+mn-lt"/>
              </a:rPr>
              <a:t>Algorithms</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18866448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err="1" smtClean="0">
                <a:solidFill>
                  <a:schemeClr val="tx1"/>
                </a:solidFill>
                <a:latin typeface="+mn-lt"/>
              </a:rPr>
              <a:t>Algorithmics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The study of algorithms and how they operate</a:t>
            </a:r>
            <a:br>
              <a:rPr lang="en-GB" sz="2000" b="0" dirty="0" smtClean="0">
                <a:solidFill>
                  <a:schemeClr val="tx1"/>
                </a:solidFill>
                <a:latin typeface="+mn-lt"/>
              </a:rPr>
            </a:br>
            <a:r>
              <a:rPr lang="en-GB" sz="2000" b="0" dirty="0" smtClean="0">
                <a:solidFill>
                  <a:schemeClr val="tx1"/>
                </a:solidFill>
                <a:latin typeface="+mn-lt"/>
              </a:rPr>
              <a:t>	(not how they are actually developed – this is software 	engineering).</a:t>
            </a: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dirty="0" smtClean="0">
                <a:solidFill>
                  <a:schemeClr val="tx1"/>
                </a:solidFill>
              </a:rPr>
              <a:t>Complexity</a:t>
            </a:r>
            <a:br>
              <a:rPr lang="en-GB" dirty="0" smtClean="0">
                <a:solidFill>
                  <a:schemeClr val="tx1"/>
                </a:solidFill>
              </a:rPr>
            </a:br>
            <a:r>
              <a:rPr lang="en-GB" dirty="0">
                <a:solidFill>
                  <a:schemeClr val="tx1"/>
                </a:solidFill>
              </a:rPr>
              <a:t/>
            </a:r>
            <a:br>
              <a:rPr lang="en-GB" dirty="0">
                <a:solidFill>
                  <a:schemeClr val="tx1"/>
                </a:solidFill>
              </a:rPr>
            </a:br>
            <a:r>
              <a:rPr lang="en-GB" sz="2000" b="0" dirty="0" smtClean="0">
                <a:solidFill>
                  <a:schemeClr val="tx1"/>
                </a:solidFill>
                <a:latin typeface="+mn-lt"/>
                <a:ea typeface="+mj-ea"/>
                <a:cs typeface="+mj-cs"/>
              </a:rPr>
              <a:t>The study of the solvability, running time and space requirements of problems.</a:t>
            </a: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1953677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Variables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Allows the program to remember quantities.</a:t>
            </a:r>
            <a:br>
              <a:rPr lang="en-GB" sz="2000" b="0" dirty="0" smtClean="0">
                <a:solidFill>
                  <a:schemeClr val="tx1"/>
                </a:solidFill>
                <a:latin typeface="+mn-lt"/>
              </a:rPr>
            </a:br>
            <a:r>
              <a:rPr lang="en-GB" sz="2000" b="0" dirty="0">
                <a:solidFill>
                  <a:schemeClr val="tx1"/>
                </a:solidFill>
                <a:latin typeface="+mn-lt"/>
              </a:rPr>
              <a:t>Variables are </a:t>
            </a:r>
            <a:r>
              <a:rPr lang="en-GB" sz="2000" dirty="0">
                <a:solidFill>
                  <a:schemeClr val="tx1"/>
                </a:solidFill>
                <a:latin typeface="+mn-lt"/>
              </a:rPr>
              <a:t>declared</a:t>
            </a:r>
            <a:r>
              <a:rPr lang="en-GB" sz="2000" b="0" dirty="0">
                <a:solidFill>
                  <a:schemeClr val="tx1"/>
                </a:solidFill>
                <a:latin typeface="+mn-lt"/>
              </a:rPr>
              <a:t> (</a:t>
            </a:r>
            <a:r>
              <a:rPr lang="en-GB" sz="2000" b="0" dirty="0">
                <a:solidFill>
                  <a:schemeClr val="tx2">
                    <a:lumMod val="75000"/>
                    <a:lumOff val="25000"/>
                  </a:schemeClr>
                </a:solidFill>
                <a:latin typeface="+mn-lt"/>
              </a:rPr>
              <a:t>int a = 4;</a:t>
            </a:r>
            <a:r>
              <a:rPr lang="en-GB" sz="2000" b="0" dirty="0">
                <a:solidFill>
                  <a:schemeClr val="tx1"/>
                </a:solidFill>
                <a:latin typeface="+mn-lt"/>
              </a:rPr>
              <a:t>) and then accessed (</a:t>
            </a:r>
            <a:r>
              <a:rPr lang="en-GB" sz="2000" b="0" dirty="0">
                <a:solidFill>
                  <a:schemeClr val="tx2">
                    <a:lumMod val="75000"/>
                    <a:lumOff val="25000"/>
                  </a:schemeClr>
                </a:solidFill>
                <a:latin typeface="+mn-lt"/>
              </a:rPr>
              <a:t>print(a);</a:t>
            </a:r>
            <a:r>
              <a:rPr lang="en-GB" sz="2000" b="0" dirty="0">
                <a:solidFill>
                  <a:schemeClr val="tx1"/>
                </a:solidFill>
                <a:latin typeface="+mn-lt"/>
              </a:rPr>
              <a:t>).</a:t>
            </a: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Variables have </a:t>
            </a:r>
            <a:r>
              <a:rPr lang="en-GB" sz="2000" dirty="0">
                <a:solidFill>
                  <a:schemeClr val="tx1"/>
                </a:solidFill>
                <a:latin typeface="+mn-lt"/>
              </a:rPr>
              <a:t>types:</a:t>
            </a:r>
            <a:br>
              <a:rPr lang="en-GB" sz="2000" dirty="0">
                <a:solidFill>
                  <a:schemeClr val="tx1"/>
                </a:solidFill>
                <a:latin typeface="+mn-lt"/>
              </a:rPr>
            </a:br>
            <a:r>
              <a:rPr lang="en-GB" sz="2000" dirty="0">
                <a:solidFill>
                  <a:schemeClr val="tx1"/>
                </a:solidFill>
                <a:latin typeface="+mn-lt"/>
              </a:rPr>
              <a:t/>
            </a:r>
            <a:br>
              <a:rPr lang="en-GB" sz="2000" dirty="0">
                <a:solidFill>
                  <a:schemeClr val="tx1"/>
                </a:solidFill>
                <a:latin typeface="+mn-lt"/>
              </a:rPr>
            </a:br>
            <a:r>
              <a:rPr lang="en-GB" sz="2000" dirty="0">
                <a:solidFill>
                  <a:schemeClr val="tx1"/>
                </a:solidFill>
                <a:latin typeface="+mn-lt"/>
              </a:rPr>
              <a:t>		</a:t>
            </a:r>
            <a:r>
              <a:rPr lang="en-GB" sz="2000" b="0" dirty="0">
                <a:solidFill>
                  <a:schemeClr val="tx1"/>
                </a:solidFill>
                <a:latin typeface="+mn-lt"/>
              </a:rPr>
              <a:t>boolean (1 or 0)			1 bit</a:t>
            </a:r>
            <a:br>
              <a:rPr lang="en-GB" sz="2000" b="0" dirty="0">
                <a:solidFill>
                  <a:schemeClr val="tx1"/>
                </a:solidFill>
                <a:latin typeface="+mn-lt"/>
              </a:rPr>
            </a:br>
            <a:r>
              <a:rPr lang="en-GB" sz="2000" b="0" dirty="0">
                <a:solidFill>
                  <a:schemeClr val="tx1"/>
                </a:solidFill>
                <a:latin typeface="+mn-lt"/>
              </a:rPr>
              <a:t>		integer				1 byte</a:t>
            </a:r>
            <a:br>
              <a:rPr lang="en-GB" sz="2000" b="0" dirty="0">
                <a:solidFill>
                  <a:schemeClr val="tx1"/>
                </a:solidFill>
                <a:latin typeface="+mn-lt"/>
              </a:rPr>
            </a:br>
            <a:r>
              <a:rPr lang="en-GB" sz="2000" b="0" dirty="0">
                <a:solidFill>
                  <a:schemeClr val="tx1"/>
                </a:solidFill>
                <a:latin typeface="+mn-lt"/>
              </a:rPr>
              <a:t>		floating point number</a:t>
            </a:r>
            <a:r>
              <a:rPr lang="en-GB" sz="2000" b="0" dirty="0" smtClean="0">
                <a:solidFill>
                  <a:schemeClr val="tx1"/>
                </a:solidFill>
                <a:latin typeface="+mn-lt"/>
              </a:rPr>
              <a:t>		4 or 8 bytes</a:t>
            </a:r>
            <a:br>
              <a:rPr lang="en-GB" sz="2000" b="0" dirty="0" smtClean="0">
                <a:solidFill>
                  <a:schemeClr val="tx1"/>
                </a:solidFill>
                <a:latin typeface="+mn-lt"/>
              </a:rPr>
            </a:br>
            <a:r>
              <a:rPr lang="en-GB" sz="2000" b="0" dirty="0">
                <a:solidFill>
                  <a:schemeClr val="tx1"/>
                </a:solidFill>
                <a:latin typeface="+mn-lt"/>
              </a:rPr>
              <a:t>		string				any number of bytes		</a:t>
            </a:r>
          </a:p>
        </p:txBody>
      </p:sp>
    </p:spTree>
    <p:extLst>
      <p:ext uri="{BB962C8B-B14F-4D97-AF65-F5344CB8AC3E}">
        <p14:creationId xmlns:p14="http://schemas.microsoft.com/office/powerpoint/2010/main" val="15492097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Structures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Allow more complicated variables with multiple parts.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For example, we define a structure </a:t>
            </a:r>
            <a:r>
              <a:rPr lang="en-GB" sz="2000" dirty="0">
                <a:solidFill>
                  <a:schemeClr val="tx1"/>
                </a:solidFill>
                <a:latin typeface="+mn-lt"/>
              </a:rPr>
              <a:t>dog </a:t>
            </a:r>
            <a:r>
              <a:rPr lang="en-GB" sz="2000" b="0" dirty="0">
                <a:solidFill>
                  <a:schemeClr val="tx1"/>
                </a:solidFill>
                <a:latin typeface="+mn-lt"/>
              </a:rPr>
              <a:t>with parts</a:t>
            </a:r>
            <a:br>
              <a:rPr lang="en-GB" sz="2000" b="0" dirty="0">
                <a:solidFill>
                  <a:schemeClr val="tx1"/>
                </a:solidFill>
                <a:latin typeface="+mn-lt"/>
              </a:rPr>
            </a:br>
            <a:r>
              <a:rPr lang="en-GB" sz="2000" b="0" dirty="0">
                <a:solidFill>
                  <a:schemeClr val="tx1"/>
                </a:solidFill>
                <a:latin typeface="+mn-lt"/>
              </a:rPr>
              <a:t>	dog.age	integer</a:t>
            </a:r>
            <a:br>
              <a:rPr lang="en-GB" sz="2000" b="0" dirty="0">
                <a:solidFill>
                  <a:schemeClr val="tx1"/>
                </a:solidFill>
                <a:latin typeface="+mn-lt"/>
              </a:rPr>
            </a:br>
            <a:r>
              <a:rPr lang="en-GB" sz="2000" b="0" dirty="0">
                <a:solidFill>
                  <a:schemeClr val="tx1"/>
                </a:solidFill>
                <a:latin typeface="+mn-lt"/>
              </a:rPr>
              <a:t>	dog.colour	string</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We </a:t>
            </a:r>
            <a:r>
              <a:rPr lang="en-GB" sz="2000" dirty="0">
                <a:solidFill>
                  <a:schemeClr val="tx1"/>
                </a:solidFill>
                <a:latin typeface="+mn-lt"/>
              </a:rPr>
              <a:t>declare</a:t>
            </a:r>
            <a:r>
              <a:rPr lang="en-GB" sz="2000" b="0" dirty="0">
                <a:solidFill>
                  <a:schemeClr val="tx1"/>
                </a:solidFill>
                <a:latin typeface="+mn-lt"/>
              </a:rPr>
              <a:t> an instance like this: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t>
            </a:r>
            <a:r>
              <a:rPr lang="en-GB" sz="2000" b="0" dirty="0">
                <a:solidFill>
                  <a:schemeClr val="tx2">
                    <a:lumMod val="75000"/>
                    <a:lumOff val="25000"/>
                  </a:schemeClr>
                </a:solidFill>
                <a:latin typeface="+mn-lt"/>
              </a:rPr>
              <a:t>dog Fido;</a:t>
            </a:r>
            <a:br>
              <a:rPr lang="en-GB" sz="2000" b="0" dirty="0">
                <a:solidFill>
                  <a:schemeClr val="tx2">
                    <a:lumMod val="75000"/>
                    <a:lumOff val="25000"/>
                  </a:schemeClr>
                </a:solidFill>
                <a:latin typeface="+mn-lt"/>
              </a:rPr>
            </a:br>
            <a:r>
              <a:rPr lang="en-GB" sz="2000" b="0" dirty="0">
                <a:solidFill>
                  <a:schemeClr val="tx2">
                    <a:lumMod val="75000"/>
                    <a:lumOff val="25000"/>
                  </a:schemeClr>
                </a:solidFill>
                <a:latin typeface="+mn-lt"/>
              </a:rPr>
              <a:t/>
            </a:r>
            <a:br>
              <a:rPr lang="en-GB" sz="2000" b="0" dirty="0">
                <a:solidFill>
                  <a:schemeClr val="tx2">
                    <a:lumMod val="75000"/>
                    <a:lumOff val="25000"/>
                  </a:schemeClr>
                </a:solidFill>
                <a:latin typeface="+mn-lt"/>
              </a:rPr>
            </a:br>
            <a:r>
              <a:rPr lang="en-GB" sz="2000" b="0" dirty="0">
                <a:solidFill>
                  <a:schemeClr val="tx1"/>
                </a:solidFill>
                <a:latin typeface="+mn-lt"/>
              </a:rPr>
              <a:t>Then we set the structure components:</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t>
            </a:r>
            <a:r>
              <a:rPr lang="en-GB" sz="2000" b="0" dirty="0">
                <a:solidFill>
                  <a:schemeClr val="tx2">
                    <a:lumMod val="75000"/>
                    <a:lumOff val="25000"/>
                  </a:schemeClr>
                </a:solidFill>
                <a:latin typeface="+mn-lt"/>
              </a:rPr>
              <a:t>Fido.age=4;</a:t>
            </a:r>
            <a:br>
              <a:rPr lang="en-GB" sz="2000" b="0" dirty="0">
                <a:solidFill>
                  <a:schemeClr val="tx2">
                    <a:lumMod val="75000"/>
                    <a:lumOff val="25000"/>
                  </a:schemeClr>
                </a:solidFill>
                <a:latin typeface="+mn-lt"/>
              </a:rPr>
            </a:br>
            <a:r>
              <a:rPr lang="en-GB" sz="2000" b="0" dirty="0">
                <a:solidFill>
                  <a:schemeClr val="tx2">
                    <a:lumMod val="75000"/>
                    <a:lumOff val="25000"/>
                  </a:schemeClr>
                </a:solidFill>
                <a:latin typeface="+mn-lt"/>
              </a:rPr>
              <a:t>	Fido.colour=‘red’;</a:t>
            </a:r>
            <a:br>
              <a:rPr lang="en-GB" sz="2000" b="0" dirty="0">
                <a:solidFill>
                  <a:schemeClr val="tx2">
                    <a:lumMod val="75000"/>
                    <a:lumOff val="25000"/>
                  </a:schemeClr>
                </a:solidFill>
                <a:latin typeface="+mn-lt"/>
              </a:rPr>
            </a:br>
            <a:r>
              <a:rPr lang="en-GB" sz="2000" b="0" dirty="0">
                <a:solidFill>
                  <a:schemeClr val="tx1">
                    <a:lumMod val="95000"/>
                    <a:lumOff val="5000"/>
                  </a:schemeClr>
                </a:solidFill>
                <a:latin typeface="+mn-lt"/>
              </a:rPr>
              <a:t/>
            </a:r>
            <a:br>
              <a:rPr lang="en-GB" sz="2000" b="0" dirty="0">
                <a:solidFill>
                  <a:schemeClr val="tx1">
                    <a:lumMod val="95000"/>
                    <a:lumOff val="5000"/>
                  </a:schemeClr>
                </a:solidFill>
                <a:latin typeface="+mn-lt"/>
              </a:rPr>
            </a:br>
            <a:r>
              <a:rPr lang="en-GB" sz="2000" b="0" dirty="0">
                <a:solidFill>
                  <a:schemeClr val="tx1">
                    <a:lumMod val="95000"/>
                    <a:lumOff val="5000"/>
                  </a:schemeClr>
                </a:solidFill>
                <a:latin typeface="+mn-lt"/>
              </a:rPr>
              <a:t>Structures are used to hold logically grouped data.</a:t>
            </a:r>
          </a:p>
        </p:txBody>
      </p:sp>
    </p:spTree>
    <p:extLst>
      <p:ext uri="{BB962C8B-B14F-4D97-AF65-F5344CB8AC3E}">
        <p14:creationId xmlns:p14="http://schemas.microsoft.com/office/powerpoint/2010/main" val="41088725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Branching: if statements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Allows the program to make conditional choices.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a:t>
            </a:r>
            <a:endParaRPr lang="en-GB" sz="2000" b="0" dirty="0">
              <a:solidFill>
                <a:schemeClr val="tx1"/>
              </a:solidFill>
              <a:latin typeface="+mn-lt"/>
            </a:endParaRPr>
          </a:p>
        </p:txBody>
      </p:sp>
      <p:sp>
        <p:nvSpPr>
          <p:cNvPr id="2" name="Rectangle 1"/>
          <p:cNvSpPr/>
          <p:nvPr/>
        </p:nvSpPr>
        <p:spPr>
          <a:xfrm>
            <a:off x="2286000" y="2690336"/>
            <a:ext cx="4572000" cy="1200329"/>
          </a:xfrm>
          <a:prstGeom prst="rect">
            <a:avLst/>
          </a:prstGeom>
        </p:spPr>
        <p:txBody>
          <a:bodyPr>
            <a:spAutoFit/>
          </a:bodyPr>
          <a:lstStyle/>
          <a:p>
            <a:r>
              <a:rPr lang="en-GB" dirty="0">
                <a:latin typeface="American Typewriter"/>
                <a:cs typeface="American Typewriter"/>
              </a:rPr>
              <a:t>if microscopeWorking</a:t>
            </a:r>
          </a:p>
          <a:p>
            <a:r>
              <a:rPr lang="en-GB" dirty="0">
                <a:latin typeface="American Typewriter"/>
                <a:cs typeface="American Typewriter"/>
              </a:rPr>
              <a:t>	doSomeScience;</a:t>
            </a:r>
          </a:p>
          <a:p>
            <a:r>
              <a:rPr lang="en-GB" dirty="0">
                <a:latin typeface="American Typewriter"/>
                <a:cs typeface="American Typewriter"/>
              </a:rPr>
              <a:t>else</a:t>
            </a:r>
          </a:p>
          <a:p>
            <a:r>
              <a:rPr lang="en-GB" dirty="0">
                <a:latin typeface="American Typewriter"/>
                <a:cs typeface="American Typewriter"/>
              </a:rPr>
              <a:t>	goHome;</a:t>
            </a:r>
            <a:endParaRPr lang="en-US"/>
          </a:p>
        </p:txBody>
      </p:sp>
    </p:spTree>
    <p:extLst>
      <p:ext uri="{BB962C8B-B14F-4D97-AF65-F5344CB8AC3E}">
        <p14:creationId xmlns:p14="http://schemas.microsoft.com/office/powerpoint/2010/main" val="36710684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pPr algn="ct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smtClean="0">
                <a:solidFill>
                  <a:schemeClr val="tx1"/>
                </a:solidFill>
                <a:latin typeface="+mn-lt"/>
              </a:rPr>
              <a:t>Computer architecture</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3724346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Repetition: loops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Allow the program to repeat operations.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When executed, loops are </a:t>
            </a:r>
            <a:r>
              <a:rPr lang="en-GB" sz="2000" dirty="0">
                <a:solidFill>
                  <a:schemeClr val="tx1"/>
                </a:solidFill>
                <a:latin typeface="+mn-lt"/>
              </a:rPr>
              <a:t>unrolled</a:t>
            </a:r>
            <a:r>
              <a:rPr lang="en-GB" sz="2000" b="0" dirty="0">
                <a:solidFill>
                  <a:schemeClr val="tx1"/>
                </a:solidFill>
                <a:latin typeface="+mn-lt"/>
              </a:rPr>
              <a:t> into a final</a:t>
            </a:r>
            <a:br>
              <a:rPr lang="en-GB" sz="2000" b="0" dirty="0">
                <a:solidFill>
                  <a:schemeClr val="tx1"/>
                </a:solidFill>
                <a:latin typeface="+mn-lt"/>
              </a:rPr>
            </a:br>
            <a:r>
              <a:rPr lang="en-GB" sz="2000" b="0" dirty="0">
                <a:solidFill>
                  <a:schemeClr val="tx1"/>
                </a:solidFill>
                <a:latin typeface="+mn-lt"/>
              </a:rPr>
              <a:t>series of operations.</a:t>
            </a: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a:t>
            </a:r>
            <a:endParaRPr lang="en-GB" sz="2000" b="0" dirty="0">
              <a:solidFill>
                <a:schemeClr val="tx1"/>
              </a:solidFill>
              <a:latin typeface="+mn-lt"/>
            </a:endParaRPr>
          </a:p>
        </p:txBody>
      </p:sp>
      <p:sp>
        <p:nvSpPr>
          <p:cNvPr id="2" name="Rectangle 1"/>
          <p:cNvSpPr/>
          <p:nvPr/>
        </p:nvSpPr>
        <p:spPr>
          <a:xfrm>
            <a:off x="268111" y="2690336"/>
            <a:ext cx="4572000" cy="1754327"/>
          </a:xfrm>
          <a:prstGeom prst="rect">
            <a:avLst/>
          </a:prstGeom>
        </p:spPr>
        <p:txBody>
          <a:bodyPr>
            <a:spAutoFit/>
          </a:bodyPr>
          <a:lstStyle/>
          <a:p>
            <a:r>
              <a:rPr lang="en-GB" dirty="0">
                <a:latin typeface="American Typewriter"/>
                <a:cs typeface="American Typewriter"/>
              </a:rPr>
              <a:t>for i=8:21</a:t>
            </a:r>
          </a:p>
          <a:p>
            <a:r>
              <a:rPr lang="en-GB" dirty="0">
                <a:latin typeface="American Typewriter"/>
                <a:cs typeface="American Typewriter"/>
              </a:rPr>
              <a:t>	doSomeScience;</a:t>
            </a:r>
          </a:p>
          <a:p>
            <a:endParaRPr lang="en-GB" dirty="0">
              <a:latin typeface="American Typewriter"/>
              <a:cs typeface="American Typewriter"/>
            </a:endParaRPr>
          </a:p>
          <a:p>
            <a:r>
              <a:rPr lang="en-GB" dirty="0">
                <a:latin typeface="American Typewriter"/>
                <a:cs typeface="American Typewriter"/>
              </a:rPr>
              <a:t>for i=22:7</a:t>
            </a:r>
          </a:p>
          <a:p>
            <a:r>
              <a:rPr lang="en-GB" dirty="0">
                <a:latin typeface="American Typewriter"/>
                <a:cs typeface="American Typewriter"/>
              </a:rPr>
              <a:t>	getSomeSleep;</a:t>
            </a:r>
          </a:p>
          <a:p>
            <a:endParaRPr lang="en-GB" dirty="0">
              <a:latin typeface="American Typewriter"/>
              <a:cs typeface="American Typewriter"/>
            </a:endParaRPr>
          </a:p>
        </p:txBody>
      </p:sp>
      <p:sp>
        <p:nvSpPr>
          <p:cNvPr id="5" name="Rectangle 4"/>
          <p:cNvSpPr/>
          <p:nvPr/>
        </p:nvSpPr>
        <p:spPr>
          <a:xfrm>
            <a:off x="7109166" y="641405"/>
            <a:ext cx="4572000" cy="6494087"/>
          </a:xfrm>
          <a:prstGeom prst="rect">
            <a:avLst/>
          </a:prstGeom>
        </p:spPr>
        <p:txBody>
          <a:bodyPr>
            <a:spAutoFit/>
          </a:bodyPr>
          <a:lstStyle/>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doSomeScience;</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r>
              <a:rPr lang="en-GB" sz="1600" dirty="0">
                <a:latin typeface="American Typewriter"/>
                <a:cs typeface="American Typewriter"/>
              </a:rPr>
              <a:t>getSomeSleep;</a:t>
            </a:r>
          </a:p>
          <a:p>
            <a:endParaRPr lang="en-GB" sz="1600" dirty="0">
              <a:latin typeface="American Typewriter"/>
              <a:cs typeface="American Typewriter"/>
            </a:endParaRPr>
          </a:p>
          <a:p>
            <a:endParaRPr lang="en-GB" sz="1600" dirty="0">
              <a:latin typeface="American Typewriter"/>
              <a:cs typeface="American Typewriter"/>
            </a:endParaRPr>
          </a:p>
        </p:txBody>
      </p:sp>
    </p:spTree>
    <p:extLst>
      <p:ext uri="{BB962C8B-B14F-4D97-AF65-F5344CB8AC3E}">
        <p14:creationId xmlns:p14="http://schemas.microsoft.com/office/powerpoint/2010/main" val="32759235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Functions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Allow </a:t>
            </a:r>
            <a:r>
              <a:rPr lang="en-GB" sz="2000" dirty="0" smtClean="0">
                <a:solidFill>
                  <a:schemeClr val="tx1"/>
                </a:solidFill>
                <a:latin typeface="+mn-lt"/>
              </a:rPr>
              <a:t>abstraction:</a:t>
            </a:r>
            <a:r>
              <a:rPr lang="en-GB" sz="2000" b="0" dirty="0" smtClean="0">
                <a:solidFill>
                  <a:schemeClr val="tx1"/>
                </a:solidFill>
                <a:latin typeface="+mn-lt"/>
              </a:rPr>
              <a:t> a process can be given a name, then </a:t>
            </a:r>
            <a:r>
              <a:rPr lang="en-GB" sz="2000" dirty="0" smtClean="0">
                <a:solidFill>
                  <a:schemeClr val="tx1"/>
                </a:solidFill>
                <a:latin typeface="+mn-lt"/>
              </a:rPr>
              <a:t>called</a:t>
            </a:r>
            <a:r>
              <a:rPr lang="en-GB" sz="2000" b="0" dirty="0" smtClean="0">
                <a:solidFill>
                  <a:schemeClr val="tx1"/>
                </a:solidFill>
                <a:latin typeface="+mn-lt"/>
              </a:rPr>
              <a:t>.</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This allows that process to be defined in one place and used in multiple places. This means:</a:t>
            </a:r>
            <a:br>
              <a:rPr lang="en-GB" sz="2000" b="0" dirty="0">
                <a:solidFill>
                  <a:schemeClr val="tx1"/>
                </a:solidFill>
                <a:latin typeface="+mn-lt"/>
              </a:rPr>
            </a:br>
            <a:r>
              <a:rPr lang="en-GB" sz="2000" b="0" dirty="0">
                <a:solidFill>
                  <a:schemeClr val="tx1"/>
                </a:solidFill>
                <a:latin typeface="+mn-lt"/>
              </a:rPr>
              <a:t>	No repetition (saves space)</a:t>
            </a:r>
            <a:br>
              <a:rPr lang="en-GB" sz="2000" b="0" dirty="0">
                <a:solidFill>
                  <a:schemeClr val="tx1"/>
                </a:solidFill>
                <a:latin typeface="+mn-lt"/>
              </a:rPr>
            </a:br>
            <a:r>
              <a:rPr lang="en-GB" sz="2000" b="0" dirty="0">
                <a:solidFill>
                  <a:schemeClr val="tx1"/>
                </a:solidFill>
                <a:latin typeface="+mn-lt"/>
              </a:rPr>
              <a:t> 	Ease of change (a function can be updated easily)</a:t>
            </a: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1800" b="0" dirty="0">
                <a:solidFill>
                  <a:schemeClr val="tx1"/>
                </a:solidFill>
                <a:latin typeface="American Typewriter"/>
                <a:cs typeface="American Typewriter"/>
              </a:rPr>
              <a:t>function goToTheShops:</a:t>
            </a:r>
            <a:br>
              <a:rPr lang="en-GB" sz="1800" b="0" dirty="0">
                <a:solidFill>
                  <a:schemeClr val="tx1"/>
                </a:solidFill>
                <a:latin typeface="American Typewriter"/>
                <a:cs typeface="American Typewriter"/>
              </a:rPr>
            </a:br>
            <a:r>
              <a:rPr lang="en-GB" sz="1800" b="0" dirty="0">
                <a:solidFill>
                  <a:schemeClr val="tx1"/>
                </a:solidFill>
                <a:latin typeface="American Typewriter"/>
                <a:cs typeface="American Typewriter"/>
              </a:rPr>
              <a:t>	 leaveHouse;</a:t>
            </a:r>
            <a:br>
              <a:rPr lang="en-GB" sz="1800" b="0" dirty="0">
                <a:solidFill>
                  <a:schemeClr val="tx1"/>
                </a:solidFill>
                <a:latin typeface="American Typewriter"/>
                <a:cs typeface="American Typewriter"/>
              </a:rPr>
            </a:br>
            <a:r>
              <a:rPr lang="en-GB" sz="1800" b="0" dirty="0">
                <a:solidFill>
                  <a:schemeClr val="tx1"/>
                </a:solidFill>
                <a:latin typeface="American Typewriter"/>
                <a:cs typeface="American Typewriter"/>
              </a:rPr>
              <a:t>	 turnLeft;</a:t>
            </a:r>
            <a:br>
              <a:rPr lang="en-GB" sz="1800" b="0" dirty="0">
                <a:solidFill>
                  <a:schemeClr val="tx1"/>
                </a:solidFill>
                <a:latin typeface="American Typewriter"/>
                <a:cs typeface="American Typewriter"/>
              </a:rPr>
            </a:br>
            <a:r>
              <a:rPr lang="en-GB" sz="1800" b="0" dirty="0">
                <a:solidFill>
                  <a:schemeClr val="tx1"/>
                </a:solidFill>
                <a:latin typeface="American Typewriter"/>
                <a:cs typeface="American Typewriter"/>
              </a:rPr>
              <a:t>	 turnRight;</a:t>
            </a:r>
            <a:br>
              <a:rPr lang="en-GB" sz="1800" b="0" dirty="0">
                <a:solidFill>
                  <a:schemeClr val="tx1"/>
                </a:solidFill>
                <a:latin typeface="American Typewriter"/>
                <a:cs typeface="American Typewriter"/>
              </a:rPr>
            </a:br>
            <a:r>
              <a:rPr lang="en-GB" sz="1800" b="0" dirty="0">
                <a:solidFill>
                  <a:schemeClr val="tx1"/>
                </a:solidFill>
                <a:latin typeface="American Typewriter"/>
                <a:cs typeface="American Typewriter"/>
              </a:rPr>
              <a:t> 	 buyFood;</a:t>
            </a:r>
            <a:br>
              <a:rPr lang="en-GB" sz="1800" b="0" dirty="0">
                <a:solidFill>
                  <a:schemeClr val="tx1"/>
                </a:solidFill>
                <a:latin typeface="American Typewriter"/>
                <a:cs typeface="American Typewriter"/>
              </a:rPr>
            </a:br>
            <a:r>
              <a:rPr lang="en-GB" sz="1800" b="0" dirty="0">
                <a:solidFill>
                  <a:schemeClr val="tx1"/>
                </a:solidFill>
                <a:latin typeface="American Typewriter"/>
                <a:cs typeface="American Typewriter"/>
              </a:rPr>
              <a:t>	 goHome;</a:t>
            </a:r>
            <a:r>
              <a:rPr lang="en-GB" sz="1800" b="0" dirty="0" smtClean="0">
                <a:solidFill>
                  <a:schemeClr val="tx1"/>
                </a:solidFill>
                <a:latin typeface="+mn-lt"/>
              </a:rPr>
              <a:t>	</a:t>
            </a:r>
            <a:endParaRPr lang="en-GB" sz="1800" b="0" dirty="0">
              <a:solidFill>
                <a:schemeClr val="tx1"/>
              </a:solidFill>
              <a:latin typeface="+mn-lt"/>
            </a:endParaRPr>
          </a:p>
        </p:txBody>
      </p:sp>
      <p:sp>
        <p:nvSpPr>
          <p:cNvPr id="3" name="TextBox 2"/>
          <p:cNvSpPr txBox="1"/>
          <p:nvPr/>
        </p:nvSpPr>
        <p:spPr>
          <a:xfrm>
            <a:off x="3767667" y="3668888"/>
            <a:ext cx="3062111" cy="1477328"/>
          </a:xfrm>
          <a:prstGeom prst="rect">
            <a:avLst/>
          </a:prstGeom>
          <a:noFill/>
        </p:spPr>
        <p:txBody>
          <a:bodyPr wrap="square" rtlCol="0">
            <a:spAutoFit/>
          </a:bodyPr>
          <a:lstStyle/>
          <a:p>
            <a:r>
              <a:rPr lang="en-GB" dirty="0">
                <a:latin typeface="American Typewriter"/>
                <a:cs typeface="American Typewriter"/>
              </a:rPr>
              <a:t>function goHome:</a:t>
            </a:r>
            <a:br>
              <a:rPr lang="en-GB" dirty="0">
                <a:latin typeface="American Typewriter"/>
                <a:cs typeface="American Typewriter"/>
              </a:rPr>
            </a:br>
            <a:r>
              <a:rPr lang="en-GB" dirty="0">
                <a:latin typeface="American Typewriter"/>
                <a:cs typeface="American Typewriter"/>
              </a:rPr>
              <a:t>	 leaveShops;</a:t>
            </a:r>
          </a:p>
          <a:p>
            <a:r>
              <a:rPr lang="en-GB" dirty="0">
                <a:latin typeface="American Typewriter"/>
                <a:cs typeface="American Typewriter"/>
              </a:rPr>
              <a:t>	 turnLeft;</a:t>
            </a:r>
          </a:p>
          <a:p>
            <a:r>
              <a:rPr lang="en-GB" dirty="0">
                <a:latin typeface="American Typewriter"/>
                <a:cs typeface="American Typewriter"/>
              </a:rPr>
              <a:t>	 turnRight;</a:t>
            </a:r>
          </a:p>
          <a:p>
            <a:r>
              <a:rPr lang="en-GB" dirty="0">
                <a:latin typeface="American Typewriter"/>
                <a:cs typeface="American Typewriter"/>
              </a:rPr>
              <a:t>	 enterHouse;</a:t>
            </a:r>
            <a:endParaRPr lang="en-US"/>
          </a:p>
        </p:txBody>
      </p:sp>
      <p:sp>
        <p:nvSpPr>
          <p:cNvPr id="6" name="TextBox 5"/>
          <p:cNvSpPr txBox="1"/>
          <p:nvPr/>
        </p:nvSpPr>
        <p:spPr>
          <a:xfrm>
            <a:off x="5669845" y="5458175"/>
            <a:ext cx="3062111" cy="1200329"/>
          </a:xfrm>
          <a:prstGeom prst="rect">
            <a:avLst/>
          </a:prstGeom>
          <a:noFill/>
        </p:spPr>
        <p:txBody>
          <a:bodyPr wrap="square" rtlCol="0">
            <a:spAutoFit/>
          </a:bodyPr>
          <a:lstStyle/>
          <a:p>
            <a:r>
              <a:rPr lang="en-GB" dirty="0">
                <a:latin typeface="American Typewriter"/>
                <a:cs typeface="American Typewriter"/>
              </a:rPr>
              <a:t>function weekend:</a:t>
            </a:r>
          </a:p>
          <a:p>
            <a:r>
              <a:rPr lang="en-GB" dirty="0">
                <a:latin typeface="American Typewriter"/>
                <a:cs typeface="American Typewriter"/>
              </a:rPr>
              <a:t>	goToTheShops;</a:t>
            </a:r>
          </a:p>
          <a:p>
            <a:r>
              <a:rPr lang="en-GB" dirty="0">
                <a:latin typeface="American Typewriter"/>
                <a:cs typeface="American Typewriter"/>
              </a:rPr>
              <a:t>	eat;</a:t>
            </a:r>
          </a:p>
          <a:p>
            <a:r>
              <a:rPr lang="en-GB" dirty="0">
                <a:latin typeface="American Typewriter"/>
                <a:cs typeface="American Typewriter"/>
              </a:rPr>
              <a:t>	goToTheShops;</a:t>
            </a:r>
            <a:endParaRPr lang="en-US"/>
          </a:p>
        </p:txBody>
      </p:sp>
    </p:spTree>
    <p:extLst>
      <p:ext uri="{BB962C8B-B14F-4D97-AF65-F5344CB8AC3E}">
        <p14:creationId xmlns:p14="http://schemas.microsoft.com/office/powerpoint/2010/main" val="39252946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Objects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Objects are again one level up from functions.</a:t>
            </a:r>
            <a:br>
              <a:rPr lang="en-GB" sz="2000" b="0" dirty="0" smtClean="0">
                <a:solidFill>
                  <a:schemeClr val="tx1"/>
                </a:solidFill>
                <a:latin typeface="+mn-lt"/>
              </a:rPr>
            </a:br>
            <a:r>
              <a:rPr lang="en-GB" sz="2000" b="0" dirty="0">
                <a:solidFill>
                  <a:schemeClr val="tx1"/>
                </a:solidFill>
                <a:latin typeface="+mn-lt"/>
              </a:rPr>
              <a:t>They group </a:t>
            </a:r>
            <a:r>
              <a:rPr lang="en-GB" sz="2000" dirty="0">
                <a:solidFill>
                  <a:schemeClr val="tx1"/>
                </a:solidFill>
                <a:latin typeface="+mn-lt"/>
              </a:rPr>
              <a:t>variables</a:t>
            </a:r>
            <a:r>
              <a:rPr lang="en-GB" sz="2000" b="0" dirty="0">
                <a:solidFill>
                  <a:schemeClr val="tx1"/>
                </a:solidFill>
                <a:latin typeface="+mn-lt"/>
              </a:rPr>
              <a:t> and </a:t>
            </a:r>
            <a:r>
              <a:rPr lang="en-GB" sz="2000" dirty="0">
                <a:solidFill>
                  <a:schemeClr val="tx1"/>
                </a:solidFill>
                <a:latin typeface="+mn-lt"/>
              </a:rPr>
              <a:t>methods</a:t>
            </a:r>
            <a:r>
              <a:rPr lang="en-GB" sz="2000" b="0" dirty="0">
                <a:solidFill>
                  <a:schemeClr val="tx1"/>
                </a:solidFill>
                <a:latin typeface="+mn-lt"/>
              </a:rPr>
              <a:t> (a method is the same thing as a function).</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For example, a </a:t>
            </a:r>
            <a:r>
              <a:rPr lang="en-GB" sz="2000" dirty="0">
                <a:solidFill>
                  <a:schemeClr val="tx1"/>
                </a:solidFill>
                <a:latin typeface="+mn-lt"/>
              </a:rPr>
              <a:t>cat</a:t>
            </a:r>
            <a:r>
              <a:rPr lang="en-GB" sz="2000" b="0" dirty="0">
                <a:solidFill>
                  <a:schemeClr val="tx1"/>
                </a:solidFill>
                <a:latin typeface="+mn-lt"/>
              </a:rPr>
              <a:t> object could have the variables</a:t>
            </a:r>
            <a:br>
              <a:rPr lang="en-GB" sz="2000" b="0" dirty="0">
                <a:solidFill>
                  <a:schemeClr val="tx1"/>
                </a:solidFill>
                <a:latin typeface="+mn-lt"/>
              </a:rPr>
            </a:br>
            <a:r>
              <a:rPr lang="en-GB" sz="2000" b="0" dirty="0">
                <a:solidFill>
                  <a:schemeClr val="tx1"/>
                </a:solidFill>
                <a:latin typeface="+mn-lt"/>
              </a:rPr>
              <a:t>	age</a:t>
            </a:r>
            <a:br>
              <a:rPr lang="en-GB" sz="2000" b="0" dirty="0">
                <a:solidFill>
                  <a:schemeClr val="tx1"/>
                </a:solidFill>
                <a:latin typeface="+mn-lt"/>
              </a:rPr>
            </a:br>
            <a:r>
              <a:rPr lang="en-GB" sz="2000" b="0" dirty="0">
                <a:solidFill>
                  <a:schemeClr val="tx1"/>
                </a:solidFill>
                <a:latin typeface="+mn-lt"/>
              </a:rPr>
              <a:t>	colour</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and the methods</a:t>
            </a:r>
            <a:br>
              <a:rPr lang="en-GB" sz="2000" b="0" dirty="0">
                <a:solidFill>
                  <a:schemeClr val="tx1"/>
                </a:solidFill>
                <a:latin typeface="+mn-lt"/>
              </a:rPr>
            </a:br>
            <a:r>
              <a:rPr lang="en-GB" sz="2000" b="0" dirty="0">
                <a:solidFill>
                  <a:schemeClr val="tx1"/>
                </a:solidFill>
                <a:latin typeface="+mn-lt"/>
              </a:rPr>
              <a:t>	meow</a:t>
            </a:r>
            <a:br>
              <a:rPr lang="en-GB" sz="2000" b="0" dirty="0">
                <a:solidFill>
                  <a:schemeClr val="tx1"/>
                </a:solidFill>
                <a:latin typeface="+mn-lt"/>
              </a:rPr>
            </a:br>
            <a:r>
              <a:rPr lang="en-GB" sz="2000" b="0" dirty="0">
                <a:solidFill>
                  <a:schemeClr val="tx1"/>
                </a:solidFill>
                <a:latin typeface="+mn-lt"/>
              </a:rPr>
              <a:t>	eat</a:t>
            </a:r>
            <a:br>
              <a:rPr lang="en-GB" sz="2000" b="0" dirty="0">
                <a:solidFill>
                  <a:schemeClr val="tx1"/>
                </a:solidFill>
                <a:latin typeface="+mn-lt"/>
              </a:rPr>
            </a:br>
            <a:r>
              <a:rPr lang="en-GB" sz="2000" b="0" dirty="0">
                <a:solidFill>
                  <a:schemeClr val="tx1"/>
                </a:solidFill>
                <a:latin typeface="+mn-lt"/>
              </a:rPr>
              <a:t>	sleep</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Objects are like structures which can do things (because they have functions). They are a very good match with how we see the world, and </a:t>
            </a:r>
            <a:r>
              <a:rPr lang="en-GB" sz="2000" dirty="0">
                <a:solidFill>
                  <a:schemeClr val="tx1"/>
                </a:solidFill>
                <a:latin typeface="+mn-lt"/>
              </a:rPr>
              <a:t>object-oriented programming </a:t>
            </a:r>
            <a:r>
              <a:rPr lang="en-GB" sz="2000" b="0" dirty="0">
                <a:solidFill>
                  <a:schemeClr val="tx1"/>
                </a:solidFill>
                <a:latin typeface="+mn-lt"/>
              </a:rPr>
              <a:t>is based around them.</a:t>
            </a:r>
          </a:p>
        </p:txBody>
      </p:sp>
    </p:spTree>
    <p:extLst>
      <p:ext uri="{BB962C8B-B14F-4D97-AF65-F5344CB8AC3E}">
        <p14:creationId xmlns:p14="http://schemas.microsoft.com/office/powerpoint/2010/main" val="29610766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Modules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One level up from functions and objects.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A module is a collection of variables, functions and optionally objects which we can use together.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Libraries (such as image processing, video encoding or gene analysis libraries) are a form of module.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We must </a:t>
            </a:r>
            <a:r>
              <a:rPr lang="en-GB" sz="2000" dirty="0">
                <a:solidFill>
                  <a:schemeClr val="tx1"/>
                </a:solidFill>
                <a:latin typeface="+mn-lt"/>
              </a:rPr>
              <a:t>import</a:t>
            </a:r>
            <a:r>
              <a:rPr lang="en-GB" sz="2000" b="0" dirty="0">
                <a:solidFill>
                  <a:schemeClr val="tx1"/>
                </a:solidFill>
                <a:latin typeface="+mn-lt"/>
              </a:rPr>
              <a:t> modules before they can be used.</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Modules group many objects and functions which are all concerned with a common theme.</a:t>
            </a:r>
            <a:endParaRPr lang="en-GB" sz="1800" b="0" dirty="0">
              <a:solidFill>
                <a:schemeClr val="tx1"/>
              </a:solidFill>
              <a:latin typeface="+mn-lt"/>
            </a:endParaRPr>
          </a:p>
        </p:txBody>
      </p:sp>
    </p:spTree>
    <p:extLst>
      <p:ext uri="{BB962C8B-B14F-4D97-AF65-F5344CB8AC3E}">
        <p14:creationId xmlns:p14="http://schemas.microsoft.com/office/powerpoint/2010/main" val="32847247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Aside: counting in programming languages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1800" b="0" dirty="0" smtClean="0">
                <a:solidFill>
                  <a:schemeClr val="tx1"/>
                </a:solidFill>
                <a:latin typeface="+mn-lt"/>
              </a:rPr>
              <a:t>Consider a list of items. We want to process items </a:t>
            </a:r>
            <a:r>
              <a:rPr lang="en-GB" sz="1800" b="0" i="1" dirty="0" smtClean="0">
                <a:solidFill>
                  <a:schemeClr val="tx1"/>
                </a:solidFill>
                <a:latin typeface="+mn-lt"/>
              </a:rPr>
              <a:t>m</a:t>
            </a:r>
            <a:r>
              <a:rPr lang="en-GB" sz="1800" b="0" dirty="0" smtClean="0">
                <a:solidFill>
                  <a:schemeClr val="tx1"/>
                </a:solidFill>
                <a:latin typeface="+mn-lt"/>
              </a:rPr>
              <a:t> through </a:t>
            </a:r>
            <a:r>
              <a:rPr lang="en-GB" sz="1800" b="0" i="1" dirty="0" smtClean="0">
                <a:solidFill>
                  <a:schemeClr val="tx1"/>
                </a:solidFill>
                <a:latin typeface="+mn-lt"/>
              </a:rPr>
              <a:t>n</a:t>
            </a:r>
            <a:r>
              <a:rPr lang="en-GB" sz="1800" b="0" dirty="0" smtClean="0">
                <a:solidFill>
                  <a:schemeClr val="tx1"/>
                </a:solidFill>
                <a:latin typeface="+mn-lt"/>
              </a:rPr>
              <a:t>.</a:t>
            </a:r>
            <a:br>
              <a:rPr lang="en-GB" sz="1800" b="0" dirty="0" smtClean="0">
                <a:solidFill>
                  <a:schemeClr val="tx1"/>
                </a:solidFill>
                <a:latin typeface="+mn-lt"/>
              </a:rPr>
            </a:br>
            <a:r>
              <a:rPr lang="en-GB" sz="1800" b="0" dirty="0">
                <a:solidFill>
                  <a:schemeClr val="tx1"/>
                </a:solidFill>
                <a:latin typeface="+mn-lt"/>
              </a:rPr>
              <a:t>How many items do we have to process?</a:t>
            </a:r>
          </a:p>
        </p:txBody>
      </p:sp>
    </p:spTree>
    <p:extLst>
      <p:ext uri="{BB962C8B-B14F-4D97-AF65-F5344CB8AC3E}">
        <p14:creationId xmlns:p14="http://schemas.microsoft.com/office/powerpoint/2010/main" val="220609857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Aside: counting in programming languages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1800" b="0" dirty="0" smtClean="0">
                <a:solidFill>
                  <a:schemeClr val="tx1"/>
                </a:solidFill>
                <a:latin typeface="+mn-lt"/>
              </a:rPr>
              <a:t>Consider a list of items. We want to process items </a:t>
            </a:r>
            <a:r>
              <a:rPr lang="en-GB" sz="1800" b="0" i="1" dirty="0" smtClean="0">
                <a:solidFill>
                  <a:schemeClr val="tx1"/>
                </a:solidFill>
                <a:latin typeface="+mn-lt"/>
              </a:rPr>
              <a:t>m</a:t>
            </a:r>
            <a:r>
              <a:rPr lang="en-GB" sz="1800" b="0" dirty="0" smtClean="0">
                <a:solidFill>
                  <a:schemeClr val="tx1"/>
                </a:solidFill>
                <a:latin typeface="+mn-lt"/>
              </a:rPr>
              <a:t> through </a:t>
            </a:r>
            <a:r>
              <a:rPr lang="en-GB" sz="1800" b="0" i="1" dirty="0" smtClean="0">
                <a:solidFill>
                  <a:schemeClr val="tx1"/>
                </a:solidFill>
                <a:latin typeface="+mn-lt"/>
              </a:rPr>
              <a:t>n</a:t>
            </a:r>
            <a:r>
              <a:rPr lang="en-GB" sz="1800" b="0" dirty="0" smtClean="0">
                <a:solidFill>
                  <a:schemeClr val="tx1"/>
                </a:solidFill>
                <a:latin typeface="+mn-lt"/>
              </a:rPr>
              <a:t>.</a:t>
            </a:r>
            <a:br>
              <a:rPr lang="en-GB" sz="1800" b="0" dirty="0" smtClean="0">
                <a:solidFill>
                  <a:schemeClr val="tx1"/>
                </a:solidFill>
                <a:latin typeface="+mn-lt"/>
              </a:rPr>
            </a:br>
            <a:r>
              <a:rPr lang="en-GB" sz="1800" b="0" dirty="0">
                <a:solidFill>
                  <a:schemeClr val="tx1"/>
                </a:solidFill>
                <a:latin typeface="+mn-lt"/>
              </a:rPr>
              <a:t>How many items do we have to process?</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Imagine you have ten oranges. You want to eat oranges three through seven.</a:t>
            </a:r>
            <a:br>
              <a:rPr lang="en-GB" sz="1800" b="0" dirty="0">
                <a:solidFill>
                  <a:schemeClr val="tx1"/>
                </a:solidFill>
                <a:latin typeface="+mn-lt"/>
              </a:rPr>
            </a:br>
            <a:r>
              <a:rPr lang="en-GB" sz="1800" b="0" dirty="0">
                <a:solidFill>
                  <a:schemeClr val="tx1"/>
                </a:solidFill>
                <a:latin typeface="+mn-lt"/>
              </a:rPr>
              <a:t>How many oranges will you eat?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endParaRPr lang="en-GB" sz="1800" b="0" dirty="0">
              <a:solidFill>
                <a:schemeClr val="tx1"/>
              </a:solidFill>
              <a:latin typeface="+mn-lt"/>
            </a:endParaRPr>
          </a:p>
        </p:txBody>
      </p:sp>
    </p:spTree>
    <p:extLst>
      <p:ext uri="{BB962C8B-B14F-4D97-AF65-F5344CB8AC3E}">
        <p14:creationId xmlns:p14="http://schemas.microsoft.com/office/powerpoint/2010/main" val="310086400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Aside: counting in programming languages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1800" b="0" dirty="0" smtClean="0">
                <a:solidFill>
                  <a:schemeClr val="tx1"/>
                </a:solidFill>
                <a:latin typeface="+mn-lt"/>
              </a:rPr>
              <a:t>Consider a list of items. We want to process items </a:t>
            </a:r>
            <a:r>
              <a:rPr lang="en-GB" sz="1800" b="0" i="1" dirty="0" smtClean="0">
                <a:solidFill>
                  <a:schemeClr val="tx1"/>
                </a:solidFill>
                <a:latin typeface="+mn-lt"/>
              </a:rPr>
              <a:t>m</a:t>
            </a:r>
            <a:r>
              <a:rPr lang="en-GB" sz="1800" b="0" dirty="0" smtClean="0">
                <a:solidFill>
                  <a:schemeClr val="tx1"/>
                </a:solidFill>
                <a:latin typeface="+mn-lt"/>
              </a:rPr>
              <a:t> through </a:t>
            </a:r>
            <a:r>
              <a:rPr lang="en-GB" sz="1800" b="0" i="1" dirty="0" smtClean="0">
                <a:solidFill>
                  <a:schemeClr val="tx1"/>
                </a:solidFill>
                <a:latin typeface="+mn-lt"/>
              </a:rPr>
              <a:t>n</a:t>
            </a:r>
            <a:r>
              <a:rPr lang="en-GB" sz="1800" b="0" dirty="0" smtClean="0">
                <a:solidFill>
                  <a:schemeClr val="tx1"/>
                </a:solidFill>
                <a:latin typeface="+mn-lt"/>
              </a:rPr>
              <a:t>.</a:t>
            </a:r>
            <a:br>
              <a:rPr lang="en-GB" sz="1800" b="0" dirty="0" smtClean="0">
                <a:solidFill>
                  <a:schemeClr val="tx1"/>
                </a:solidFill>
                <a:latin typeface="+mn-lt"/>
              </a:rPr>
            </a:br>
            <a:r>
              <a:rPr lang="en-GB" sz="1800" b="0" dirty="0">
                <a:solidFill>
                  <a:schemeClr val="tx1"/>
                </a:solidFill>
                <a:latin typeface="+mn-lt"/>
              </a:rPr>
              <a:t>How many items do we have to process?</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Imagine you have ten oranges. You want to eat oranges three through seven.</a:t>
            </a:r>
            <a:br>
              <a:rPr lang="en-GB" sz="1800" b="0" dirty="0">
                <a:solidFill>
                  <a:schemeClr val="tx1"/>
                </a:solidFill>
                <a:latin typeface="+mn-lt"/>
              </a:rPr>
            </a:br>
            <a:r>
              <a:rPr lang="en-GB" sz="1800" b="0" dirty="0">
                <a:solidFill>
                  <a:schemeClr val="tx1"/>
                </a:solidFill>
                <a:latin typeface="+mn-lt"/>
              </a:rPr>
              <a:t>How many oranges will you eat?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Instead, you want to eat oranges three through four. How many oranges will you eat?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endParaRPr lang="en-GB" sz="1800" b="0" dirty="0">
              <a:solidFill>
                <a:schemeClr val="tx1"/>
              </a:solidFill>
              <a:latin typeface="+mn-lt"/>
            </a:endParaRPr>
          </a:p>
        </p:txBody>
      </p:sp>
    </p:spTree>
    <p:extLst>
      <p:ext uri="{BB962C8B-B14F-4D97-AF65-F5344CB8AC3E}">
        <p14:creationId xmlns:p14="http://schemas.microsoft.com/office/powerpoint/2010/main" val="17124604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Aside: counting in programming languages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1800" b="0" dirty="0" smtClean="0">
                <a:solidFill>
                  <a:schemeClr val="tx1"/>
                </a:solidFill>
                <a:latin typeface="+mn-lt"/>
              </a:rPr>
              <a:t>Consider a list of items. We want to process items </a:t>
            </a:r>
            <a:r>
              <a:rPr lang="en-GB" sz="1800" b="0" i="1" dirty="0" smtClean="0">
                <a:solidFill>
                  <a:schemeClr val="tx1"/>
                </a:solidFill>
                <a:latin typeface="+mn-lt"/>
              </a:rPr>
              <a:t>m</a:t>
            </a:r>
            <a:r>
              <a:rPr lang="en-GB" sz="1800" b="0" dirty="0" smtClean="0">
                <a:solidFill>
                  <a:schemeClr val="tx1"/>
                </a:solidFill>
                <a:latin typeface="+mn-lt"/>
              </a:rPr>
              <a:t> through </a:t>
            </a:r>
            <a:r>
              <a:rPr lang="en-GB" sz="1800" b="0" i="1" dirty="0" smtClean="0">
                <a:solidFill>
                  <a:schemeClr val="tx1"/>
                </a:solidFill>
                <a:latin typeface="+mn-lt"/>
              </a:rPr>
              <a:t>n</a:t>
            </a:r>
            <a:r>
              <a:rPr lang="en-GB" sz="1800" b="0" dirty="0" smtClean="0">
                <a:solidFill>
                  <a:schemeClr val="tx1"/>
                </a:solidFill>
                <a:latin typeface="+mn-lt"/>
              </a:rPr>
              <a:t>.</a:t>
            </a:r>
            <a:br>
              <a:rPr lang="en-GB" sz="1800" b="0" dirty="0" smtClean="0">
                <a:solidFill>
                  <a:schemeClr val="tx1"/>
                </a:solidFill>
                <a:latin typeface="+mn-lt"/>
              </a:rPr>
            </a:br>
            <a:r>
              <a:rPr lang="en-GB" sz="1800" b="0" dirty="0">
                <a:solidFill>
                  <a:schemeClr val="tx1"/>
                </a:solidFill>
                <a:latin typeface="+mn-lt"/>
              </a:rPr>
              <a:t>How many items do we have to process?</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Imagine you have ten oranges. You want to eat oranges three through seven.</a:t>
            </a:r>
            <a:br>
              <a:rPr lang="en-GB" sz="1800" b="0" dirty="0">
                <a:solidFill>
                  <a:schemeClr val="tx1"/>
                </a:solidFill>
                <a:latin typeface="+mn-lt"/>
              </a:rPr>
            </a:br>
            <a:r>
              <a:rPr lang="en-GB" sz="1800" b="0" dirty="0">
                <a:solidFill>
                  <a:schemeClr val="tx1"/>
                </a:solidFill>
                <a:latin typeface="+mn-lt"/>
              </a:rPr>
              <a:t>How many oranges will you eat?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Instead, you want to eat oranges three through four. How many oranges will you eat?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4-3 = 1? </a:t>
            </a:r>
            <a:r>
              <a:rPr lang="en-GB" sz="1800" dirty="0">
                <a:solidFill>
                  <a:schemeClr val="tx1"/>
                </a:solidFill>
                <a:latin typeface="+mn-lt"/>
              </a:rPr>
              <a:t>No.</a:t>
            </a:r>
            <a:br>
              <a:rPr lang="en-GB" sz="1800" dirty="0">
                <a:solidFill>
                  <a:schemeClr val="tx1"/>
                </a:solidFill>
                <a:latin typeface="+mn-lt"/>
              </a:rPr>
            </a:br>
            <a:r>
              <a:rPr lang="en-GB" sz="1800" dirty="0">
                <a:solidFill>
                  <a:schemeClr val="tx1"/>
                </a:solidFill>
                <a:latin typeface="+mn-lt"/>
              </a:rPr>
              <a:t>	</a:t>
            </a:r>
            <a:r>
              <a:rPr lang="en-GB" sz="1800" b="0" dirty="0">
                <a:solidFill>
                  <a:schemeClr val="tx1"/>
                </a:solidFill>
                <a:latin typeface="+mn-lt"/>
              </a:rPr>
              <a:t>4-3   +1 = 2? </a:t>
            </a:r>
            <a:r>
              <a:rPr lang="en-GB" sz="1800" dirty="0">
                <a:solidFill>
                  <a:schemeClr val="tx1"/>
                </a:solidFill>
                <a:latin typeface="+mn-lt"/>
              </a:rPr>
              <a:t>Yes.</a:t>
            </a: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The number of items we have to process is</a:t>
            </a:r>
            <a:br>
              <a:rPr lang="en-GB" sz="1800" b="0" dirty="0">
                <a:solidFill>
                  <a:schemeClr val="tx1"/>
                </a:solidFill>
                <a:latin typeface="+mn-lt"/>
              </a:rPr>
            </a:br>
            <a:r>
              <a:rPr lang="en-GB" sz="1800" b="0" dirty="0">
                <a:solidFill>
                  <a:schemeClr val="tx1"/>
                </a:solidFill>
                <a:latin typeface="+mn-lt"/>
              </a:rPr>
              <a:t>	(</a:t>
            </a:r>
            <a:r>
              <a:rPr lang="en-GB" sz="1800" b="0" i="1" dirty="0">
                <a:solidFill>
                  <a:schemeClr val="tx1"/>
                </a:solidFill>
                <a:latin typeface="+mn-lt"/>
              </a:rPr>
              <a:t>n – m)</a:t>
            </a:r>
            <a:r>
              <a:rPr lang="en-GB" sz="1800" b="0" dirty="0">
                <a:solidFill>
                  <a:schemeClr val="tx1"/>
                </a:solidFill>
                <a:latin typeface="+mn-lt"/>
              </a:rPr>
              <a:t> +1</a:t>
            </a:r>
            <a:br>
              <a:rPr lang="en-GB" sz="1800" b="0" dirty="0">
                <a:solidFill>
                  <a:schemeClr val="tx1"/>
                </a:solidFill>
                <a:latin typeface="+mn-lt"/>
              </a:rPr>
            </a:br>
            <a:r>
              <a:rPr lang="en-GB" sz="1800" b="0" dirty="0">
                <a:solidFill>
                  <a:schemeClr val="tx1"/>
                </a:solidFill>
                <a:latin typeface="+mn-lt"/>
              </a:rPr>
              <a:t>	(lastItem – firstItem) +1;</a:t>
            </a:r>
          </a:p>
        </p:txBody>
      </p:sp>
    </p:spTree>
    <p:extLst>
      <p:ext uri="{BB962C8B-B14F-4D97-AF65-F5344CB8AC3E}">
        <p14:creationId xmlns:p14="http://schemas.microsoft.com/office/powerpoint/2010/main" val="17303148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414866" y="611716"/>
            <a:ext cx="8489950" cy="5330825"/>
          </a:xfrm>
        </p:spPr>
        <p:txBody>
          <a:bodyPr/>
          <a:lstStyle/>
          <a:p>
            <a:r>
              <a:rPr lang="en-GB" dirty="0" smtClean="0">
                <a:solidFill>
                  <a:schemeClr val="tx1"/>
                </a:solidFill>
                <a:latin typeface="+mn-lt"/>
              </a:rPr>
              <a:t>How to think about problems like this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1800" b="0" dirty="0" smtClean="0">
                <a:solidFill>
                  <a:schemeClr val="tx1"/>
                </a:solidFill>
                <a:latin typeface="+mn-lt"/>
              </a:rPr>
              <a:t>An off-by-one error is a </a:t>
            </a:r>
            <a:r>
              <a:rPr lang="en-GB" sz="1800" dirty="0" smtClean="0">
                <a:solidFill>
                  <a:schemeClr val="tx1"/>
                </a:solidFill>
                <a:latin typeface="+mn-lt"/>
              </a:rPr>
              <a:t>fencepost </a:t>
            </a:r>
            <a:r>
              <a:rPr lang="en-GB" sz="1800" b="0" dirty="0" smtClean="0">
                <a:solidFill>
                  <a:schemeClr val="tx1"/>
                </a:solidFill>
                <a:latin typeface="+mn-lt"/>
              </a:rPr>
              <a:t>error.</a:t>
            </a:r>
            <a:br>
              <a:rPr lang="en-GB" sz="1800" b="0" dirty="0" smtClean="0">
                <a:solidFill>
                  <a:schemeClr val="tx1"/>
                </a:solidFill>
                <a:latin typeface="+mn-lt"/>
              </a:rPr>
            </a:br>
            <a:r>
              <a:rPr lang="en-GB" sz="1800" b="0" dirty="0" smtClean="0">
                <a:solidFill>
                  <a:schemeClr val="tx1"/>
                </a:solidFill>
                <a:latin typeface="+mn-lt"/>
              </a:rPr>
              <a:t/>
            </a:r>
            <a:br>
              <a:rPr lang="en-GB" sz="1800" b="0" dirty="0" smtClean="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Always be aware whether you are counting </a:t>
            </a:r>
            <a:r>
              <a:rPr lang="en-GB" sz="1800" dirty="0">
                <a:solidFill>
                  <a:schemeClr val="tx1"/>
                </a:solidFill>
                <a:latin typeface="+mn-lt"/>
              </a:rPr>
              <a:t>posts</a:t>
            </a:r>
            <a:r>
              <a:rPr lang="en-GB" sz="1800" b="0" dirty="0">
                <a:solidFill>
                  <a:schemeClr val="tx1"/>
                </a:solidFill>
                <a:latin typeface="+mn-lt"/>
              </a:rPr>
              <a:t> or </a:t>
            </a:r>
            <a:r>
              <a:rPr lang="en-GB" sz="1800" dirty="0">
                <a:solidFill>
                  <a:schemeClr val="tx1"/>
                </a:solidFill>
                <a:latin typeface="+mn-lt"/>
              </a:rPr>
              <a:t>gaps</a:t>
            </a:r>
            <a:r>
              <a:rPr lang="en-GB" sz="1800" b="0" dirty="0">
                <a:solidFill>
                  <a:schemeClr val="tx1"/>
                </a:solidFill>
                <a:latin typeface="+mn-lt"/>
              </a:rPr>
              <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A</a:t>
            </a:r>
            <a:r>
              <a:rPr lang="en-GB" sz="1800" b="0" dirty="0" smtClean="0">
                <a:solidFill>
                  <a:schemeClr val="tx1"/>
                </a:solidFill>
                <a:latin typeface="+mn-lt"/>
              </a:rPr>
              <a:t>lways consider the simplest case: a list of length two or three. If your logic works in the simplest case, it will usually work on a longer list.</a:t>
            </a:r>
            <a:br>
              <a:rPr lang="en-GB" sz="1800" b="0" dirty="0" smtClean="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To avoid this problem, many programming languages count from zero.</a:t>
            </a:r>
            <a:br>
              <a:rPr lang="en-GB" sz="1800" b="0" dirty="0">
                <a:solidFill>
                  <a:schemeClr val="tx1"/>
                </a:solidFill>
                <a:latin typeface="+mn-lt"/>
              </a:rPr>
            </a:br>
            <a:r>
              <a:rPr lang="en-GB" sz="1800" b="0" dirty="0">
                <a:solidFill>
                  <a:schemeClr val="tx1"/>
                </a:solidFill>
                <a:latin typeface="+mn-lt"/>
              </a:rPr>
              <a:t>The first item in a list is the </a:t>
            </a:r>
            <a:r>
              <a:rPr lang="en-GB" sz="1800" dirty="0">
                <a:solidFill>
                  <a:schemeClr val="tx1"/>
                </a:solidFill>
                <a:latin typeface="+mn-lt"/>
              </a:rPr>
              <a:t>zeroth</a:t>
            </a:r>
            <a:r>
              <a:rPr lang="en-GB" sz="1800" b="0" dirty="0">
                <a:solidFill>
                  <a:schemeClr val="tx1"/>
                </a:solidFill>
                <a:latin typeface="+mn-lt"/>
              </a:rPr>
              <a:t>.</a:t>
            </a:r>
            <a:br>
              <a:rPr lang="en-GB" sz="1800" b="0" dirty="0">
                <a:solidFill>
                  <a:schemeClr val="tx1"/>
                </a:solidFill>
                <a:latin typeface="+mn-lt"/>
              </a:rPr>
            </a:br>
            <a:r>
              <a:rPr lang="en-GB" sz="1800" b="0" dirty="0">
                <a:solidFill>
                  <a:schemeClr val="tx1"/>
                </a:solidFill>
                <a:latin typeface="+mn-lt"/>
              </a:rPr>
              <a:t/>
            </a:r>
            <a:br>
              <a:rPr lang="en-GB" sz="1800" b="0" dirty="0">
                <a:solidFill>
                  <a:schemeClr val="tx1"/>
                </a:solidFill>
                <a:latin typeface="+mn-lt"/>
              </a:rPr>
            </a:br>
            <a:r>
              <a:rPr lang="en-GB" sz="1800" b="0" dirty="0">
                <a:solidFill>
                  <a:schemeClr val="tx1"/>
                </a:solidFill>
                <a:latin typeface="+mn-lt"/>
              </a:rPr>
              <a:t>Therefore, if you have to process the first 5 items, they are 0,1,2,3,4, not 1,2,3,4,5.</a:t>
            </a:r>
          </a:p>
        </p:txBody>
      </p:sp>
      <p:pic>
        <p:nvPicPr>
          <p:cNvPr id="2" name="Picture 1"/>
          <p:cNvPicPr>
            <a:picLocks noChangeAspect="1"/>
          </p:cNvPicPr>
          <p:nvPr/>
        </p:nvPicPr>
        <p:blipFill>
          <a:blip r:embed="rId3"/>
          <a:stretch>
            <a:fillRect/>
          </a:stretch>
        </p:blipFill>
        <p:spPr>
          <a:xfrm>
            <a:off x="1433736" y="1935910"/>
            <a:ext cx="6276529" cy="1490414"/>
          </a:xfrm>
          <a:prstGeom prst="rect">
            <a:avLst/>
          </a:prstGeom>
        </p:spPr>
      </p:pic>
    </p:spTree>
    <p:extLst>
      <p:ext uri="{BB962C8B-B14F-4D97-AF65-F5344CB8AC3E}">
        <p14:creationId xmlns:p14="http://schemas.microsoft.com/office/powerpoint/2010/main" val="13093643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pPr algn="ct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smtClean="0">
                <a:solidFill>
                  <a:schemeClr val="tx1"/>
                </a:solidFill>
                <a:latin typeface="+mn-lt"/>
              </a:rPr>
              <a:t>Complexity</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4008512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is a computer?</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40382806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Problems and problem spaces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One particular task (like “sort this set” or “simulate this cell”) is a </a:t>
            </a:r>
            <a:r>
              <a:rPr lang="en-GB" sz="2000" dirty="0" smtClean="0">
                <a:solidFill>
                  <a:schemeClr val="tx1"/>
                </a:solidFill>
                <a:latin typeface="+mn-lt"/>
              </a:rPr>
              <a:t>problem instance.</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A </a:t>
            </a:r>
            <a:r>
              <a:rPr lang="en-GB" sz="2000" dirty="0" smtClean="0">
                <a:solidFill>
                  <a:schemeClr val="tx1"/>
                </a:solidFill>
                <a:latin typeface="+mn-lt"/>
              </a:rPr>
              <a:t>problem space </a:t>
            </a:r>
            <a:r>
              <a:rPr lang="en-GB" sz="2000" b="0" dirty="0" smtClean="0">
                <a:solidFill>
                  <a:schemeClr val="tx1"/>
                </a:solidFill>
                <a:latin typeface="+mn-lt"/>
              </a:rPr>
              <a:t>is a collection of similar problem instances.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A algorithm which “solves a particular problem” can solve all problems in that problem space.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Figure</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32791529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Time complexity</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Larger problems take longer to solve (in terms of instructions processed).</a:t>
            </a:r>
            <a:br>
              <a:rPr lang="en-GB" sz="2000" b="0" dirty="0" smtClean="0">
                <a:solidFill>
                  <a:schemeClr val="tx1"/>
                </a:solidFill>
                <a:latin typeface="+mn-lt"/>
              </a:rPr>
            </a:br>
            <a:r>
              <a:rPr lang="en-GB" sz="2000" b="0" dirty="0" smtClean="0">
                <a:solidFill>
                  <a:schemeClr val="tx1"/>
                </a:solidFill>
                <a:latin typeface="+mn-lt"/>
              </a:rPr>
              <a:t>Time complexity measures how running time gets longer in function of problem size.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Problem size?</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Travelling Salesman problem: number of cities to visit</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Sorting: how many items in our list</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Equation solving: how many terms in the formula</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Protein folding: number of atoms in the protein</a:t>
            </a: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Time to solve?</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Number of processor instructions (floating point ops, flops) per 	second</a:t>
            </a:r>
            <a:br>
              <a:rPr lang="en-GB" sz="2000" b="0" dirty="0" smtClean="0">
                <a:solidFill>
                  <a:schemeClr val="tx1"/>
                </a:solidFill>
                <a:latin typeface="+mn-lt"/>
              </a:rPr>
            </a:br>
            <a:r>
              <a:rPr lang="en-GB" sz="2000" b="0" dirty="0" smtClean="0">
                <a:solidFill>
                  <a:schemeClr val="tx1"/>
                </a:solidFill>
                <a:latin typeface="+mn-lt"/>
              </a:rPr>
              <a:t>	- Number of minutes code takes to run (assuming constant 	processor speed)</a:t>
            </a: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40420699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Space complexity</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Larger problems take more room to solve (in terms of information we must keep track of during solution).</a:t>
            </a:r>
            <a:br>
              <a:rPr lang="en-GB" sz="2000" b="0" dirty="0" smtClean="0">
                <a:solidFill>
                  <a:schemeClr val="tx1"/>
                </a:solidFill>
                <a:latin typeface="+mn-lt"/>
              </a:rPr>
            </a:br>
            <a:r>
              <a:rPr lang="en-GB" sz="2000" b="0" dirty="0" smtClean="0">
                <a:solidFill>
                  <a:schemeClr val="tx1"/>
                </a:solidFill>
                <a:latin typeface="+mn-lt"/>
              </a:rPr>
              <a:t>Space complexity measures how problems take more space in function of problem size.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smtClean="0">
                <a:solidFill>
                  <a:schemeClr val="tx1"/>
                </a:solidFill>
                <a:latin typeface="+mn-lt"/>
              </a:rPr>
              <a:t>Space used?</a:t>
            </a: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Megabytes of RAM</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Gigabytes of disk space</a:t>
            </a:r>
            <a:br>
              <a:rPr lang="en-GB" sz="2000" b="0" dirty="0" smtClean="0">
                <a:solidFill>
                  <a:schemeClr val="tx1"/>
                </a:solidFill>
                <a:latin typeface="+mn-lt"/>
              </a:rPr>
            </a:br>
            <a:r>
              <a:rPr lang="en-GB" sz="2000" b="0" dirty="0">
                <a:solidFill>
                  <a:schemeClr val="tx1"/>
                </a:solidFill>
                <a:latin typeface="+mn-lt"/>
              </a:rPr>
              <a:t>	</a:t>
            </a:r>
            <a:r>
              <a:rPr lang="en-GB" sz="2000" b="0" dirty="0">
                <a:solidFill>
                  <a:schemeClr val="tx1"/>
                </a:solidFill>
                <a:latin typeface="+mj-lt"/>
                <a:ea typeface="+mj-ea"/>
                <a:cs typeface="+mj-cs"/>
              </a:rPr>
              <a:t> </a:t>
            </a:r>
            <a:r>
              <a:rPr lang="en-GB" sz="2000" b="0" dirty="0" smtClean="0">
                <a:solidFill>
                  <a:schemeClr val="tx1"/>
                </a:solidFill>
                <a:latin typeface="+mj-lt"/>
                <a:ea typeface="+mj-ea"/>
                <a:cs typeface="+mj-cs"/>
              </a:rPr>
              <a:t>  needed </a:t>
            </a:r>
            <a:r>
              <a:rPr lang="en-GB" sz="2000" b="0" dirty="0">
                <a:solidFill>
                  <a:schemeClr val="tx1"/>
                </a:solidFill>
                <a:latin typeface="+mj-lt"/>
                <a:ea typeface="+mj-ea"/>
                <a:cs typeface="+mj-cs"/>
              </a:rPr>
              <a:t>to store intermediate computations</a:t>
            </a: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279109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611718"/>
            <a:ext cx="8489950" cy="5330825"/>
          </a:xfrm>
        </p:spPr>
        <p:txBody>
          <a:bodyPr/>
          <a:lstStyle/>
          <a:p>
            <a:r>
              <a:rPr lang="en-GB" dirty="0" smtClean="0">
                <a:solidFill>
                  <a:schemeClr val="tx1"/>
                </a:solidFill>
                <a:latin typeface="+mn-lt"/>
              </a:rPr>
              <a:t>Complexity classes</a:t>
            </a:r>
            <a:br>
              <a:rPr lang="en-GB" dirty="0" smtClean="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sz="2000" b="0" dirty="0" smtClean="0">
                <a:solidFill>
                  <a:schemeClr val="tx1"/>
                </a:solidFill>
                <a:latin typeface="+mn-lt"/>
              </a:rPr>
              <a:t>We measure time complexity using big O notation.</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If </a:t>
            </a:r>
            <a:r>
              <a:rPr lang="en-GB" sz="2000" b="0" i="1" dirty="0">
                <a:solidFill>
                  <a:schemeClr val="tx1"/>
                </a:solidFill>
                <a:latin typeface="+mn-lt"/>
              </a:rPr>
              <a:t>t</a:t>
            </a:r>
            <a:r>
              <a:rPr lang="en-GB" sz="2000" b="0" dirty="0">
                <a:solidFill>
                  <a:schemeClr val="tx1"/>
                </a:solidFill>
                <a:latin typeface="+mn-lt"/>
              </a:rPr>
              <a:t>(</a:t>
            </a:r>
            <a:r>
              <a:rPr lang="en-GB" sz="2000" b="0" i="1" dirty="0">
                <a:solidFill>
                  <a:schemeClr val="tx1"/>
                </a:solidFill>
                <a:latin typeface="+mn-lt"/>
              </a:rPr>
              <a:t>n</a:t>
            </a:r>
            <a:r>
              <a:rPr lang="en-GB" sz="2000" b="0" dirty="0">
                <a:solidFill>
                  <a:schemeClr val="tx1"/>
                </a:solidFill>
                <a:latin typeface="+mn-lt"/>
              </a:rPr>
              <a:t>)=O(</a:t>
            </a:r>
            <a:r>
              <a:rPr lang="en-GB" sz="2000" b="0" i="1" dirty="0">
                <a:solidFill>
                  <a:schemeClr val="tx1"/>
                </a:solidFill>
                <a:latin typeface="+mn-lt"/>
              </a:rPr>
              <a:t>f</a:t>
            </a:r>
            <a:r>
              <a:rPr lang="en-GB" sz="2000" b="0" dirty="0">
                <a:solidFill>
                  <a:schemeClr val="tx1"/>
                </a:solidFill>
                <a:latin typeface="+mn-lt"/>
              </a:rPr>
              <a:t>(</a:t>
            </a:r>
            <a:r>
              <a:rPr lang="en-GB" sz="2000" b="0" i="1" dirty="0">
                <a:solidFill>
                  <a:schemeClr val="tx1"/>
                </a:solidFill>
                <a:latin typeface="+mn-lt"/>
              </a:rPr>
              <a:t>n</a:t>
            </a:r>
            <a:r>
              <a:rPr lang="en-GB" sz="2000" b="0" dirty="0">
                <a:solidFill>
                  <a:schemeClr val="tx1"/>
                </a:solidFill>
                <a:latin typeface="+mn-lt"/>
              </a:rPr>
              <a:t>)) then running time for problem size </a:t>
            </a:r>
            <a:r>
              <a:rPr lang="en-GB" sz="2000" b="0" i="1" dirty="0">
                <a:solidFill>
                  <a:schemeClr val="tx1"/>
                </a:solidFill>
                <a:latin typeface="+mn-lt"/>
              </a:rPr>
              <a:t>n</a:t>
            </a:r>
            <a:r>
              <a:rPr lang="en-GB" sz="2000" b="0" dirty="0">
                <a:solidFill>
                  <a:schemeClr val="tx1"/>
                </a:solidFill>
                <a:latin typeface="+mn-lt"/>
              </a:rPr>
              <a:t> is always less than a constant multiple of f(</a:t>
            </a:r>
            <a:r>
              <a:rPr lang="en-GB" sz="2000" b="0" i="1" dirty="0">
                <a:solidFill>
                  <a:schemeClr val="tx1"/>
                </a:solidFill>
                <a:latin typeface="+mn-lt"/>
              </a:rPr>
              <a:t>n</a:t>
            </a:r>
            <a:r>
              <a:rPr lang="en-GB" sz="2000" b="0" dirty="0">
                <a:solidFill>
                  <a:schemeClr val="tx1"/>
                </a:solidFill>
                <a:latin typeface="+mn-lt"/>
              </a:rPr>
              <a:t>).</a:t>
            </a:r>
            <a:br>
              <a:rPr lang="en-GB" sz="2000" b="0" dirty="0">
                <a:solidFill>
                  <a:schemeClr val="tx1"/>
                </a:solidFill>
                <a:latin typeface="+mn-lt"/>
              </a:rPr>
            </a:br>
            <a:r>
              <a:rPr lang="en-GB" sz="2000" b="0" i="1" dirty="0" smtClean="0">
                <a:solidFill>
                  <a:srgbClr val="008040"/>
                </a:solidFill>
                <a:latin typeface="+mn-lt"/>
              </a:rPr>
              <a:t/>
            </a:r>
            <a:br>
              <a:rPr lang="en-GB" sz="2000" b="0" i="1" dirty="0" smtClean="0">
                <a:solidFill>
                  <a:srgbClr val="008040"/>
                </a:solidFill>
                <a:latin typeface="+mn-lt"/>
              </a:rPr>
            </a:br>
            <a:r>
              <a:rPr lang="en-GB" sz="2000" b="0" i="1" dirty="0">
                <a:solidFill>
                  <a:srgbClr val="008040"/>
                </a:solidFill>
                <a:latin typeface="+mn-lt"/>
              </a:rPr>
              <a:t>t</a:t>
            </a:r>
            <a:r>
              <a:rPr lang="en-GB" sz="2000" b="0" i="1" dirty="0" smtClean="0">
                <a:solidFill>
                  <a:srgbClr val="008040"/>
                </a:solidFill>
                <a:latin typeface="+mn-lt"/>
              </a:rPr>
              <a:t> </a:t>
            </a:r>
            <a:r>
              <a:rPr lang="en-GB" sz="2000" b="0" dirty="0" smtClean="0">
                <a:solidFill>
                  <a:srgbClr val="008040"/>
                </a:solidFill>
                <a:latin typeface="+mn-lt"/>
              </a:rPr>
              <a:t>= O(1)		Constant time</a:t>
            </a:r>
            <a:br>
              <a:rPr lang="en-GB" sz="2000" b="0" dirty="0" smtClean="0">
                <a:solidFill>
                  <a:srgbClr val="008040"/>
                </a:solidFill>
                <a:latin typeface="+mn-lt"/>
              </a:rPr>
            </a:br>
            <a:r>
              <a:rPr lang="en-GB" sz="2000" b="0" i="1" dirty="0">
                <a:solidFill>
                  <a:srgbClr val="008040"/>
                </a:solidFill>
              </a:rPr>
              <a:t>t </a:t>
            </a:r>
            <a:r>
              <a:rPr lang="en-GB" sz="2000" b="0" dirty="0">
                <a:solidFill>
                  <a:srgbClr val="008040"/>
                </a:solidFill>
              </a:rPr>
              <a:t>= O(log </a:t>
            </a:r>
            <a:r>
              <a:rPr lang="en-GB" sz="2000" b="0" i="1" dirty="0">
                <a:solidFill>
                  <a:srgbClr val="008040"/>
                </a:solidFill>
              </a:rPr>
              <a:t>n</a:t>
            </a:r>
            <a:r>
              <a:rPr lang="en-GB" sz="2000" b="0" dirty="0">
                <a:solidFill>
                  <a:srgbClr val="008040"/>
                </a:solidFill>
              </a:rPr>
              <a:t>)	</a:t>
            </a:r>
            <a:r>
              <a:rPr lang="en-GB" sz="2000" b="0" dirty="0">
                <a:solidFill>
                  <a:srgbClr val="008040"/>
                </a:solidFill>
                <a:latin typeface="+mn-lt"/>
              </a:rPr>
              <a:t>Logarithmic time</a:t>
            </a:r>
            <a:br>
              <a:rPr lang="en-GB" sz="2000" b="0" dirty="0">
                <a:solidFill>
                  <a:srgbClr val="008040"/>
                </a:solidFill>
                <a:latin typeface="+mn-lt"/>
              </a:rPr>
            </a:br>
            <a:r>
              <a:rPr lang="en-GB" sz="2000" b="0" i="1" dirty="0">
                <a:solidFill>
                  <a:srgbClr val="008040"/>
                </a:solidFill>
              </a:rPr>
              <a:t>t </a:t>
            </a:r>
            <a:r>
              <a:rPr lang="en-GB" sz="2000" b="0" dirty="0">
                <a:solidFill>
                  <a:srgbClr val="008040"/>
                </a:solidFill>
              </a:rPr>
              <a:t>= O(</a:t>
            </a:r>
            <a:r>
              <a:rPr lang="en-GB" sz="2000" b="0" i="1" dirty="0">
                <a:solidFill>
                  <a:srgbClr val="008040"/>
                </a:solidFill>
              </a:rPr>
              <a:t>n</a:t>
            </a:r>
            <a:r>
              <a:rPr lang="en-GB" sz="2000" b="0" dirty="0">
                <a:solidFill>
                  <a:srgbClr val="008040"/>
                </a:solidFill>
              </a:rPr>
              <a:t>)		</a:t>
            </a:r>
            <a:r>
              <a:rPr lang="en-GB" sz="2000" b="0" dirty="0">
                <a:solidFill>
                  <a:srgbClr val="008040"/>
                </a:solidFill>
                <a:latin typeface="+mn-lt"/>
              </a:rPr>
              <a:t>Linear time</a:t>
            </a:r>
            <a:r>
              <a:rPr lang="en-GB" sz="2000" b="0" dirty="0" smtClean="0">
                <a:solidFill>
                  <a:srgbClr val="008040"/>
                </a:solidFill>
                <a:latin typeface="+mn-lt"/>
              </a:rPr>
              <a:t/>
            </a:r>
            <a:br>
              <a:rPr lang="en-GB" sz="2000" b="0" dirty="0" smtClean="0">
                <a:solidFill>
                  <a:srgbClr val="008040"/>
                </a:solidFill>
                <a:latin typeface="+mn-lt"/>
              </a:rPr>
            </a:br>
            <a:r>
              <a:rPr lang="en-GB" sz="2000" b="0" i="1" dirty="0">
                <a:solidFill>
                  <a:srgbClr val="008040"/>
                </a:solidFill>
              </a:rPr>
              <a:t>t </a:t>
            </a:r>
            <a:r>
              <a:rPr lang="en-GB" sz="2000" b="0" dirty="0">
                <a:solidFill>
                  <a:srgbClr val="008040"/>
                </a:solidFill>
              </a:rPr>
              <a:t>= O(</a:t>
            </a:r>
            <a:r>
              <a:rPr lang="en-GB" sz="2000" b="0" i="1" dirty="0">
                <a:solidFill>
                  <a:srgbClr val="008040"/>
                </a:solidFill>
              </a:rPr>
              <a:t>n</a:t>
            </a:r>
            <a:r>
              <a:rPr lang="en-GB" sz="2000" b="0" i="1" baseline="30000" dirty="0">
                <a:solidFill>
                  <a:srgbClr val="008040"/>
                </a:solidFill>
              </a:rPr>
              <a:t>2</a:t>
            </a:r>
            <a:r>
              <a:rPr lang="en-GB" sz="2000" b="0" dirty="0">
                <a:solidFill>
                  <a:srgbClr val="008040"/>
                </a:solidFill>
              </a:rPr>
              <a:t>)	</a:t>
            </a:r>
            <a:r>
              <a:rPr lang="en-GB" sz="2000" b="0" dirty="0">
                <a:solidFill>
                  <a:srgbClr val="008040"/>
                </a:solidFill>
                <a:latin typeface="+mn-lt"/>
              </a:rPr>
              <a:t>Quadratic time</a:t>
            </a:r>
            <a:br>
              <a:rPr lang="en-GB" sz="2000" b="0" dirty="0">
                <a:solidFill>
                  <a:srgbClr val="008040"/>
                </a:solidFill>
                <a:latin typeface="+mn-lt"/>
              </a:rPr>
            </a:br>
            <a:r>
              <a:rPr lang="en-GB" sz="2000" b="0" i="1" dirty="0">
                <a:solidFill>
                  <a:srgbClr val="FF8000"/>
                </a:solidFill>
              </a:rPr>
              <a:t>t </a:t>
            </a:r>
            <a:r>
              <a:rPr lang="en-GB" sz="2000" b="0" dirty="0">
                <a:solidFill>
                  <a:srgbClr val="FF8000"/>
                </a:solidFill>
              </a:rPr>
              <a:t>= O(n</a:t>
            </a:r>
            <a:r>
              <a:rPr lang="en-GB" sz="2000" b="0" baseline="30000" dirty="0">
                <a:solidFill>
                  <a:srgbClr val="FF8000"/>
                </a:solidFill>
              </a:rPr>
              <a:t>3</a:t>
            </a:r>
            <a:r>
              <a:rPr lang="en-GB" sz="2000" b="0" dirty="0">
                <a:solidFill>
                  <a:srgbClr val="FF8000"/>
                </a:solidFill>
              </a:rPr>
              <a:t>)	</a:t>
            </a:r>
            <a:r>
              <a:rPr lang="en-GB" sz="2000" b="0" dirty="0">
                <a:solidFill>
                  <a:srgbClr val="FF8000"/>
                </a:solidFill>
                <a:latin typeface="+mn-lt"/>
              </a:rPr>
              <a:t>Cubic time</a:t>
            </a:r>
            <a:br>
              <a:rPr lang="en-GB" sz="2000" b="0" dirty="0">
                <a:solidFill>
                  <a:srgbClr val="FF8000"/>
                </a:solidFill>
                <a:latin typeface="+mn-lt"/>
              </a:rPr>
            </a:br>
            <a:r>
              <a:rPr lang="en-GB" sz="2000" b="0" i="1" dirty="0">
                <a:solidFill>
                  <a:srgbClr val="FF8000"/>
                </a:solidFill>
              </a:rPr>
              <a:t>t </a:t>
            </a:r>
            <a:r>
              <a:rPr lang="en-GB" sz="2000" b="0" dirty="0">
                <a:solidFill>
                  <a:srgbClr val="FF8000"/>
                </a:solidFill>
              </a:rPr>
              <a:t>= poly(</a:t>
            </a:r>
            <a:r>
              <a:rPr lang="en-GB" sz="2000" b="0" i="1" dirty="0">
                <a:solidFill>
                  <a:srgbClr val="FF8000"/>
                </a:solidFill>
              </a:rPr>
              <a:t>n</a:t>
            </a:r>
            <a:r>
              <a:rPr lang="en-GB" sz="2000" b="0" dirty="0">
                <a:solidFill>
                  <a:srgbClr val="FF8000"/>
                </a:solidFill>
              </a:rPr>
              <a:t>)	</a:t>
            </a:r>
            <a:r>
              <a:rPr lang="en-GB" sz="2000" b="0" dirty="0">
                <a:solidFill>
                  <a:srgbClr val="FF8000"/>
                </a:solidFill>
                <a:latin typeface="+mn-lt"/>
              </a:rPr>
              <a:t>Polynomial time (P)</a:t>
            </a:r>
            <a:br>
              <a:rPr lang="en-GB" sz="2000" b="0" dirty="0">
                <a:solidFill>
                  <a:srgbClr val="FF8000"/>
                </a:solidFill>
                <a:latin typeface="+mn-lt"/>
              </a:rPr>
            </a:br>
            <a:r>
              <a:rPr lang="en-GB" sz="2000" b="0" i="1" dirty="0">
                <a:solidFill>
                  <a:srgbClr val="FF0000"/>
                </a:solidFill>
              </a:rPr>
              <a:t>t </a:t>
            </a:r>
            <a:r>
              <a:rPr lang="en-GB" sz="2000" b="0" dirty="0">
                <a:solidFill>
                  <a:srgbClr val="FF0000"/>
                </a:solidFill>
              </a:rPr>
              <a:t>= 2</a:t>
            </a:r>
            <a:r>
              <a:rPr lang="en-GB" sz="2000" b="0" baseline="30000" dirty="0">
                <a:solidFill>
                  <a:srgbClr val="FF0000"/>
                </a:solidFill>
              </a:rPr>
              <a:t>O(</a:t>
            </a:r>
            <a:r>
              <a:rPr lang="en-GB" sz="2000" b="0" i="1" baseline="30000" dirty="0">
                <a:solidFill>
                  <a:srgbClr val="FF0000"/>
                </a:solidFill>
              </a:rPr>
              <a:t>n</a:t>
            </a:r>
            <a:r>
              <a:rPr lang="en-GB" sz="2000" b="0" baseline="30000" dirty="0">
                <a:solidFill>
                  <a:srgbClr val="FF0000"/>
                </a:solidFill>
              </a:rPr>
              <a:t>)</a:t>
            </a:r>
            <a:r>
              <a:rPr lang="en-GB" sz="2000" b="0" dirty="0">
                <a:solidFill>
                  <a:srgbClr val="FF0000"/>
                </a:solidFill>
              </a:rPr>
              <a:t>		</a:t>
            </a:r>
            <a:r>
              <a:rPr lang="en-GB" sz="2000" b="0" dirty="0">
                <a:solidFill>
                  <a:srgbClr val="FF0000"/>
                </a:solidFill>
                <a:latin typeface="+mn-lt"/>
              </a:rPr>
              <a:t>Exponential time</a:t>
            </a:r>
            <a:br>
              <a:rPr lang="en-GB" sz="2000" b="0" dirty="0">
                <a:solidFill>
                  <a:srgbClr val="FF0000"/>
                </a:solidFill>
                <a:latin typeface="+mn-lt"/>
              </a:rPr>
            </a:br>
            <a:r>
              <a:rPr lang="en-GB" sz="2000" b="0" dirty="0">
                <a:solidFill>
                  <a:srgbClr val="FF0000"/>
                </a:solidFill>
                <a:latin typeface="+mn-lt"/>
              </a:rPr>
              <a:t/>
            </a:r>
            <a:br>
              <a:rPr lang="en-GB" sz="2000" b="0" dirty="0">
                <a:solidFill>
                  <a:srgbClr val="FF0000"/>
                </a:solidFill>
                <a:latin typeface="+mn-lt"/>
              </a:rPr>
            </a:br>
            <a:r>
              <a:rPr lang="en-GB" sz="2000" b="0" dirty="0">
                <a:solidFill>
                  <a:srgbClr val="FF0000"/>
                </a:solidFill>
                <a:latin typeface="+mn-lt"/>
              </a:rPr>
              <a:t/>
            </a:r>
            <a:br>
              <a:rPr lang="en-GB" sz="2000" b="0" dirty="0">
                <a:solidFill>
                  <a:srgbClr val="FF0000"/>
                </a:solidFill>
                <a:latin typeface="+mn-lt"/>
              </a:rPr>
            </a:br>
            <a:r>
              <a:rPr lang="en-GB" sz="2000" b="0" dirty="0">
                <a:solidFill>
                  <a:schemeClr val="tx1"/>
                </a:solidFill>
                <a:latin typeface="+mn-lt"/>
              </a:rPr>
              <a:t>These refer to the upper bounds of processing time across the whole problem space,</a:t>
            </a:r>
            <a:br>
              <a:rPr lang="en-GB" sz="2000" b="0" dirty="0">
                <a:solidFill>
                  <a:schemeClr val="tx1"/>
                </a:solidFill>
                <a:latin typeface="+mn-lt"/>
              </a:rPr>
            </a:br>
            <a:r>
              <a:rPr lang="en-GB" sz="2000" b="0" dirty="0">
                <a:solidFill>
                  <a:schemeClr val="tx1"/>
                </a:solidFill>
                <a:latin typeface="+mn-lt"/>
              </a:rPr>
              <a:t>not the average time or the time for a particular problem instance.</a:t>
            </a:r>
          </a:p>
        </p:txBody>
      </p:sp>
    </p:spTree>
    <p:extLst>
      <p:ext uri="{BB962C8B-B14F-4D97-AF65-F5344CB8AC3E}">
        <p14:creationId xmlns:p14="http://schemas.microsoft.com/office/powerpoint/2010/main" val="1717138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Complexity classes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smtClean="0">
                <a:solidFill>
                  <a:schemeClr val="tx1"/>
                </a:solidFill>
                <a:latin typeface="+mn-lt"/>
              </a:rPr>
              <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Time taken</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Problem size</a:t>
            </a:r>
            <a:br>
              <a:rPr lang="en-GB" sz="2000"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pic>
        <p:nvPicPr>
          <p:cNvPr id="26626" name="Picture 2" descr="http://www.cs.odu.edu/~toida/nerzic/content/function/growth_files/summa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313" y="2090738"/>
            <a:ext cx="4286250"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99327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Determinism</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dirty="0" smtClean="0">
                <a:solidFill>
                  <a:schemeClr val="tx1"/>
                </a:solidFill>
                <a:latin typeface="+mn-lt"/>
              </a:rPr>
              <a:t>Deterministic </a:t>
            </a:r>
            <a:r>
              <a:rPr lang="en-GB" sz="2000" b="0" dirty="0" smtClean="0">
                <a:solidFill>
                  <a:schemeClr val="tx1"/>
                </a:solidFill>
                <a:latin typeface="+mn-lt"/>
              </a:rPr>
              <a:t>systems always behave in the same way when running from a particular set of initial conditions.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smtClean="0">
                <a:solidFill>
                  <a:schemeClr val="tx1"/>
                </a:solidFill>
                <a:latin typeface="+mn-lt"/>
              </a:rPr>
              <a:t>Nondeterministic </a:t>
            </a:r>
            <a:r>
              <a:rPr lang="en-GB" sz="2000" b="0" dirty="0" smtClean="0">
                <a:solidFill>
                  <a:schemeClr val="tx1"/>
                </a:solidFill>
                <a:latin typeface="+mn-lt"/>
              </a:rPr>
              <a:t>systems include randomness.</a:t>
            </a:r>
            <a:br>
              <a:rPr lang="en-GB" sz="2000" b="0" dirty="0" smtClean="0">
                <a:solidFill>
                  <a:schemeClr val="tx1"/>
                </a:solidFill>
                <a:latin typeface="+mn-lt"/>
              </a:rPr>
            </a:br>
            <a:r>
              <a:rPr lang="en-GB" sz="2000" b="0" dirty="0" smtClean="0">
                <a:solidFill>
                  <a:schemeClr val="tx1"/>
                </a:solidFill>
                <a:latin typeface="+mn-lt"/>
              </a:rPr>
              <a:t>They may evolve in different ways from the same initial conditions.</a:t>
            </a:r>
            <a:endParaRPr lang="en-GB" sz="2000" b="0" dirty="0">
              <a:solidFill>
                <a:schemeClr val="tx1"/>
              </a:solidFill>
              <a:latin typeface="+mn-lt"/>
            </a:endParaRPr>
          </a:p>
        </p:txBody>
      </p:sp>
    </p:spTree>
    <p:extLst>
      <p:ext uri="{BB962C8B-B14F-4D97-AF65-F5344CB8AC3E}">
        <p14:creationId xmlns:p14="http://schemas.microsoft.com/office/powerpoint/2010/main" val="252687557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Nondeterministic machines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dirty="0" smtClean="0">
                <a:solidFill>
                  <a:schemeClr val="tx1"/>
                </a:solidFill>
                <a:latin typeface="+mn-lt"/>
              </a:rPr>
              <a:t>Nondeterministic machines</a:t>
            </a:r>
            <a:r>
              <a:rPr lang="en-GB" sz="2000" b="0" dirty="0" smtClean="0">
                <a:solidFill>
                  <a:schemeClr val="tx1"/>
                </a:solidFill>
                <a:latin typeface="+mn-lt"/>
              </a:rPr>
              <a:t> are a very powerful imaginary device.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Whenever there is a choice of paths, the nondeterministic machine takes </a:t>
            </a:r>
            <a:r>
              <a:rPr lang="en-GB" sz="2000" b="0" i="1" dirty="0" smtClean="0">
                <a:solidFill>
                  <a:schemeClr val="tx1"/>
                </a:solidFill>
                <a:latin typeface="+mn-lt"/>
              </a:rPr>
              <a:t>both at once</a:t>
            </a:r>
            <a:r>
              <a:rPr lang="en-GB" sz="2000" b="0" dirty="0" smtClean="0">
                <a:solidFill>
                  <a:schemeClr val="tx1"/>
                </a:solidFill>
                <a:latin typeface="+mn-lt"/>
              </a:rPr>
              <a:t>.</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It can thus be simultaneously in several states at once.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A nondeterministic machine can explore all problem-solving options at once and stop as soon as one route finds a solution.</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A nondeterministic machine can be simulated using a deterministic machine. All NM-computable problem instances are therefore DM-computable. However, they may take much longer.</a:t>
            </a:r>
            <a:endParaRPr lang="en-GB" sz="2000" b="0" dirty="0">
              <a:solidFill>
                <a:schemeClr val="tx1"/>
              </a:solidFill>
              <a:latin typeface="+mn-lt"/>
            </a:endParaRPr>
          </a:p>
        </p:txBody>
      </p:sp>
    </p:spTree>
    <p:extLst>
      <p:ext uri="{BB962C8B-B14F-4D97-AF65-F5344CB8AC3E}">
        <p14:creationId xmlns:p14="http://schemas.microsoft.com/office/powerpoint/2010/main" val="18095899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kind of machine?</a:t>
            </a:r>
            <a:br>
              <a:rPr lang="en-GB"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We don’t need to worry about this.</a:t>
            </a:r>
            <a:br>
              <a:rPr lang="en-GB" sz="2000" b="0" dirty="0" smtClean="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All </a:t>
            </a:r>
            <a:r>
              <a:rPr lang="en-GB" sz="2000" dirty="0" smtClean="0">
                <a:solidFill>
                  <a:schemeClr val="tx1"/>
                </a:solidFill>
                <a:latin typeface="+mn-lt"/>
              </a:rPr>
              <a:t>Turing-complete</a:t>
            </a:r>
            <a:r>
              <a:rPr lang="en-GB" sz="2000" b="0" dirty="0" smtClean="0">
                <a:solidFill>
                  <a:schemeClr val="tx1"/>
                </a:solidFill>
                <a:latin typeface="+mn-lt"/>
              </a:rPr>
              <a:t> machines can compute the same set of problems.</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The </a:t>
            </a:r>
            <a:r>
              <a:rPr lang="en-GB" sz="2000" dirty="0">
                <a:solidFill>
                  <a:schemeClr val="tx1"/>
                </a:solidFill>
                <a:latin typeface="+mn-lt"/>
              </a:rPr>
              <a:t>Church-Turing thesis </a:t>
            </a:r>
            <a:r>
              <a:rPr lang="en-GB" sz="2000" b="0" dirty="0">
                <a:solidFill>
                  <a:schemeClr val="tx1"/>
                </a:solidFill>
                <a:latin typeface="+mn-lt"/>
              </a:rPr>
              <a:t>(which can’t be proven, but has near-universal acceptance) says that every effectively calculable function is a computable function.</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Alternatively: everything which we know exactly how to compute, can be computed by a machine.</a:t>
            </a:r>
          </a:p>
        </p:txBody>
      </p:sp>
    </p:spTree>
    <p:extLst>
      <p:ext uri="{BB962C8B-B14F-4D97-AF65-F5344CB8AC3E}">
        <p14:creationId xmlns:p14="http://schemas.microsoft.com/office/powerpoint/2010/main" val="41647406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Nondeterministic polynomial time (NP)</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NP is a class of problems like P.</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Problems in NP can be solved by a nondeterministic machine in polynomial time.</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It is proven that if a problem is in NP,</a:t>
            </a:r>
            <a:br>
              <a:rPr lang="en-GB" sz="2000" b="0" dirty="0">
                <a:solidFill>
                  <a:schemeClr val="tx1"/>
                </a:solidFill>
                <a:latin typeface="+mn-lt"/>
              </a:rPr>
            </a:br>
            <a:r>
              <a:rPr lang="en-GB" sz="2000" b="0" dirty="0">
                <a:solidFill>
                  <a:schemeClr val="tx1"/>
                </a:solidFill>
                <a:latin typeface="+mn-lt"/>
              </a:rPr>
              <a:t>and we have a candidate solution,</a:t>
            </a:r>
            <a:br>
              <a:rPr lang="en-GB" sz="2000" b="0" dirty="0">
                <a:solidFill>
                  <a:schemeClr val="tx1"/>
                </a:solidFill>
                <a:latin typeface="+mn-lt"/>
              </a:rPr>
            </a:br>
            <a:r>
              <a:rPr lang="en-GB" sz="2000" b="0" dirty="0">
                <a:solidFill>
                  <a:schemeClr val="tx1"/>
                </a:solidFill>
                <a:latin typeface="+mn-lt"/>
              </a:rPr>
              <a:t>we can check the validity of that solution in polynomial time.</a:t>
            </a:r>
          </a:p>
        </p:txBody>
      </p:sp>
    </p:spTree>
    <p:extLst>
      <p:ext uri="{BB962C8B-B14F-4D97-AF65-F5344CB8AC3E}">
        <p14:creationId xmlns:p14="http://schemas.microsoft.com/office/powerpoint/2010/main" val="81403379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 vs. NP</a:t>
            </a:r>
            <a:br>
              <a:rPr lang="en-GB" dirty="0" smtClean="0">
                <a:solidFill>
                  <a:schemeClr val="tx1"/>
                </a:solidFill>
                <a:latin typeface="+mn-lt"/>
              </a:rPr>
            </a:br>
            <a:r>
              <a:rPr lang="en-GB" sz="2000" b="0" i="1" dirty="0">
                <a:solidFill>
                  <a:schemeClr val="tx1"/>
                </a:solidFill>
                <a:latin typeface="+mn-lt"/>
              </a:rPr>
              <a:t/>
            </a:r>
            <a:br>
              <a:rPr lang="en-GB" sz="2000" b="0" i="1" dirty="0">
                <a:solidFill>
                  <a:schemeClr val="tx1"/>
                </a:solidFill>
                <a:latin typeface="+mn-lt"/>
              </a:rPr>
            </a:br>
            <a:r>
              <a:rPr lang="en-GB" sz="2000" b="0" i="1" dirty="0">
                <a:solidFill>
                  <a:schemeClr val="tx1"/>
                </a:solidFill>
                <a:latin typeface="+mn-lt"/>
              </a:rPr>
              <a:t>One of the great questions of computer science.</a:t>
            </a:r>
            <a:br>
              <a:rPr lang="en-GB" sz="2000" b="0" i="1" dirty="0">
                <a:solidFill>
                  <a:schemeClr val="tx1"/>
                </a:solidFill>
                <a:latin typeface="+mn-lt"/>
              </a:rPr>
            </a:br>
            <a:r>
              <a:rPr lang="en-GB" sz="2000" b="0" i="1" dirty="0">
                <a:solidFill>
                  <a:schemeClr val="tx1"/>
                </a:solidFill>
                <a:latin typeface="+mn-lt"/>
              </a:rPr>
              <a:t/>
            </a:r>
            <a:br>
              <a:rPr lang="en-GB" sz="2000" b="0" i="1" dirty="0">
                <a:solidFill>
                  <a:schemeClr val="tx1"/>
                </a:solidFill>
                <a:latin typeface="+mn-lt"/>
              </a:rPr>
            </a:br>
            <a:r>
              <a:rPr lang="en-GB" sz="2000" dirty="0" smtClean="0">
                <a:solidFill>
                  <a:schemeClr val="tx1"/>
                </a:solidFill>
                <a:latin typeface="+mn-lt"/>
              </a:rPr>
              <a:t>P: </a:t>
            </a:r>
            <a:r>
              <a:rPr lang="en-GB" sz="2000" b="0" dirty="0" smtClean="0">
                <a:solidFill>
                  <a:schemeClr val="tx1"/>
                </a:solidFill>
                <a:latin typeface="+mn-lt"/>
              </a:rPr>
              <a:t>problems which a deterministic machine can solve in polynomial time</a:t>
            </a:r>
            <a:br>
              <a:rPr lang="en-GB" sz="2000" b="0" dirty="0" smtClean="0">
                <a:solidFill>
                  <a:schemeClr val="tx1"/>
                </a:solidFill>
                <a:latin typeface="+mn-lt"/>
              </a:rPr>
            </a:br>
            <a:r>
              <a:rPr lang="en-GB" sz="2000" dirty="0" smtClean="0">
                <a:solidFill>
                  <a:schemeClr val="tx1"/>
                </a:solidFill>
                <a:latin typeface="+mn-lt"/>
              </a:rPr>
              <a:t>NP: </a:t>
            </a:r>
            <a:r>
              <a:rPr lang="en-GB" sz="2000" b="0" dirty="0" smtClean="0">
                <a:solidFill>
                  <a:schemeClr val="tx1"/>
                </a:solidFill>
                <a:latin typeface="+mn-lt"/>
              </a:rPr>
              <a:t>problems which a nondeterministic machine can solve in polynomial time.</a:t>
            </a:r>
            <a:br>
              <a:rPr lang="en-GB" sz="2000" b="0" dirty="0" smtClean="0">
                <a:solidFill>
                  <a:schemeClr val="tx1"/>
                </a:solidFill>
                <a:latin typeface="+mn-lt"/>
              </a:rPr>
            </a:br>
            <a:r>
              <a:rPr lang="en-GB" sz="2000" b="0" dirty="0" smtClean="0">
                <a:solidFill>
                  <a:schemeClr val="tx1"/>
                </a:solidFill>
                <a:latin typeface="+mn-lt"/>
              </a:rPr>
              <a:t>or, problems whose solutions can be verified in polynomial time.</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a:solidFill>
                  <a:schemeClr val="tx1"/>
                </a:solidFill>
                <a:latin typeface="+mn-lt"/>
              </a:rPr>
              <a:t>If P=NP,</a:t>
            </a: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for polynomial problems,</a:t>
            </a:r>
            <a:br>
              <a:rPr lang="en-GB" sz="2000" b="0" dirty="0">
                <a:solidFill>
                  <a:schemeClr val="tx1"/>
                </a:solidFill>
                <a:latin typeface="+mn-lt"/>
              </a:rPr>
            </a:br>
            <a:r>
              <a:rPr lang="en-GB" sz="2000" b="0" dirty="0">
                <a:solidFill>
                  <a:schemeClr val="tx1"/>
                </a:solidFill>
                <a:latin typeface="+mn-lt"/>
              </a:rPr>
              <a:t>it is just as easy to calculate a solution as to verify it (just as easy by a constant factor).</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dirty="0">
                <a:solidFill>
                  <a:schemeClr val="tx1"/>
                </a:solidFill>
                <a:latin typeface="+mn-lt"/>
              </a:rPr>
              <a:t>If P=/=NP,</a:t>
            </a:r>
            <a:br>
              <a:rPr lang="en-GB" sz="2000" dirty="0">
                <a:solidFill>
                  <a:schemeClr val="tx1"/>
                </a:solidFill>
                <a:latin typeface="+mn-lt"/>
              </a:rPr>
            </a:br>
            <a:r>
              <a:rPr lang="en-GB" sz="2000" b="0" dirty="0">
                <a:solidFill>
                  <a:schemeClr val="tx1"/>
                </a:solidFill>
                <a:latin typeface="+mn-lt"/>
              </a:rPr>
              <a:t>for polynomial problems,</a:t>
            </a:r>
            <a:br>
              <a:rPr lang="en-GB" sz="2000" b="0" dirty="0">
                <a:solidFill>
                  <a:schemeClr val="tx1"/>
                </a:solidFill>
                <a:latin typeface="+mn-lt"/>
              </a:rPr>
            </a:br>
            <a:r>
              <a:rPr lang="en-GB" sz="2000" b="0" dirty="0">
                <a:solidFill>
                  <a:schemeClr val="tx1"/>
                </a:solidFill>
                <a:latin typeface="+mn-lt"/>
              </a:rPr>
              <a:t>it is much harder to calculate a solution than to verify one.</a:t>
            </a:r>
            <a:br>
              <a:rPr lang="en-GB" sz="2000" b="0" dirty="0">
                <a:solidFill>
                  <a:schemeClr val="tx1"/>
                </a:solidFill>
                <a:latin typeface="+mn-lt"/>
              </a:rPr>
            </a:br>
            <a:r>
              <a:rPr lang="en-GB" sz="2000" b="0" dirty="0">
                <a:solidFill>
                  <a:schemeClr val="tx1"/>
                </a:solidFill>
                <a:latin typeface="+mn-lt"/>
              </a:rPr>
              <a:t>This is widely believed to be the case.</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1069386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is a computer?</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b="0" dirty="0" smtClean="0">
                <a:solidFill>
                  <a:schemeClr val="tx1"/>
                </a:solidFill>
                <a:latin typeface="+mn-lt"/>
              </a:rPr>
              <a:t>- Something which computes.</a:t>
            </a:r>
            <a:br>
              <a:rPr lang="en-GB" sz="2000" b="0" dirty="0" smtClean="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172580734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Parallel computation</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smtClean="0">
                <a:solidFill>
                  <a:schemeClr val="tx1"/>
                </a:solidFill>
                <a:latin typeface="+mn-lt"/>
              </a:rPr>
              <a:t>Many processes working at once,</a:t>
            </a:r>
            <a:r>
              <a:rPr lang="en-GB" sz="2000" b="0" dirty="0">
                <a:solidFill>
                  <a:schemeClr val="tx1"/>
                </a:solidFill>
                <a:latin typeface="+mn-lt"/>
              </a:rPr>
              <a:t> </a:t>
            </a:r>
            <a:r>
              <a:rPr lang="en-GB" sz="2000" b="0" dirty="0" smtClean="0">
                <a:solidFill>
                  <a:schemeClr val="tx1"/>
                </a:solidFill>
                <a:latin typeface="+mn-lt"/>
              </a:rPr>
              <a:t>either</a:t>
            </a:r>
            <a:br>
              <a:rPr lang="en-GB" sz="2000" b="0" dirty="0" smtClean="0">
                <a:solidFill>
                  <a:schemeClr val="tx1"/>
                </a:solidFill>
                <a:latin typeface="+mn-lt"/>
              </a:rPr>
            </a:br>
            <a:r>
              <a:rPr lang="en-GB" sz="2000" b="0" dirty="0">
                <a:solidFill>
                  <a:schemeClr val="tx1"/>
                </a:solidFill>
                <a:latin typeface="+mn-lt"/>
              </a:rPr>
              <a:t>	</a:t>
            </a:r>
            <a:r>
              <a:rPr lang="en-GB" sz="2000" dirty="0" smtClean="0">
                <a:solidFill>
                  <a:schemeClr val="tx1"/>
                </a:solidFill>
                <a:latin typeface="+mn-lt"/>
              </a:rPr>
              <a:t>independently</a:t>
            </a:r>
            <a:r>
              <a:rPr lang="en-GB" sz="2000" b="0" dirty="0" smtClean="0">
                <a:solidFill>
                  <a:schemeClr val="tx1"/>
                </a:solidFill>
                <a:latin typeface="+mn-lt"/>
              </a:rPr>
              <a:t> (no communication)</a:t>
            </a:r>
            <a:br>
              <a:rPr lang="en-GB" sz="2000" b="0" dirty="0" smtClean="0">
                <a:solidFill>
                  <a:schemeClr val="tx1"/>
                </a:solidFill>
                <a:latin typeface="+mn-lt"/>
              </a:rPr>
            </a:br>
            <a:r>
              <a:rPr lang="en-GB" sz="2000" b="0" dirty="0">
                <a:solidFill>
                  <a:schemeClr val="tx1"/>
                </a:solidFill>
                <a:latin typeface="+mn-lt"/>
              </a:rPr>
              <a:t>		</a:t>
            </a:r>
            <a:r>
              <a:rPr lang="en-GB" sz="2000" b="0" dirty="0" smtClean="0">
                <a:solidFill>
                  <a:schemeClr val="tx1"/>
                </a:solidFill>
                <a:latin typeface="+mn-lt"/>
              </a:rPr>
              <a:t>or</a:t>
            </a:r>
            <a:br>
              <a:rPr lang="en-GB" sz="2000" b="0" dirty="0" smtClean="0">
                <a:solidFill>
                  <a:schemeClr val="tx1"/>
                </a:solidFill>
                <a:latin typeface="+mn-lt"/>
              </a:rPr>
            </a:br>
            <a:r>
              <a:rPr lang="en-GB" sz="2000" b="0" dirty="0">
                <a:solidFill>
                  <a:schemeClr val="tx1"/>
                </a:solidFill>
                <a:latin typeface="+mn-lt"/>
              </a:rPr>
              <a:t>	</a:t>
            </a:r>
            <a:r>
              <a:rPr lang="en-GB" sz="2000" dirty="0" smtClean="0">
                <a:solidFill>
                  <a:schemeClr val="tx1"/>
                </a:solidFill>
                <a:latin typeface="+mn-lt"/>
              </a:rPr>
              <a:t>message-passing </a:t>
            </a:r>
            <a:r>
              <a:rPr lang="en-GB" sz="2000" b="0" dirty="0" smtClean="0">
                <a:solidFill>
                  <a:schemeClr val="tx1"/>
                </a:solidFill>
                <a:latin typeface="+mn-lt"/>
              </a:rPr>
              <a:t>(the problem requires communication to be 		solved).</a:t>
            </a:r>
            <a:br>
              <a:rPr lang="en-GB" sz="2000" b="0" dirty="0" smtClean="0">
                <a:solidFill>
                  <a:schemeClr val="tx1"/>
                </a:solidFill>
                <a:latin typeface="+mn-lt"/>
              </a:rPr>
            </a:br>
            <a:r>
              <a:rPr lang="en-GB" sz="2000" b="0" dirty="0" smtClean="0">
                <a:solidFill>
                  <a:schemeClr val="tx1"/>
                </a:solidFill>
                <a:latin typeface="+mn-lt"/>
              </a:rPr>
              <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Problems which can be attacked using independent processes are </a:t>
            </a:r>
            <a:r>
              <a:rPr lang="en-GB" sz="2000" dirty="0">
                <a:solidFill>
                  <a:schemeClr val="tx1"/>
                </a:solidFill>
                <a:latin typeface="+mn-lt"/>
              </a:rPr>
              <a:t>embarrasingly parallel.</a:t>
            </a: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Lots of biological problems are like this: image processing, gene analysis, running hundreds of separate simulations with different parameters.	</a:t>
            </a:r>
            <a:r>
              <a:rPr lang="en-GB" sz="2000" b="0" dirty="0" smtClean="0">
                <a:solidFill>
                  <a:schemeClr val="tx1"/>
                </a:solidFill>
                <a:latin typeface="+mn-lt"/>
              </a:rPr>
              <a:t>	</a:t>
            </a:r>
            <a:endParaRPr lang="en-GB" sz="2000" b="0" dirty="0">
              <a:solidFill>
                <a:schemeClr val="tx1"/>
              </a:solidFill>
              <a:latin typeface="+mn-lt"/>
            </a:endParaRPr>
          </a:p>
        </p:txBody>
      </p:sp>
    </p:spTree>
    <p:extLst>
      <p:ext uri="{BB962C8B-B14F-4D97-AF65-F5344CB8AC3E}">
        <p14:creationId xmlns:p14="http://schemas.microsoft.com/office/powerpoint/2010/main" val="4536428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Von Neumann bottleneck</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r>
              <a:rPr lang="en-GB" sz="2000" b="0" dirty="0" smtClean="0">
                <a:solidFill>
                  <a:schemeClr val="tx1"/>
                </a:solidFill>
                <a:latin typeface="+mn-lt"/>
              </a:rPr>
              <a:t>The input-processor-output model is serial (like the high-level cognitive system).</a:t>
            </a:r>
            <a:br>
              <a:rPr lang="en-GB" sz="2000" b="0" dirty="0" smtClean="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smtClean="0">
                <a:solidFill>
                  <a:schemeClr val="tx1"/>
                </a:solidFill>
                <a:latin typeface="+mn-lt"/>
              </a:rPr>
              <a:t>Many problems are not best solved in a serial fashion.</a:t>
            </a:r>
            <a:endParaRPr lang="en-GB" sz="2000" b="0" dirty="0">
              <a:solidFill>
                <a:schemeClr val="tx1"/>
              </a:solidFill>
              <a:latin typeface="+mn-lt"/>
            </a:endParaRPr>
          </a:p>
        </p:txBody>
      </p:sp>
    </p:spTree>
    <p:extLst>
      <p:ext uri="{BB962C8B-B14F-4D97-AF65-F5344CB8AC3E}">
        <p14:creationId xmlns:p14="http://schemas.microsoft.com/office/powerpoint/2010/main" val="32195670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The Von Neumann bottleneck</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endParaRPr lang="en-GB" sz="2000" b="0" dirty="0">
              <a:solidFill>
                <a:schemeClr val="tx1"/>
              </a:solidFill>
              <a:latin typeface="+mn-lt"/>
            </a:endParaRPr>
          </a:p>
        </p:txBody>
      </p:sp>
      <p:pic>
        <p:nvPicPr>
          <p:cNvPr id="23554" name="Picture 2" descr="http://upload.wikimedia.org/wikipedia/commons/0/08/Casa_Bonita_torch_jugg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249" y="1957387"/>
            <a:ext cx="7096125"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694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Parallel problems: the dining philosophers</a:t>
            </a:r>
            <a:r>
              <a:rPr lang="en-GB" b="0" dirty="0" smtClean="0">
                <a:solidFill>
                  <a:schemeClr val="tx1"/>
                </a:solidFill>
                <a:latin typeface="+mn-lt"/>
              </a:rPr>
              <a:t/>
            </a:r>
            <a:br>
              <a:rPr lang="en-GB" b="0" dirty="0" smtClean="0">
                <a:solidFill>
                  <a:schemeClr val="tx1"/>
                </a:solidFill>
                <a:latin typeface="+mn-lt"/>
              </a:rPr>
            </a:br>
            <a:r>
              <a:rPr lang="en-GB" b="0" dirty="0" smtClean="0">
                <a:solidFill>
                  <a:schemeClr val="tx1"/>
                </a:solidFill>
                <a:latin typeface="+mn-lt"/>
              </a:rPr>
              <a:t/>
            </a:r>
            <a:br>
              <a:rPr lang="en-GB" b="0" dirty="0" smtClean="0">
                <a:solidFill>
                  <a:schemeClr val="tx1"/>
                </a:solidFill>
                <a:latin typeface="+mn-lt"/>
              </a:rPr>
            </a:br>
            <a:endParaRPr lang="en-GB" sz="2000" b="0" dirty="0">
              <a:solidFill>
                <a:schemeClr val="tx1"/>
              </a:solidFill>
              <a:latin typeface="+mn-lt"/>
            </a:endParaRPr>
          </a:p>
        </p:txBody>
      </p:sp>
      <p:pic>
        <p:nvPicPr>
          <p:cNvPr id="2" name="Picture 1"/>
          <p:cNvPicPr>
            <a:picLocks noChangeAspect="1"/>
          </p:cNvPicPr>
          <p:nvPr/>
        </p:nvPicPr>
        <p:blipFill>
          <a:blip r:embed="rId3"/>
          <a:stretch>
            <a:fillRect/>
          </a:stretch>
        </p:blipFill>
        <p:spPr>
          <a:xfrm>
            <a:off x="2235585" y="1792498"/>
            <a:ext cx="4519888" cy="4684105"/>
          </a:xfrm>
          <a:prstGeom prst="rect">
            <a:avLst/>
          </a:prstGeom>
        </p:spPr>
      </p:pic>
    </p:spTree>
    <p:extLst>
      <p:ext uri="{BB962C8B-B14F-4D97-AF65-F5344CB8AC3E}">
        <p14:creationId xmlns:p14="http://schemas.microsoft.com/office/powerpoint/2010/main" val="26403371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Parallel problems: the dining philosophers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What happens if each philosopher tackles the problem independently?</a:t>
            </a:r>
          </a:p>
        </p:txBody>
      </p:sp>
    </p:spTree>
    <p:extLst>
      <p:ext uri="{BB962C8B-B14F-4D97-AF65-F5344CB8AC3E}">
        <p14:creationId xmlns:p14="http://schemas.microsoft.com/office/powerpoint/2010/main" val="71208793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Parallel problems: the dining philosophers</a:t>
            </a:r>
            <a:br>
              <a:rPr lang="en-GB" dirty="0" smtClean="0">
                <a:solidFill>
                  <a:schemeClr val="tx1"/>
                </a:solidFill>
                <a:latin typeface="+mn-lt"/>
              </a:rPr>
            </a:br>
            <a:r>
              <a:rPr lang="en-GB" dirty="0">
                <a:solidFill>
                  <a:schemeClr val="tx1"/>
                </a:solidFill>
                <a:latin typeface="+mn-lt"/>
              </a:rPr>
              <a:t/>
            </a:r>
            <a:br>
              <a:rPr lang="en-GB" dirty="0">
                <a:solidFill>
                  <a:schemeClr val="tx1"/>
                </a:solidFill>
                <a:latin typeface="+mn-lt"/>
              </a:rPr>
            </a:br>
            <a:r>
              <a:rPr lang="en-GB" dirty="0">
                <a:solidFill>
                  <a:schemeClr val="tx1"/>
                </a:solidFill>
                <a:latin typeface="+mn-lt"/>
              </a:rPr>
              <a:t/>
            </a:r>
            <a:br>
              <a:rPr lang="en-GB" dirty="0">
                <a:solidFill>
                  <a:schemeClr val="tx1"/>
                </a:solidFill>
                <a:latin typeface="+mn-lt"/>
              </a:rPr>
            </a:br>
            <a:r>
              <a:rPr lang="en-GB" sz="2000" b="0" dirty="0">
                <a:solidFill>
                  <a:schemeClr val="tx1"/>
                </a:solidFill>
                <a:latin typeface="+mn-lt"/>
              </a:rPr>
              <a:t>What happens if each philosopher tackles the problem independently?</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We get </a:t>
            </a:r>
            <a:r>
              <a:rPr lang="en-GB" sz="2000" dirty="0">
                <a:solidFill>
                  <a:schemeClr val="tx1"/>
                </a:solidFill>
                <a:latin typeface="+mn-lt"/>
              </a:rPr>
              <a:t>deadlock.</a:t>
            </a: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
            </a:r>
            <a:br>
              <a:rPr lang="en-GB" sz="2000" b="0" dirty="0">
                <a:solidFill>
                  <a:schemeClr val="tx1"/>
                </a:solidFill>
                <a:latin typeface="+mn-lt"/>
              </a:rPr>
            </a:br>
            <a:r>
              <a:rPr lang="en-GB" sz="2000" b="0" dirty="0">
                <a:solidFill>
                  <a:schemeClr val="tx1"/>
                </a:solidFill>
                <a:latin typeface="+mn-lt"/>
              </a:rPr>
              <a:t>We need a </a:t>
            </a:r>
            <a:r>
              <a:rPr lang="en-GB" sz="2000" dirty="0">
                <a:solidFill>
                  <a:schemeClr val="tx1"/>
                </a:solidFill>
                <a:latin typeface="+mn-lt"/>
              </a:rPr>
              <a:t>concurrent</a:t>
            </a:r>
            <a:r>
              <a:rPr lang="en-GB" sz="2000" b="0" dirty="0">
                <a:solidFill>
                  <a:schemeClr val="tx1"/>
                </a:solidFill>
                <a:latin typeface="+mn-lt"/>
              </a:rPr>
              <a:t> algorithm to solve this: one whose agents </a:t>
            </a:r>
            <a:r>
              <a:rPr lang="en-GB" sz="2000" dirty="0">
                <a:solidFill>
                  <a:schemeClr val="tx1"/>
                </a:solidFill>
                <a:latin typeface="+mn-lt"/>
              </a:rPr>
              <a:t>communicate</a:t>
            </a:r>
            <a:r>
              <a:rPr lang="en-GB" sz="2000" b="0" dirty="0">
                <a:solidFill>
                  <a:schemeClr val="tx1"/>
                </a:solidFill>
                <a:latin typeface="+mn-lt"/>
              </a:rPr>
              <a:t> with each other.</a:t>
            </a:r>
          </a:p>
        </p:txBody>
      </p:sp>
    </p:spTree>
    <p:extLst>
      <p:ext uri="{BB962C8B-B14F-4D97-AF65-F5344CB8AC3E}">
        <p14:creationId xmlns:p14="http://schemas.microsoft.com/office/powerpoint/2010/main" val="19140435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is a computer?</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b="0" dirty="0" smtClean="0">
                <a:solidFill>
                  <a:schemeClr val="tx1"/>
                </a:solidFill>
                <a:latin typeface="+mn-lt"/>
              </a:rPr>
              <a:t>- Something which computes.</a:t>
            </a:r>
            <a:br>
              <a:rPr lang="en-GB" sz="2000" b="0" dirty="0" smtClean="0">
                <a:solidFill>
                  <a:schemeClr val="tx1"/>
                </a:solidFill>
                <a:latin typeface="+mn-lt"/>
              </a:rPr>
            </a:br>
            <a:r>
              <a:rPr lang="en-GB" sz="2000" b="0" dirty="0" smtClean="0">
                <a:solidFill>
                  <a:schemeClr val="tx1"/>
                </a:solidFill>
                <a:latin typeface="+mn-lt"/>
              </a:rPr>
              <a:t>- A machine which computes.</a:t>
            </a:r>
            <a:br>
              <a:rPr lang="en-GB" sz="2000" b="0" dirty="0" smtClean="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23517428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is a computer?</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b="0" dirty="0" smtClean="0">
                <a:solidFill>
                  <a:schemeClr val="tx1"/>
                </a:solidFill>
                <a:latin typeface="+mn-lt"/>
              </a:rPr>
              <a:t>- Something which computes.</a:t>
            </a:r>
            <a:br>
              <a:rPr lang="en-GB" sz="2000" b="0" dirty="0" smtClean="0">
                <a:solidFill>
                  <a:schemeClr val="tx1"/>
                </a:solidFill>
                <a:latin typeface="+mn-lt"/>
              </a:rPr>
            </a:br>
            <a:r>
              <a:rPr lang="en-GB" sz="2000" b="0" dirty="0" smtClean="0">
                <a:solidFill>
                  <a:schemeClr val="tx1"/>
                </a:solidFill>
                <a:latin typeface="+mn-lt"/>
              </a:rPr>
              <a:t>- A machine which computes.</a:t>
            </a:r>
            <a:br>
              <a:rPr lang="en-GB" sz="2000" b="0" dirty="0" smtClean="0">
                <a:solidFill>
                  <a:schemeClr val="tx1"/>
                </a:solidFill>
                <a:latin typeface="+mn-lt"/>
              </a:rPr>
            </a:br>
            <a:r>
              <a:rPr lang="en-GB" sz="2000" b="0" dirty="0" smtClean="0">
                <a:solidFill>
                  <a:schemeClr val="tx1"/>
                </a:solidFill>
                <a:latin typeface="+mn-lt"/>
              </a:rPr>
              <a:t>- A machine which computes something useful.</a:t>
            </a:r>
            <a:br>
              <a:rPr lang="en-GB" sz="2000" b="0" dirty="0" smtClean="0">
                <a:solidFill>
                  <a:schemeClr val="tx1"/>
                </a:solidFill>
                <a:latin typeface="+mn-lt"/>
              </a:rPr>
            </a:br>
            <a:endParaRPr lang="en-GB" sz="2000" b="0" dirty="0">
              <a:solidFill>
                <a:schemeClr val="tx1"/>
              </a:solidFill>
              <a:latin typeface="+mn-lt"/>
            </a:endParaRPr>
          </a:p>
        </p:txBody>
      </p:sp>
    </p:spTree>
    <p:extLst>
      <p:ext uri="{BB962C8B-B14F-4D97-AF65-F5344CB8AC3E}">
        <p14:creationId xmlns:p14="http://schemas.microsoft.com/office/powerpoint/2010/main" val="22368332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30200" y="908049"/>
            <a:ext cx="8489950" cy="5330825"/>
          </a:xfrm>
        </p:spPr>
        <p:txBody>
          <a:bodyPr/>
          <a:lstStyle/>
          <a:p>
            <a:r>
              <a:rPr lang="en-GB" dirty="0" smtClean="0">
                <a:solidFill>
                  <a:schemeClr val="tx1"/>
                </a:solidFill>
                <a:latin typeface="+mn-lt"/>
              </a:rPr>
              <a:t>What is a computer?</a:t>
            </a:r>
            <a:r>
              <a:rPr lang="en-GB" b="0" dirty="0" smtClean="0">
                <a:solidFill>
                  <a:schemeClr val="tx1"/>
                </a:solidFill>
                <a:latin typeface="+mn-lt"/>
              </a:rPr>
              <a:t/>
            </a:r>
            <a:br>
              <a:rPr lang="en-GB" b="0" dirty="0" smtClean="0">
                <a:solidFill>
                  <a:schemeClr val="tx1"/>
                </a:solidFill>
                <a:latin typeface="+mn-lt"/>
              </a:rPr>
            </a:br>
            <a:r>
              <a:rPr lang="en-GB" b="0" dirty="0">
                <a:solidFill>
                  <a:schemeClr val="tx1"/>
                </a:solidFill>
                <a:latin typeface="+mn-lt"/>
              </a:rPr>
              <a:t/>
            </a:r>
            <a:br>
              <a:rPr lang="en-GB" b="0" dirty="0">
                <a:solidFill>
                  <a:schemeClr val="tx1"/>
                </a:solidFill>
                <a:latin typeface="+mn-lt"/>
              </a:rPr>
            </a:br>
            <a:r>
              <a:rPr lang="en-GB" sz="2000" b="0" dirty="0" smtClean="0">
                <a:solidFill>
                  <a:schemeClr val="tx1"/>
                </a:solidFill>
                <a:latin typeface="+mn-lt"/>
              </a:rPr>
              <a:t>- Something which computes.</a:t>
            </a:r>
            <a:br>
              <a:rPr lang="en-GB" sz="2000" b="0" dirty="0" smtClean="0">
                <a:solidFill>
                  <a:schemeClr val="tx1"/>
                </a:solidFill>
                <a:latin typeface="+mn-lt"/>
              </a:rPr>
            </a:br>
            <a:r>
              <a:rPr lang="en-GB" sz="2000" b="0" dirty="0" smtClean="0">
                <a:solidFill>
                  <a:schemeClr val="tx1"/>
                </a:solidFill>
                <a:latin typeface="+mn-lt"/>
              </a:rPr>
              <a:t>- A machine which computes.</a:t>
            </a:r>
            <a:br>
              <a:rPr lang="en-GB" sz="2000" b="0" dirty="0" smtClean="0">
                <a:solidFill>
                  <a:schemeClr val="tx1"/>
                </a:solidFill>
                <a:latin typeface="+mn-lt"/>
              </a:rPr>
            </a:br>
            <a:r>
              <a:rPr lang="en-GB" sz="2000" b="0" dirty="0" smtClean="0">
                <a:solidFill>
                  <a:schemeClr val="tx1"/>
                </a:solidFill>
                <a:latin typeface="+mn-lt"/>
              </a:rPr>
              <a:t>- A machine which computes something useful.</a:t>
            </a:r>
            <a:br>
              <a:rPr lang="en-GB" sz="2000" b="0" dirty="0" smtClean="0">
                <a:solidFill>
                  <a:schemeClr val="tx1"/>
                </a:solidFill>
                <a:latin typeface="+mn-lt"/>
              </a:rPr>
            </a:br>
            <a:r>
              <a:rPr lang="en-GB" sz="2000" b="0" dirty="0" smtClean="0">
                <a:solidFill>
                  <a:schemeClr val="tx1"/>
                </a:solidFill>
                <a:latin typeface="+mn-lt"/>
              </a:rPr>
              <a:t>- A machine which computes something useful, </a:t>
            </a:r>
            <a:r>
              <a:rPr lang="en-GB" sz="2000" b="0" i="1" dirty="0" smtClean="0">
                <a:solidFill>
                  <a:schemeClr val="tx1"/>
                </a:solidFill>
                <a:latin typeface="+mn-lt"/>
              </a:rPr>
              <a:t>fast.</a:t>
            </a:r>
            <a:endParaRPr lang="en-GB" sz="2000" b="0" dirty="0">
              <a:solidFill>
                <a:schemeClr val="tx1"/>
              </a:solidFill>
              <a:latin typeface="+mn-lt"/>
            </a:endParaRPr>
          </a:p>
        </p:txBody>
      </p:sp>
    </p:spTree>
    <p:extLst>
      <p:ext uri="{BB962C8B-B14F-4D97-AF65-F5344CB8AC3E}">
        <p14:creationId xmlns:p14="http://schemas.microsoft.com/office/powerpoint/2010/main" val="22186645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59CBD"/>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1954</TotalTime>
  <Words>489</Words>
  <Application>Microsoft Macintosh PowerPoint</Application>
  <PresentationFormat>On-screen Show (4:3)</PresentationFormat>
  <Paragraphs>183</Paragraphs>
  <Slides>65</Slides>
  <Notes>65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Custom Design</vt:lpstr>
      <vt:lpstr>   Introduction to programming Fintan Nagle fintan.nagle.10@ucl.ac.uk</vt:lpstr>
      <vt:lpstr>Structure  Session 1:  Friday 4 Oct 14:00-16:00  -Computer architecture  -Algorithms  -Complexity  Session 2: Friday 11 Oct 09:00-11:00  -Language tour  -Software design   Friday 18 Oct to Friday 13 Dec  Programming course with Lewis Griffin</vt:lpstr>
      <vt:lpstr>Notes  Slides will be available on http://www.ucl.ac.uk/~ucbpfsn/. They will also be emailed to you.</vt:lpstr>
      <vt:lpstr>   Computer architecture  </vt:lpstr>
      <vt:lpstr>What is a computer?  </vt:lpstr>
      <vt:lpstr>What is a computer?  - Something which computes. </vt:lpstr>
      <vt:lpstr>What is a computer?  - Something which computes. - A machine which computes. </vt:lpstr>
      <vt:lpstr>What is a computer?  - Something which computes. - A machine which computes. - A machine which computes something useful. </vt:lpstr>
      <vt:lpstr>What is a computer?  - Something which computes. - A machine which computes. - A machine which computes something useful. - A machine which computes something useful, fast.</vt:lpstr>
      <vt:lpstr>The first computers           Difference Engine: Charles Babbage, 1840s    </vt:lpstr>
      <vt:lpstr>Towards a modern architecture  Konrad Zuse’s Z3, Berlin, 1941 Statistical analyses of wing flutter</vt:lpstr>
      <vt:lpstr>The Von Neumann architecture  Princeton, 1945. This paradigm seems like second nature now, but was a major development at the time.</vt:lpstr>
      <vt:lpstr>Modern machines </vt:lpstr>
      <vt:lpstr>Modern machines </vt:lpstr>
      <vt:lpstr>Modern machines </vt:lpstr>
      <vt:lpstr>Levels of code Natural language: English Fuzzy, vague description of requirements   High-level language: expressive, concise,  powerful   Low-level language: less expressive,  more specific, closer to the metal   Assembly language: very similar to  machine code, but slightly more human-readable   Machine code: the sequence of ones and  zeros that actually controls the processor People used to code in this!</vt:lpstr>
      <vt:lpstr>Compilation  When code is compiled, higher-level code is generated.  A typical C program will be compiled to machine code before being executed on the processor.    </vt:lpstr>
      <vt:lpstr>Modern computer architecture</vt:lpstr>
      <vt:lpstr>Modern computer architecture</vt:lpstr>
      <vt:lpstr>Hard disk and RAM speeds</vt:lpstr>
      <vt:lpstr>The CPU</vt:lpstr>
      <vt:lpstr>The CPU</vt:lpstr>
      <vt:lpstr>Modern computer architecture    </vt:lpstr>
      <vt:lpstr>The graphics processing unit (GPU)  </vt:lpstr>
      <vt:lpstr>The graphics processing unit (GPU)  Graphics is a specialised, highly parallel problem.  Luckily, so is much bioinformatics!  When to use the GPU   There are lots of highly independent operations which need  processing at the same time   You need to do graphics.  It is commonplace to speed up your code hundreds of times!  There are special languages and libraries for parallel GPU programming- we will see these in the next session.</vt:lpstr>
      <vt:lpstr>The operating system (OS)  Sits on top of the hardware architecture, allowing humans to interact with the computer.  Unix: one of the first real operating systems, dates from 1969  UNiplexed Information and Computing Service  DOS: command line Micro$oft OS Windows: added a graphical layer to DOS  Linux: more modern and user-friendly version of Unix  Mac OS X: basically Linux underneath, but with a nice-looking interface and enhancements by Apple.  Unix, Linux and Max OS X all use the same command line and very similar kernels.</vt:lpstr>
      <vt:lpstr>Human-computer interaction  Comes in two main forms:  Graphical user interfaces (GUIs)  The command line</vt:lpstr>
      <vt:lpstr>Graphical user interfaces  Good: controls are obvious  user-friendly for beginners   Bad: operations take time  operations are not scriptable</vt:lpstr>
      <vt:lpstr>The command line Good: very fast once you are familar  scriptable – any command you can type, you can put in a script  Bad: commands are not obvious  commands need to be remembered  2D visual operations are impossible</vt:lpstr>
      <vt:lpstr>Using the command line  First you open a terminal window.  1. The command prompt is displayed  mylaptop:fintan$ 2. You enter a command 3. You hit return 4. Output is written to the terminal window 5. The command prompt is displayed again</vt:lpstr>
      <vt:lpstr>Common commands  First you open a terminal window.  pwd  Show current directory cd  Change to home directory cd /this/folder Change to a particular folder ls  List items in this folder open file Open this file with its designated handler chmod file Change permissions of a file  mv  Move a file cp  Copy a file top  Show active processes ping   Ping a remote computer and check for reply  man command Show user manual for a command</vt:lpstr>
      <vt:lpstr>Permissions  First you open a terminal window.  Each file has permissions associated with it:  read  write  execute  For different users:  owner  everyone  specific permissions for particular users (ACLs, access control   lists)  Permissions are added using chmod:  chmod +x myprogram allows myprogram to be </vt:lpstr>
      <vt:lpstr>Running executables  You can run a command in the current folder by typing  ./commandName  (the dot means “current folder.”)  If we’re not in the same folder as the command, we can run it using /users/fintan/commandName.  To save time, there is a variable $PATH (we used $ when accessing variables) which saves common command locations( like the bin folder).   When we type a command (like ls) the shell looks in the locations specified in the path, for a command with that name. Then it runs /bin/ls.  </vt:lpstr>
      <vt:lpstr>Path problems  If you get a command not found error, it’s probably because the command is somewhere not on your $PATH.  The is easily updated by typing  export PATH=/my/new/path:$PATH  This adds the new path to the beginning of the previous path. This will change the path for the current terminal session only.  To make a permanent change, add that line to the .bash_profile file in your home folder. This gets run whenever you open a terminal window.  You may need to use chmod +x .bash_profile to make .bash_profile executable.  .bash_profile is also invisible in the Finder (due to its leading full stop).</vt:lpstr>
      <vt:lpstr>   Algorithms  </vt:lpstr>
      <vt:lpstr>Algorithmics  The study of algorithms and how they operate  (not how they are actually developed – this is software  engineering).   Complexity  The study of the solvability, running time and space requirements of problems.   </vt:lpstr>
      <vt:lpstr>Variables  Allows the program to remember quantities. Variables are declared (int a = 4;) and then accessed (print(a);).  Variables have types:    boolean (1 or 0)   1 bit   integer    1 byte   floating point number  4 or 8 bytes   string    any number of bytes  </vt:lpstr>
      <vt:lpstr>Structures  Allow more complicated variables with multiple parts.  For example, we define a structure dog with parts  dog.age integer  dog.colour string  We declare an instance like this:   dog Fido;  Then we set the structure components:   Fido.age=4;  Fido.colour=‘red’;  Structures are used to hold logically grouped data.</vt:lpstr>
      <vt:lpstr>Branching: if statements  Allows the program to make conditional choices.     </vt:lpstr>
      <vt:lpstr>Repetition: loops  Allow the program to repeat operations.         When executed, loops are unrolled into a final series of operations.   </vt:lpstr>
      <vt:lpstr>Functions  Allow abstraction: a process can be given a name, then called.  This allows that process to be defined in one place and used in multiple places. This means:  No repetition (saves space)   Ease of change (a function can be updated easily)   function goToTheShops:   leaveHouse;   turnLeft;   turnRight;    buyFood;   goHome; </vt:lpstr>
      <vt:lpstr>Objects  Objects are again one level up from functions. They group variables and methods (a method is the same thing as a function).  For example, a cat object could have the variables  age  colour  and the methods  meow  eat  sleep  Objects are like structures which can do things (because they have functions). They are a very good match with how we see the world, and object-oriented programming is based around them.</vt:lpstr>
      <vt:lpstr>Modules  One level up from functions and objects.  A module is a collection of variables, functions and optionally objects which we can use together.   Libraries (such as image processing, video encoding or gene analysis libraries) are a form of module.  We must import modules before they can be used.  Modules group many objects and functions which are all concerned with a common theme.</vt:lpstr>
      <vt:lpstr>Aside: counting in programming languages  Consider a list of items. We want to process items m through n. How many items do we have to process?</vt:lpstr>
      <vt:lpstr>Aside: counting in programming languages  Consider a list of items. We want to process items m through n. How many items do we have to process?  Imagine you have ten oranges. You want to eat oranges three through seven. How many oranges will you eat?  </vt:lpstr>
      <vt:lpstr>Aside: counting in programming languages  Consider a list of items. We want to process items m through n. How many items do we have to process?  Imagine you have ten oranges. You want to eat oranges three through seven. How many oranges will you eat?  Instead, you want to eat oranges three through four. How many oranges will you eat?  </vt:lpstr>
      <vt:lpstr>Aside: counting in programming languages  Consider a list of items. We want to process items m through n. How many items do we have to process?  Imagine you have ten oranges. You want to eat oranges three through seven. How many oranges will you eat?  Instead, you want to eat oranges three through four. How many oranges will you eat?   4-3 = 1? No.  4-3   +1 = 2? Yes.  The number of items we have to process is  (n – m) +1  (lastItem – firstItem) +1;</vt:lpstr>
      <vt:lpstr>How to think about problems like this  An off-by-one error is a fencepost error.       Always be aware whether you are counting posts or gaps.  Always consider the simplest case: a list of length two or three. If your logic works in the simplest case, it will usually work on a longer list.  To avoid this problem, many programming languages count from zero. The first item in a list is the zeroth.  Therefore, if you have to process the first 5 items, they are 0,1,2,3,4, not 1,2,3,4,5.</vt:lpstr>
      <vt:lpstr>   Complexity  </vt:lpstr>
      <vt:lpstr>Problems and problem spaces  One particular task (like “sort this set” or “simulate this cell”) is a problem instance.  A problem space is a collection of similar problem instances.  A algorithm which “solves a particular problem” can solve all problems in that problem space.  Figure   </vt:lpstr>
      <vt:lpstr>Time complexity  Larger problems take longer to solve (in terms of instructions processed). Time complexity measures how running time gets longer in function of problem size.  Problem size?  - Travelling Salesman problem: number of cities to visit  - Sorting: how many items in our list  - Equation solving: how many terms in the formula  - Protein folding: number of atoms in the protein  Time to solve?  - Number of processor instructions (floating point ops, flops) per  second  - Number of minutes code takes to run (assuming constant  processor speed)    </vt:lpstr>
      <vt:lpstr>Space complexity  Larger problems take more room to solve (in terms of information we must keep track of during solution). Space complexity measures how problems take more space in function of problem size.   Space used?  - Megabytes of RAM  - Gigabytes of disk space     needed to store intermediate computations    </vt:lpstr>
      <vt:lpstr>Complexity classes  We measure time complexity using big O notation.  If t(n)=O(f(n)) then running time for problem size n is always less than a constant multiple of f(n).  t = O(1)  Constant time t = O(log n) Logarithmic time t = O(n)  Linear time t = O(n2) Quadratic time t = O(n3) Cubic time t = poly(n) Polynomial time (P) t = 2O(n)  Exponential time   These refer to the upper bounds of processing time across the whole problem space, not the average time or the time for a particular problem instance.</vt:lpstr>
      <vt:lpstr>Complexity classes     Time taken              Problem size    </vt:lpstr>
      <vt:lpstr>Determinism  Deterministic systems always behave in the same way when running from a particular set of initial conditions.  Nondeterministic systems include randomness. They may evolve in different ways from the same initial conditions.</vt:lpstr>
      <vt:lpstr>Nondeterministic machines  Nondeterministic machines are a very powerful imaginary device.  Whenever there is a choice of paths, the nondeterministic machine takes both at once.  It can thus be simultaneously in several states at once.  A nondeterministic machine can explore all problem-solving options at once and stop as soon as one route finds a solution.  A nondeterministic machine can be simulated using a deterministic machine. All NM-computable problem instances are therefore DM-computable. However, they may take much longer.</vt:lpstr>
      <vt:lpstr>What kind of machine?  We don’t need to worry about this.  All Turing-complete machines can compute the same set of problems.    The Church-Turing thesis (which can’t be proven, but has near-universal acceptance) says that every effectively calculable function is a computable function.  Alternatively: everything which we know exactly how to compute, can be computed by a machine.</vt:lpstr>
      <vt:lpstr>Nondeterministic polynomial time (NP)  NP is a class of problems like P.  Problems in NP can be solved by a nondeterministic machine in polynomial time.  It is proven that if a problem is in NP, and we have a candidate solution, we can check the validity of that solution in polynomial time.</vt:lpstr>
      <vt:lpstr>P vs. NP  One of the great questions of computer science.  P: problems which a deterministic machine can solve in polynomial time NP: problems which a nondeterministic machine can solve in polynomial time. or, problems whose solutions can be verified in polynomial time.  If P=NP, for polynomial problems, it is just as easy to calculate a solution as to verify it (just as easy by a constant factor).  If P=/=NP, for polynomial problems, it is much harder to calculate a solution than to verify one. This is widely believed to be the case.         </vt:lpstr>
      <vt:lpstr>Parallel computation  Many processes working at once, either  independently (no communication)   or  message-passing (the problem requires communication to be   solved).   Problems which can be attacked using independent processes are embarrasingly parallel.  Lots of biological problems are like this: image processing, gene analysis, running hundreds of separate simulations with different parameters.  </vt:lpstr>
      <vt:lpstr>The Von Neumann bottleneck  The input-processor-output model is serial (like the high-level cognitive system).  Many problems are not best solved in a serial fashion.</vt:lpstr>
      <vt:lpstr>The Von Neumann bottleneck  </vt:lpstr>
      <vt:lpstr>Parallel problems: the dining philosophers  </vt:lpstr>
      <vt:lpstr>Parallel problems: the dining philosophers   What happens if each philosopher tackles the problem independently?</vt:lpstr>
      <vt:lpstr>Parallel problems: the dining philosophers   What happens if each philosopher tackles the problem independently?  We get deadlock.  We need a concurrent algorithm to solve this: one whose agents communicate with each other.</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Fintan Nagle</cp:lastModifiedBy>
  <cp:revision>58</cp:revision>
  <dcterms:created xsi:type="dcterms:W3CDTF">2005-07-13T12:26:50Z</dcterms:created>
  <dcterms:modified xsi:type="dcterms:W3CDTF">2014-09-30T16:02:27Z</dcterms:modified>
</cp:coreProperties>
</file>