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2"/>
  </p:notesMasterIdLst>
  <p:sldIdLst>
    <p:sldId id="289" r:id="rId2"/>
    <p:sldId id="363" r:id="rId3"/>
    <p:sldId id="364" r:id="rId4"/>
    <p:sldId id="365" r:id="rId5"/>
    <p:sldId id="366" r:id="rId6"/>
    <p:sldId id="315" r:id="rId7"/>
    <p:sldId id="314" r:id="rId8"/>
    <p:sldId id="376" r:id="rId9"/>
    <p:sldId id="408" r:id="rId10"/>
    <p:sldId id="373" r:id="rId11"/>
    <p:sldId id="310" r:id="rId12"/>
    <p:sldId id="368" r:id="rId13"/>
    <p:sldId id="369" r:id="rId14"/>
    <p:sldId id="311" r:id="rId15"/>
    <p:sldId id="370" r:id="rId16"/>
    <p:sldId id="371" r:id="rId17"/>
    <p:sldId id="372" r:id="rId18"/>
    <p:sldId id="375" r:id="rId19"/>
    <p:sldId id="374" r:id="rId20"/>
    <p:sldId id="377" r:id="rId21"/>
    <p:sldId id="378" r:id="rId22"/>
    <p:sldId id="379" r:id="rId23"/>
    <p:sldId id="380" r:id="rId24"/>
    <p:sldId id="381" r:id="rId25"/>
    <p:sldId id="382" r:id="rId26"/>
    <p:sldId id="383" r:id="rId27"/>
    <p:sldId id="384" r:id="rId28"/>
    <p:sldId id="385" r:id="rId29"/>
    <p:sldId id="386" r:id="rId30"/>
    <p:sldId id="387" r:id="rId31"/>
    <p:sldId id="388" r:id="rId32"/>
    <p:sldId id="389" r:id="rId33"/>
    <p:sldId id="390" r:id="rId34"/>
    <p:sldId id="391" r:id="rId35"/>
    <p:sldId id="392" r:id="rId36"/>
    <p:sldId id="406" r:id="rId37"/>
    <p:sldId id="393" r:id="rId38"/>
    <p:sldId id="394" r:id="rId39"/>
    <p:sldId id="407" r:id="rId40"/>
    <p:sldId id="395" r:id="rId41"/>
    <p:sldId id="396" r:id="rId42"/>
    <p:sldId id="397" r:id="rId43"/>
    <p:sldId id="398" r:id="rId44"/>
    <p:sldId id="399" r:id="rId45"/>
    <p:sldId id="400" r:id="rId46"/>
    <p:sldId id="401" r:id="rId47"/>
    <p:sldId id="402" r:id="rId48"/>
    <p:sldId id="403" r:id="rId49"/>
    <p:sldId id="404" r:id="rId50"/>
    <p:sldId id="405" r:id="rId5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000"/>
    <a:srgbClr val="008040"/>
    <a:srgbClr val="FF0000"/>
    <a:srgbClr val="00FF00"/>
    <a:srgbClr val="F2EFF2"/>
    <a:srgbClr val="E9D1DD"/>
    <a:srgbClr val="E5F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220" autoAdjust="0"/>
    <p:restoredTop sz="94660"/>
  </p:normalViewPr>
  <p:slideViewPr>
    <p:cSldViewPr snapToGrid="0">
      <p:cViewPr>
        <p:scale>
          <a:sx n="90" d="100"/>
          <a:sy n="90" d="100"/>
        </p:scale>
        <p:origin x="-136" y="32"/>
      </p:cViewPr>
      <p:guideLst>
        <p:guide orient="horz" pos="578"/>
        <p:guide orient="horz" pos="1706"/>
        <p:guide orient="horz" pos="2840"/>
        <p:guide orient="horz" pos="3884"/>
        <p:guide pos="208"/>
        <p:guide pos="2018"/>
        <p:guide pos="5556"/>
        <p:guide pos="374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notesMaster" Target="notesMasters/notes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BDC913-3343-4628-A019-AD1CFD60DB15}" type="datetimeFigureOut">
              <a:rPr lang="en-GB" smtClean="0"/>
              <a:t>02/10/2014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92D65E-874C-4EAE-8B97-95A6122EA747}" type="slidenum">
              <a:rPr lang="en-GB" smtClean="0"/>
              <a:t>‹#›</a:t>
            </a:fld>
            <a:endParaRPr lang="en-GB"/>
          </a:p>
        </p:txBody>
      </p:sp>
    </p:spTree>
    <p:extLst>
      <p:ext uri="{BB962C8B-B14F-4D97-AF65-F5344CB8AC3E}">
        <p14:creationId xmlns:p14="http://schemas.microsoft.com/office/powerpoint/2010/main" val="4099370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1</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10</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11</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12</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13</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14</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15</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16</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17</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18</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19</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2</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20</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21</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22</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23</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24</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25</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26</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27</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28</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29</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3</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30</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31</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32</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33</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34</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35</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36</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37</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38</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39</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4</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40</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41</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42</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43</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44</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45</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46</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47</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48</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49</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5</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50</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6</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7</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8</a:t>
            </a:fld>
            <a:endParaRPr lang="en-GB"/>
          </a:p>
        </p:txBody>
      </p:sp>
    </p:spTree>
    <p:extLst>
      <p:ext uri="{BB962C8B-B14F-4D97-AF65-F5344CB8AC3E}">
        <p14:creationId xmlns:p14="http://schemas.microsoft.com/office/powerpoint/2010/main" val="3417185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92D65E-874C-4EAE-8B97-95A6122EA747}" type="slidenum">
              <a:rPr lang="en-GB" smtClean="0"/>
              <a:t>9</a:t>
            </a:fld>
            <a:endParaRPr lang="en-GB"/>
          </a:p>
        </p:txBody>
      </p:sp>
    </p:spTree>
    <p:extLst>
      <p:ext uri="{BB962C8B-B14F-4D97-AF65-F5344CB8AC3E}">
        <p14:creationId xmlns:p14="http://schemas.microsoft.com/office/powerpoint/2010/main" val="3417185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110" name="Picture 14" descr="Orange_716_ppt_small"/>
          <p:cNvPicPr>
            <a:picLocks noChangeAspect="1" noChangeArrowheads="1"/>
          </p:cNvPicPr>
          <p:nvPr userDrawn="1"/>
        </p:nvPicPr>
        <p:blipFill>
          <a:blip r:embed="rId2">
            <a:extLst>
              <a:ext uri="{28A0092B-C50C-407E-A947-70E740481C1C}">
                <a14:useLocalDpi xmlns:a14="http://schemas.microsoft.com/office/drawing/2010/main" val="0"/>
              </a:ext>
            </a:extLst>
          </a:blip>
          <a:srcRect l="21991" t="33252" r="3369"/>
          <a:stretch>
            <a:fillRect/>
          </a:stretch>
        </p:blipFill>
        <p:spPr bwMode="auto">
          <a:xfrm>
            <a:off x="0" y="-7938"/>
            <a:ext cx="9144000" cy="1300163"/>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ctrTitle"/>
          </p:nvPr>
        </p:nvSpPr>
        <p:spPr>
          <a:xfrm>
            <a:off x="323850" y="1484313"/>
            <a:ext cx="8496300" cy="1368425"/>
          </a:xfrm>
        </p:spPr>
        <p:txBody>
          <a:bodyPr/>
          <a:lstStyle>
            <a:lvl1pPr>
              <a:defRPr/>
            </a:lvl1pPr>
          </a:lstStyle>
          <a:p>
            <a:pPr lvl="0"/>
            <a:r>
              <a:rPr lang="en-US" noProof="0" smtClean="0"/>
              <a:t>Click to edit Master title style</a:t>
            </a:r>
          </a:p>
        </p:txBody>
      </p:sp>
      <p:sp>
        <p:nvSpPr>
          <p:cNvPr id="4099" name="Rectangle 3"/>
          <p:cNvSpPr>
            <a:spLocks noGrp="1" noChangeArrowheads="1"/>
          </p:cNvSpPr>
          <p:nvPr>
            <p:ph type="subTitle" idx="1"/>
          </p:nvPr>
        </p:nvSpPr>
        <p:spPr>
          <a:xfrm>
            <a:off x="323850" y="3068638"/>
            <a:ext cx="8496300" cy="3097212"/>
          </a:xfrm>
        </p:spPr>
        <p:txBody>
          <a:bodyPr/>
          <a:lstStyle>
            <a:lvl1pPr marL="0" indent="0">
              <a:buFontTx/>
              <a:buNone/>
              <a:defRPr/>
            </a:lvl1pPr>
          </a:lstStyle>
          <a:p>
            <a:pPr lvl="0"/>
            <a:r>
              <a:rPr lang="en-US" noProof="0" smtClean="0"/>
              <a:t>Click to edit Master subtitle style</a:t>
            </a:r>
          </a:p>
        </p:txBody>
      </p:sp>
      <p:sp>
        <p:nvSpPr>
          <p:cNvPr id="4105" name="Rectangle 9"/>
          <p:cNvSpPr>
            <a:spLocks noGrp="1" noChangeArrowheads="1"/>
          </p:cNvSpPr>
          <p:nvPr>
            <p:ph type="ftr" sz="quarter" idx="3"/>
          </p:nvPr>
        </p:nvSpPr>
        <p:spPr bwMode="auto">
          <a:xfrm>
            <a:off x="323850" y="6245225"/>
            <a:ext cx="84963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a:defRPr sz="1400"/>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24505C37-E3B7-4720-84D0-63368B020B80}" type="slidenum">
              <a:rPr lang="en-US"/>
              <a:pPr/>
              <a:t>‹#›</a:t>
            </a:fld>
            <a:endParaRPr lang="en-US"/>
          </a:p>
        </p:txBody>
      </p:sp>
    </p:spTree>
    <p:extLst>
      <p:ext uri="{BB962C8B-B14F-4D97-AF65-F5344CB8AC3E}">
        <p14:creationId xmlns:p14="http://schemas.microsoft.com/office/powerpoint/2010/main" val="3676256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7663" y="908050"/>
            <a:ext cx="2122487" cy="5257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30200" y="908050"/>
            <a:ext cx="6215063"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686F4AEA-C7CF-49CE-87EA-BDD1B48A53F5}" type="slidenum">
              <a:rPr lang="en-US"/>
              <a:pPr/>
              <a:t>‹#›</a:t>
            </a:fld>
            <a:endParaRPr lang="en-US"/>
          </a:p>
        </p:txBody>
      </p:sp>
    </p:spTree>
    <p:extLst>
      <p:ext uri="{BB962C8B-B14F-4D97-AF65-F5344CB8AC3E}">
        <p14:creationId xmlns:p14="http://schemas.microsoft.com/office/powerpoint/2010/main" val="706737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293D7471-3F00-4E05-B0EF-629404683846}" type="slidenum">
              <a:rPr lang="en-US"/>
              <a:pPr/>
              <a:t>‹#›</a:t>
            </a:fld>
            <a:endParaRPr lang="en-US"/>
          </a:p>
        </p:txBody>
      </p:sp>
    </p:spTree>
    <p:extLst>
      <p:ext uri="{BB962C8B-B14F-4D97-AF65-F5344CB8AC3E}">
        <p14:creationId xmlns:p14="http://schemas.microsoft.com/office/powerpoint/2010/main" val="2565078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4834B2F3-AF19-4B67-8D89-0C9A3AEBB39F}" type="slidenum">
              <a:rPr lang="en-US"/>
              <a:pPr/>
              <a:t>‹#›</a:t>
            </a:fld>
            <a:endParaRPr lang="en-US"/>
          </a:p>
        </p:txBody>
      </p:sp>
    </p:spTree>
    <p:extLst>
      <p:ext uri="{BB962C8B-B14F-4D97-AF65-F5344CB8AC3E}">
        <p14:creationId xmlns:p14="http://schemas.microsoft.com/office/powerpoint/2010/main" val="1724197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30200" y="2708275"/>
            <a:ext cx="4168775" cy="3457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1375" y="2708275"/>
            <a:ext cx="4168775" cy="3457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Slide Number Placeholder 4"/>
          <p:cNvSpPr>
            <a:spLocks noGrp="1"/>
          </p:cNvSpPr>
          <p:nvPr>
            <p:ph type="sldNum" sz="quarter" idx="10"/>
          </p:nvPr>
        </p:nvSpPr>
        <p:spPr/>
        <p:txBody>
          <a:bodyPr/>
          <a:lstStyle>
            <a:lvl1pPr>
              <a:defRPr/>
            </a:lvl1pPr>
          </a:lstStyle>
          <a:p>
            <a:fld id="{27A9542C-70D6-4797-8489-7F80698FD44A}" type="slidenum">
              <a:rPr lang="en-US"/>
              <a:pPr/>
              <a:t>‹#›</a:t>
            </a:fld>
            <a:endParaRPr lang="en-US"/>
          </a:p>
        </p:txBody>
      </p:sp>
    </p:spTree>
    <p:extLst>
      <p:ext uri="{BB962C8B-B14F-4D97-AF65-F5344CB8AC3E}">
        <p14:creationId xmlns:p14="http://schemas.microsoft.com/office/powerpoint/2010/main" val="2474977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10"/>
          </p:nvPr>
        </p:nvSpPr>
        <p:spPr/>
        <p:txBody>
          <a:bodyPr/>
          <a:lstStyle>
            <a:lvl1pPr>
              <a:defRPr/>
            </a:lvl1pPr>
          </a:lstStyle>
          <a:p>
            <a:fld id="{1017B5F4-D7E7-42D4-A998-BAC9DFED4103}" type="slidenum">
              <a:rPr lang="en-US"/>
              <a:pPr/>
              <a:t>‹#›</a:t>
            </a:fld>
            <a:endParaRPr lang="en-US"/>
          </a:p>
        </p:txBody>
      </p:sp>
    </p:spTree>
    <p:extLst>
      <p:ext uri="{BB962C8B-B14F-4D97-AF65-F5344CB8AC3E}">
        <p14:creationId xmlns:p14="http://schemas.microsoft.com/office/powerpoint/2010/main" val="2798369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fld id="{6DAB43EF-7D19-4441-B09C-11121DDFF4A4}" type="slidenum">
              <a:rPr lang="en-US"/>
              <a:pPr/>
              <a:t>‹#›</a:t>
            </a:fld>
            <a:endParaRPr lang="en-US"/>
          </a:p>
        </p:txBody>
      </p:sp>
    </p:spTree>
    <p:extLst>
      <p:ext uri="{BB962C8B-B14F-4D97-AF65-F5344CB8AC3E}">
        <p14:creationId xmlns:p14="http://schemas.microsoft.com/office/powerpoint/2010/main" val="3096418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21AA8EE9-34BD-4AFD-84C5-06738B69673C}" type="slidenum">
              <a:rPr lang="en-US"/>
              <a:pPr/>
              <a:t>‹#›</a:t>
            </a:fld>
            <a:endParaRPr lang="en-US"/>
          </a:p>
        </p:txBody>
      </p:sp>
    </p:spTree>
    <p:extLst>
      <p:ext uri="{BB962C8B-B14F-4D97-AF65-F5344CB8AC3E}">
        <p14:creationId xmlns:p14="http://schemas.microsoft.com/office/powerpoint/2010/main" val="1807996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0934853B-8AF9-478C-90B9-482519AD6D06}" type="slidenum">
              <a:rPr lang="en-US"/>
              <a:pPr/>
              <a:t>‹#›</a:t>
            </a:fld>
            <a:endParaRPr lang="en-US"/>
          </a:p>
        </p:txBody>
      </p:sp>
    </p:spTree>
    <p:extLst>
      <p:ext uri="{BB962C8B-B14F-4D97-AF65-F5344CB8AC3E}">
        <p14:creationId xmlns:p14="http://schemas.microsoft.com/office/powerpoint/2010/main" val="3910448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7A520840-6B16-4723-A0E2-DCBA9DC5A602}" type="slidenum">
              <a:rPr lang="en-US"/>
              <a:pPr/>
              <a:t>‹#›</a:t>
            </a:fld>
            <a:endParaRPr lang="en-US"/>
          </a:p>
        </p:txBody>
      </p:sp>
    </p:spTree>
    <p:extLst>
      <p:ext uri="{BB962C8B-B14F-4D97-AF65-F5344CB8AC3E}">
        <p14:creationId xmlns:p14="http://schemas.microsoft.com/office/powerpoint/2010/main" val="34652898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86" name="Picture 14" descr="Orange_716_ppt_wide"/>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l="18303" t="58717" r="2190"/>
          <a:stretch>
            <a:fillRect/>
          </a:stretch>
        </p:blipFill>
        <p:spPr bwMode="auto">
          <a:xfrm>
            <a:off x="0" y="0"/>
            <a:ext cx="9144000" cy="514350"/>
          </a:xfrm>
          <a:prstGeom prst="rect">
            <a:avLst/>
          </a:prstGeom>
          <a:noFill/>
          <a:extLst>
            <a:ext uri="{909E8E84-426E-40dd-AFC4-6F175D3DCCD1}">
              <a14:hiddenFill xmlns:a14="http://schemas.microsoft.com/office/drawing/2010/main">
                <a:solidFill>
                  <a:srgbClr val="FFFFFF"/>
                </a:solidFill>
              </a14:hiddenFill>
            </a:ext>
          </a:extLst>
        </p:spPr>
      </p:pic>
      <p:sp>
        <p:nvSpPr>
          <p:cNvPr id="3074" name="Rectangle 2"/>
          <p:cNvSpPr>
            <a:spLocks noGrp="1" noChangeArrowheads="1"/>
          </p:cNvSpPr>
          <p:nvPr>
            <p:ph type="title"/>
          </p:nvPr>
        </p:nvSpPr>
        <p:spPr bwMode="auto">
          <a:xfrm>
            <a:off x="330200" y="908050"/>
            <a:ext cx="8489950"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330200" y="2708275"/>
            <a:ext cx="8489950" cy="345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sldNum" sz="quarter" idx="4"/>
          </p:nvPr>
        </p:nvSpPr>
        <p:spPr bwMode="auto">
          <a:xfrm>
            <a:off x="7812088" y="6337300"/>
            <a:ext cx="1008062"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5E86847-600F-4471-89AD-E515F0A01D0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3000" b="1">
          <a:solidFill>
            <a:schemeClr val="tx2"/>
          </a:solidFill>
          <a:latin typeface="+mj-lt"/>
          <a:ea typeface="+mj-ea"/>
          <a:cs typeface="+mj-cs"/>
        </a:defRPr>
      </a:lvl1pPr>
      <a:lvl2pPr algn="l" rtl="0" fontAlgn="base">
        <a:spcBef>
          <a:spcPct val="0"/>
        </a:spcBef>
        <a:spcAft>
          <a:spcPct val="0"/>
        </a:spcAft>
        <a:defRPr sz="3000" b="1">
          <a:solidFill>
            <a:schemeClr val="tx2"/>
          </a:solidFill>
          <a:latin typeface="Arial" charset="0"/>
        </a:defRPr>
      </a:lvl2pPr>
      <a:lvl3pPr algn="l" rtl="0" fontAlgn="base">
        <a:spcBef>
          <a:spcPct val="0"/>
        </a:spcBef>
        <a:spcAft>
          <a:spcPct val="0"/>
        </a:spcAft>
        <a:defRPr sz="3000" b="1">
          <a:solidFill>
            <a:schemeClr val="tx2"/>
          </a:solidFill>
          <a:latin typeface="Arial" charset="0"/>
        </a:defRPr>
      </a:lvl3pPr>
      <a:lvl4pPr algn="l" rtl="0" fontAlgn="base">
        <a:spcBef>
          <a:spcPct val="0"/>
        </a:spcBef>
        <a:spcAft>
          <a:spcPct val="0"/>
        </a:spcAft>
        <a:defRPr sz="3000" b="1">
          <a:solidFill>
            <a:schemeClr val="tx2"/>
          </a:solidFill>
          <a:latin typeface="Arial" charset="0"/>
        </a:defRPr>
      </a:lvl4pPr>
      <a:lvl5pPr algn="l" rtl="0" fontAlgn="base">
        <a:spcBef>
          <a:spcPct val="0"/>
        </a:spcBef>
        <a:spcAft>
          <a:spcPct val="0"/>
        </a:spcAft>
        <a:defRPr sz="3000" b="1">
          <a:solidFill>
            <a:schemeClr val="tx2"/>
          </a:solidFill>
          <a:latin typeface="Arial" charset="0"/>
        </a:defRPr>
      </a:lvl5pPr>
      <a:lvl6pPr marL="457200" algn="l" rtl="0" fontAlgn="base">
        <a:spcBef>
          <a:spcPct val="0"/>
        </a:spcBef>
        <a:spcAft>
          <a:spcPct val="0"/>
        </a:spcAft>
        <a:defRPr sz="3000" b="1">
          <a:solidFill>
            <a:schemeClr val="tx2"/>
          </a:solidFill>
          <a:latin typeface="Arial" charset="0"/>
        </a:defRPr>
      </a:lvl6pPr>
      <a:lvl7pPr marL="914400" algn="l" rtl="0" fontAlgn="base">
        <a:spcBef>
          <a:spcPct val="0"/>
        </a:spcBef>
        <a:spcAft>
          <a:spcPct val="0"/>
        </a:spcAft>
        <a:defRPr sz="3000" b="1">
          <a:solidFill>
            <a:schemeClr val="tx2"/>
          </a:solidFill>
          <a:latin typeface="Arial" charset="0"/>
        </a:defRPr>
      </a:lvl7pPr>
      <a:lvl8pPr marL="1371600" algn="l" rtl="0" fontAlgn="base">
        <a:spcBef>
          <a:spcPct val="0"/>
        </a:spcBef>
        <a:spcAft>
          <a:spcPct val="0"/>
        </a:spcAft>
        <a:defRPr sz="3000" b="1">
          <a:solidFill>
            <a:schemeClr val="tx2"/>
          </a:solidFill>
          <a:latin typeface="Arial" charset="0"/>
        </a:defRPr>
      </a:lvl8pPr>
      <a:lvl9pPr marL="1828800" algn="l" rtl="0" fontAlgn="base">
        <a:spcBef>
          <a:spcPct val="0"/>
        </a:spcBef>
        <a:spcAft>
          <a:spcPct val="0"/>
        </a:spcAft>
        <a:defRPr sz="3000" b="1">
          <a:solidFill>
            <a:schemeClr val="tx2"/>
          </a:solidFill>
          <a:latin typeface="Arial" charset="0"/>
        </a:defRPr>
      </a:lvl9pPr>
    </p:titleStyle>
    <p:body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3.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4.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7.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a:xfrm>
            <a:off x="330200" y="908049"/>
            <a:ext cx="8489950" cy="5330825"/>
          </a:xfrm>
        </p:spPr>
        <p:txBody>
          <a:bodyPr/>
          <a:lstStyle/>
          <a:p>
            <a:pPr algn="ctr"/>
            <a:r>
              <a:rPr lang="en-GB" dirty="0" smtClean="0">
                <a:solidFill>
                  <a:schemeClr val="tx1"/>
                </a:solidFill>
                <a:latin typeface="+mn-lt"/>
              </a:rPr>
              <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dirty="0" smtClean="0">
                <a:solidFill>
                  <a:schemeClr val="tx1"/>
                </a:solidFill>
                <a:latin typeface="+mn-lt"/>
              </a:rPr>
              <a:t/>
            </a:r>
            <a:br>
              <a:rPr lang="en-GB" dirty="0" smtClean="0">
                <a:solidFill>
                  <a:schemeClr val="tx1"/>
                </a:solidFill>
                <a:latin typeface="+mn-lt"/>
              </a:rPr>
            </a:br>
            <a:r>
              <a:rPr lang="en-GB" dirty="0" smtClean="0">
                <a:solidFill>
                  <a:schemeClr val="tx1"/>
                </a:solidFill>
                <a:latin typeface="+mn-lt"/>
              </a:rPr>
              <a:t/>
            </a:r>
            <a:br>
              <a:rPr lang="en-GB" dirty="0" smtClean="0">
                <a:solidFill>
                  <a:schemeClr val="tx1"/>
                </a:solidFill>
                <a:latin typeface="+mn-lt"/>
              </a:rPr>
            </a:br>
            <a:r>
              <a:rPr lang="en-GB" dirty="0" smtClean="0">
                <a:solidFill>
                  <a:schemeClr val="tx1"/>
                </a:solidFill>
                <a:latin typeface="+mn-lt"/>
              </a:rPr>
              <a:t>Software engineering</a:t>
            </a:r>
            <a:endParaRPr lang="en-GB" sz="2000" b="0" dirty="0">
              <a:solidFill>
                <a:schemeClr val="tx1"/>
              </a:solidFill>
              <a:latin typeface="+mn-lt"/>
            </a:endParaRPr>
          </a:p>
        </p:txBody>
      </p:sp>
    </p:spTree>
    <p:extLst>
      <p:ext uri="{BB962C8B-B14F-4D97-AF65-F5344CB8AC3E}">
        <p14:creationId xmlns:p14="http://schemas.microsoft.com/office/powerpoint/2010/main" val="95580876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Version control</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There are tools available which allow you to </a:t>
            </a:r>
            <a:r>
              <a:rPr lang="en-GB" sz="2000" dirty="0">
                <a:solidFill>
                  <a:schemeClr val="tx1"/>
                </a:solidFill>
                <a:latin typeface="+mn-lt"/>
              </a:rPr>
              <a:t>check in</a:t>
            </a:r>
            <a:r>
              <a:rPr lang="en-GB" sz="2000" b="0" dirty="0">
                <a:solidFill>
                  <a:schemeClr val="tx1"/>
                </a:solidFill>
                <a:latin typeface="+mn-lt"/>
              </a:rPr>
              <a:t> a snapshot of your code. That snapshot is then saved forever (in a compressed way).</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If you check in every day, you have a complete history of your code going all the way back to the beginning. Others can also </a:t>
            </a:r>
            <a:r>
              <a:rPr lang="en-GB" sz="2000" dirty="0">
                <a:solidFill>
                  <a:schemeClr val="tx1"/>
                </a:solidFill>
                <a:latin typeface="+mn-lt"/>
              </a:rPr>
              <a:t>check out</a:t>
            </a:r>
            <a:r>
              <a:rPr lang="en-GB" sz="2000" b="0" dirty="0">
                <a:solidFill>
                  <a:schemeClr val="tx1"/>
                </a:solidFill>
                <a:latin typeface="+mn-lt"/>
              </a:rPr>
              <a:t> your code and </a:t>
            </a:r>
            <a:r>
              <a:rPr lang="en-GB" sz="2000" dirty="0">
                <a:solidFill>
                  <a:schemeClr val="tx1"/>
                </a:solidFill>
                <a:latin typeface="+mn-lt"/>
              </a:rPr>
              <a:t>merge</a:t>
            </a:r>
            <a:r>
              <a:rPr lang="en-GB" sz="2000" b="0" dirty="0">
                <a:solidFill>
                  <a:schemeClr val="tx1"/>
                </a:solidFill>
                <a:latin typeface="+mn-lt"/>
              </a:rPr>
              <a:t> their own changes in, so a whole team can work at once without conflict.</a:t>
            </a:r>
            <a:br>
              <a:rPr lang="en-GB" sz="2000" b="0" dirty="0">
                <a:solidFill>
                  <a:schemeClr val="tx1"/>
                </a:solidFill>
                <a:latin typeface="+mn-lt"/>
              </a:rPr>
            </a:br>
            <a:r>
              <a:rPr lang="en-GB" sz="2000" b="0" dirty="0">
                <a:solidFill>
                  <a:schemeClr val="tx1"/>
                </a:solidFill>
                <a:latin typeface="+mn-lt"/>
              </a:rPr>
              <a:t>This is better than backup. Backups can be accidentally deleted – version history saves every detail. Even if you deliberately rip out a piece of code and then decide you want it back, you will be able to retrieve it.</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The best version control software is </a:t>
            </a:r>
            <a:r>
              <a:rPr lang="en-GB" sz="2000" dirty="0">
                <a:solidFill>
                  <a:schemeClr val="tx1"/>
                </a:solidFill>
                <a:latin typeface="+mn-lt"/>
              </a:rPr>
              <a:t>git</a:t>
            </a:r>
            <a:r>
              <a:rPr lang="en-GB" sz="2000" b="0" dirty="0">
                <a:solidFill>
                  <a:schemeClr val="tx1"/>
                </a:solidFill>
                <a:latin typeface="+mn-lt"/>
              </a:rPr>
              <a:t>, written by Linus Torvalds.</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You need a </a:t>
            </a:r>
            <a:r>
              <a:rPr lang="en-GB" sz="2000" dirty="0">
                <a:solidFill>
                  <a:schemeClr val="tx1"/>
                </a:solidFill>
                <a:latin typeface="+mn-lt"/>
              </a:rPr>
              <a:t>git server</a:t>
            </a:r>
            <a:r>
              <a:rPr lang="en-GB" sz="2000" b="0" dirty="0">
                <a:solidFill>
                  <a:schemeClr val="tx1"/>
                </a:solidFill>
                <a:latin typeface="+mn-lt"/>
              </a:rPr>
              <a:t> – the best thing is to use a free online service like projectlocker or github. If the servers are in California, another level of safety is provided!</a:t>
            </a:r>
            <a:endParaRPr lang="en-GB" sz="2000" b="0" dirty="0">
              <a:solidFill>
                <a:schemeClr val="tx1"/>
              </a:solidFill>
              <a:latin typeface="American Typewriter"/>
              <a:cs typeface="American Typewriter"/>
            </a:endParaRPr>
          </a:p>
        </p:txBody>
      </p:sp>
    </p:spTree>
    <p:extLst>
      <p:ext uri="{BB962C8B-B14F-4D97-AF65-F5344CB8AC3E}">
        <p14:creationId xmlns:p14="http://schemas.microsoft.com/office/powerpoint/2010/main" val="397500866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Debugging</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Traditionally seen as “cleaning up after programming.”</a:t>
            </a:r>
            <a:br>
              <a:rPr lang="en-GB" sz="2000" b="0" dirty="0">
                <a:solidFill>
                  <a:schemeClr val="tx1"/>
                </a:solidFill>
                <a:latin typeface="+mn-lt"/>
              </a:rPr>
            </a:br>
            <a:r>
              <a:rPr lang="en-GB" sz="2000" b="0" dirty="0">
                <a:solidFill>
                  <a:schemeClr val="tx1"/>
                </a:solidFill>
                <a:latin typeface="+mn-lt"/>
              </a:rPr>
              <a:t>Debugging is at least as important as programming!</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It shows you things you missed or misunderstood. It brings your internal world view closer to reality.</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Debugging tools will save you phenomenal amounts of time.</a:t>
            </a:r>
            <a:endParaRPr lang="en-GB" sz="2000" b="0" dirty="0">
              <a:solidFill>
                <a:schemeClr val="tx1"/>
              </a:solidFill>
              <a:latin typeface="+mn-lt"/>
            </a:endParaRPr>
          </a:p>
        </p:txBody>
      </p:sp>
    </p:spTree>
    <p:extLst>
      <p:ext uri="{BB962C8B-B14F-4D97-AF65-F5344CB8AC3E}">
        <p14:creationId xmlns:p14="http://schemas.microsoft.com/office/powerpoint/2010/main" val="203226004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Debugging tools</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dirty="0">
                <a:solidFill>
                  <a:schemeClr val="tx1"/>
                </a:solidFill>
                <a:latin typeface="+mn-lt"/>
              </a:rPr>
              <a:t>Stopping in the debugger:</a:t>
            </a:r>
            <a:br>
              <a:rPr lang="en-GB" sz="2000" dirty="0">
                <a:solidFill>
                  <a:schemeClr val="tx1"/>
                </a:solidFill>
                <a:latin typeface="+mn-lt"/>
              </a:rPr>
            </a:br>
            <a:r>
              <a:rPr lang="en-GB" sz="2000" b="0" dirty="0">
                <a:solidFill>
                  <a:schemeClr val="tx1"/>
                </a:solidFill>
                <a:latin typeface="+mn-lt"/>
              </a:rPr>
              <a:t>	your program is paused at a particular line of execution.</a:t>
            </a:r>
            <a:br>
              <a:rPr lang="en-GB" sz="2000" b="0" dirty="0">
                <a:solidFill>
                  <a:schemeClr val="tx1"/>
                </a:solidFill>
                <a:latin typeface="+mn-lt"/>
              </a:rPr>
            </a:br>
            <a:r>
              <a:rPr lang="en-GB" sz="2000" b="0" dirty="0">
                <a:solidFill>
                  <a:schemeClr val="tx1"/>
                </a:solidFill>
                <a:latin typeface="+mn-lt"/>
              </a:rPr>
              <a:t>	Usually, you can execute code to poke around and find out what 	is wrong.</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Breakpoints:</a:t>
            </a:r>
            <a:br>
              <a:rPr lang="en-GB" sz="2000" dirty="0">
                <a:solidFill>
                  <a:schemeClr val="tx1"/>
                </a:solidFill>
                <a:latin typeface="+mn-lt"/>
              </a:rPr>
            </a:br>
            <a:r>
              <a:rPr lang="en-GB" sz="2000" b="0" dirty="0">
                <a:solidFill>
                  <a:schemeClr val="tx1"/>
                </a:solidFill>
                <a:latin typeface="+mn-lt"/>
              </a:rPr>
              <a:t>	If you want to stop at a particular place, set a breakpoint there.</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Debugging-on-error:</a:t>
            </a: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	When your program crashes, you are automatically placed in the 	debugger </a:t>
            </a:r>
            <a:r>
              <a:rPr lang="en-GB" sz="2000" b="0" i="1" dirty="0">
                <a:solidFill>
                  <a:schemeClr val="tx1"/>
                </a:solidFill>
                <a:latin typeface="+mn-lt"/>
              </a:rPr>
              <a:t>at the line just before the crash</a:t>
            </a:r>
            <a:r>
              <a:rPr lang="en-GB" sz="2000" b="0" dirty="0">
                <a:solidFill>
                  <a:schemeClr val="tx1"/>
                </a:solidFill>
                <a:latin typeface="+mn-lt"/>
              </a:rPr>
              <a:t>. This is incredibly 	useful.</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Reproducing the error:</a:t>
            </a:r>
            <a:br>
              <a:rPr lang="en-GB" sz="2000" dirty="0">
                <a:solidFill>
                  <a:schemeClr val="tx1"/>
                </a:solidFill>
                <a:latin typeface="+mn-lt"/>
              </a:rPr>
            </a:br>
            <a:r>
              <a:rPr lang="en-GB" sz="2000" b="0" dirty="0">
                <a:solidFill>
                  <a:schemeClr val="tx1"/>
                </a:solidFill>
                <a:latin typeface="+mn-lt"/>
              </a:rPr>
              <a:t>	See if you can automate this rather than having to provoke the 	error yourself.</a:t>
            </a:r>
          </a:p>
        </p:txBody>
      </p:sp>
    </p:spTree>
    <p:extLst>
      <p:ext uri="{BB962C8B-B14F-4D97-AF65-F5344CB8AC3E}">
        <p14:creationId xmlns:p14="http://schemas.microsoft.com/office/powerpoint/2010/main" val="79452604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Debugging tools</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dirty="0">
                <a:solidFill>
                  <a:schemeClr val="tx1"/>
                </a:solidFill>
                <a:latin typeface="+mn-lt"/>
              </a:rPr>
              <a:t>Print statements:</a:t>
            </a:r>
            <a:br>
              <a:rPr lang="en-GB" sz="2000" dirty="0">
                <a:solidFill>
                  <a:schemeClr val="tx1"/>
                </a:solidFill>
                <a:latin typeface="+mn-lt"/>
              </a:rPr>
            </a:br>
            <a:r>
              <a:rPr lang="en-GB" sz="2000" b="0" dirty="0">
                <a:solidFill>
                  <a:schemeClr val="tx1"/>
                </a:solidFill>
                <a:latin typeface="+mn-lt"/>
              </a:rPr>
              <a:t>	The poor man’s debugger.</a:t>
            </a:r>
            <a:br>
              <a:rPr lang="en-GB" sz="2000" b="0" dirty="0">
                <a:solidFill>
                  <a:schemeClr val="tx1"/>
                </a:solidFill>
                <a:latin typeface="+mn-lt"/>
              </a:rPr>
            </a:br>
            <a:r>
              <a:rPr lang="en-GB" sz="2000" b="0" dirty="0">
                <a:solidFill>
                  <a:schemeClr val="tx1"/>
                </a:solidFill>
                <a:latin typeface="+mn-lt"/>
              </a:rPr>
              <a:t>	Add statements at common points in your program to print out important variables or messages (“I’ve reached line 548 and things are still fine!”)</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Logging</a:t>
            </a:r>
            <a:br>
              <a:rPr lang="en-GB" sz="2000" dirty="0">
                <a:solidFill>
                  <a:schemeClr val="tx1"/>
                </a:solidFill>
                <a:latin typeface="+mn-lt"/>
              </a:rPr>
            </a:br>
            <a:r>
              <a:rPr lang="en-GB" sz="2000" dirty="0">
                <a:solidFill>
                  <a:schemeClr val="tx1"/>
                </a:solidFill>
                <a:latin typeface="+mn-lt"/>
              </a:rPr>
              <a:t>	</a:t>
            </a:r>
            <a:r>
              <a:rPr lang="en-GB" sz="2000" b="0" dirty="0">
                <a:solidFill>
                  <a:schemeClr val="tx1"/>
                </a:solidFill>
                <a:latin typeface="+mn-lt"/>
              </a:rPr>
              <a:t>Log files give you </a:t>
            </a:r>
            <a:r>
              <a:rPr lang="en-GB" sz="2000" dirty="0">
                <a:solidFill>
                  <a:schemeClr val="tx1"/>
                </a:solidFill>
                <a:latin typeface="+mn-lt"/>
              </a:rPr>
              <a:t>definite</a:t>
            </a:r>
            <a:r>
              <a:rPr lang="en-GB" sz="2000" b="0" dirty="0">
                <a:solidFill>
                  <a:schemeClr val="tx1"/>
                </a:solidFill>
                <a:latin typeface="+mn-lt"/>
              </a:rPr>
              <a:t> information about what your program 	has been doing.</a:t>
            </a:r>
            <a:br>
              <a:rPr lang="en-GB" sz="2000" b="0" dirty="0">
                <a:solidFill>
                  <a:schemeClr val="tx1"/>
                </a:solidFill>
                <a:latin typeface="+mn-lt"/>
              </a:rPr>
            </a:br>
            <a:r>
              <a:rPr lang="en-GB" sz="2000" b="0" dirty="0">
                <a:solidFill>
                  <a:schemeClr val="tx1"/>
                </a:solidFill>
                <a:latin typeface="+mn-lt"/>
              </a:rPr>
              <a:t>	</a:t>
            </a:r>
            <a:r>
              <a:rPr lang="en-GB" sz="2000" b="0" dirty="0">
                <a:solidFill>
                  <a:schemeClr val="tx1"/>
                </a:solidFill>
                <a:latin typeface="American Typewriter"/>
                <a:cs typeface="American Typewriter"/>
              </a:rPr>
              <a:t>log(“I’ve loaded the images!”);</a:t>
            </a:r>
            <a:br>
              <a:rPr lang="en-GB" sz="2000" b="0" dirty="0">
                <a:solidFill>
                  <a:schemeClr val="tx1"/>
                </a:solidFill>
                <a:latin typeface="American Typewriter"/>
                <a:cs typeface="American Typewriter"/>
              </a:rPr>
            </a:br>
            <a:r>
              <a:rPr lang="en-GB" sz="2000" b="0" dirty="0">
                <a:solidFill>
                  <a:schemeClr val="tx1"/>
                </a:solidFill>
                <a:latin typeface="+mn-lt"/>
              </a:rPr>
              <a:t>	</a:t>
            </a:r>
            <a:br>
              <a:rPr lang="en-GB" sz="2000" b="0" dirty="0">
                <a:solidFill>
                  <a:schemeClr val="tx1"/>
                </a:solidFill>
                <a:latin typeface="+mn-lt"/>
              </a:rPr>
            </a:br>
            <a:r>
              <a:rPr lang="en-GB" sz="2000" dirty="0">
                <a:solidFill>
                  <a:schemeClr val="tx1"/>
                </a:solidFill>
                <a:latin typeface="+mn-lt"/>
              </a:rPr>
              <a:t>Beware of assumptions</a:t>
            </a:r>
            <a:br>
              <a:rPr lang="en-GB" sz="2000" dirty="0">
                <a:solidFill>
                  <a:schemeClr val="tx1"/>
                </a:solidFill>
                <a:latin typeface="+mn-lt"/>
              </a:rPr>
            </a:br>
            <a:r>
              <a:rPr lang="en-GB" sz="2000" dirty="0">
                <a:solidFill>
                  <a:schemeClr val="tx1"/>
                </a:solidFill>
                <a:latin typeface="+mn-lt"/>
              </a:rPr>
              <a:t>	</a:t>
            </a:r>
            <a:r>
              <a:rPr lang="en-GB" sz="2000" b="0" dirty="0">
                <a:solidFill>
                  <a:schemeClr val="tx1"/>
                </a:solidFill>
                <a:latin typeface="+mn-lt"/>
              </a:rPr>
              <a:t>Most long, frustrating debugging sessions are caused by 	false assumptions. Re-think everything!</a:t>
            </a:r>
            <a:r>
              <a:rPr lang="en-GB" sz="2000" dirty="0">
                <a:solidFill>
                  <a:schemeClr val="tx1"/>
                </a:solidFill>
                <a:latin typeface="+mn-lt"/>
              </a:rPr>
              <a:t>		</a:t>
            </a:r>
            <a:r>
              <a:rPr lang="en-GB" sz="2000" b="0" dirty="0">
                <a:solidFill>
                  <a:schemeClr val="tx1"/>
                </a:solidFill>
                <a:latin typeface="+mn-lt"/>
              </a:rPr>
              <a:t>	</a:t>
            </a:r>
          </a:p>
        </p:txBody>
      </p:sp>
    </p:spTree>
    <p:extLst>
      <p:ext uri="{BB962C8B-B14F-4D97-AF65-F5344CB8AC3E}">
        <p14:creationId xmlns:p14="http://schemas.microsoft.com/office/powerpoint/2010/main" val="123505074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Common errors</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Forgotten semicolons</a:t>
            </a:r>
            <a:br>
              <a:rPr lang="en-GB" sz="2000" b="0" dirty="0">
                <a:solidFill>
                  <a:schemeClr val="tx1"/>
                </a:solidFill>
                <a:latin typeface="+mn-lt"/>
              </a:rPr>
            </a:br>
            <a:r>
              <a:rPr lang="en-GB" sz="2000" b="0" dirty="0">
                <a:solidFill>
                  <a:schemeClr val="tx1"/>
                </a:solidFill>
                <a:latin typeface="+mn-lt"/>
              </a:rPr>
              <a:t>Equality test: ==</a:t>
            </a:r>
            <a:br>
              <a:rPr lang="en-GB" sz="2000" b="0" dirty="0">
                <a:solidFill>
                  <a:schemeClr val="tx1"/>
                </a:solidFill>
                <a:latin typeface="+mn-lt"/>
              </a:rPr>
            </a:br>
            <a:r>
              <a:rPr lang="en-GB" sz="2000" b="0" dirty="0">
                <a:solidFill>
                  <a:schemeClr val="tx1"/>
                </a:solidFill>
                <a:latin typeface="+mn-lt"/>
              </a:rPr>
              <a:t>Assignment: =</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Undeclared variables</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Uninitialised variables</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Accessing parts of an array that don’t exist</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Accessing forbidden memory: segmentation fault or segfault</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Pasting copied code and forgetting to change</a:t>
            </a:r>
            <a:br>
              <a:rPr lang="en-GB" sz="2000" b="0" dirty="0">
                <a:solidFill>
                  <a:schemeClr val="tx1"/>
                </a:solidFill>
                <a:latin typeface="+mn-lt"/>
              </a:rPr>
            </a:br>
            <a:endParaRPr lang="en-GB" sz="2000" b="0" dirty="0">
              <a:solidFill>
                <a:schemeClr val="tx1"/>
              </a:solidFill>
              <a:latin typeface="+mn-lt"/>
            </a:endParaRPr>
          </a:p>
        </p:txBody>
      </p:sp>
    </p:spTree>
    <p:extLst>
      <p:ext uri="{BB962C8B-B14F-4D97-AF65-F5344CB8AC3E}">
        <p14:creationId xmlns:p14="http://schemas.microsoft.com/office/powerpoint/2010/main" val="328871614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Testing</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If code is important, you cannot go without testing.</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Code that doesn’t work as you think can cost</a:t>
            </a:r>
            <a:br>
              <a:rPr lang="en-GB" sz="2000" b="0" dirty="0">
                <a:solidFill>
                  <a:schemeClr val="tx1"/>
                </a:solidFill>
                <a:latin typeface="+mn-lt"/>
              </a:rPr>
            </a:br>
            <a:r>
              <a:rPr lang="en-GB" sz="2000" b="0" dirty="0">
                <a:solidFill>
                  <a:schemeClr val="tx1"/>
                </a:solidFill>
                <a:latin typeface="+mn-lt"/>
              </a:rPr>
              <a:t>	Time</a:t>
            </a:r>
            <a:br>
              <a:rPr lang="en-GB" sz="2000" b="0" dirty="0">
                <a:solidFill>
                  <a:schemeClr val="tx1"/>
                </a:solidFill>
                <a:latin typeface="+mn-lt"/>
              </a:rPr>
            </a:br>
            <a:r>
              <a:rPr lang="en-GB" sz="2000" b="0" dirty="0">
                <a:solidFill>
                  <a:schemeClr val="tx1"/>
                </a:solidFill>
                <a:latin typeface="+mn-lt"/>
              </a:rPr>
              <a:t>	Money</a:t>
            </a:r>
            <a:br>
              <a:rPr lang="en-GB" sz="2000" b="0" dirty="0">
                <a:solidFill>
                  <a:schemeClr val="tx1"/>
                </a:solidFill>
                <a:latin typeface="+mn-lt"/>
              </a:rPr>
            </a:br>
            <a:r>
              <a:rPr lang="en-GB" sz="2000" b="0" dirty="0">
                <a:solidFill>
                  <a:schemeClr val="tx1"/>
                </a:solidFill>
                <a:latin typeface="+mn-lt"/>
              </a:rPr>
              <a:t>	Academic kudos</a:t>
            </a:r>
          </a:p>
        </p:txBody>
      </p:sp>
    </p:spTree>
    <p:extLst>
      <p:ext uri="{BB962C8B-B14F-4D97-AF65-F5344CB8AC3E}">
        <p14:creationId xmlns:p14="http://schemas.microsoft.com/office/powerpoint/2010/main" val="285374681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The barely acceptable mininum</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Run a few test data through a function after you’ve written it, and verify that it behaves as expected.</a:t>
            </a:r>
          </a:p>
        </p:txBody>
      </p:sp>
    </p:spTree>
    <p:extLst>
      <p:ext uri="{BB962C8B-B14F-4D97-AF65-F5344CB8AC3E}">
        <p14:creationId xmlns:p14="http://schemas.microsoft.com/office/powerpoint/2010/main" val="90087029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More mature testing strategies</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Run automated tests to make sure the program still behaves as it did yesterday/last week.</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Write one test function for each function, covering</a:t>
            </a:r>
            <a:br>
              <a:rPr lang="en-GB" sz="2000" b="0" dirty="0">
                <a:solidFill>
                  <a:schemeClr val="tx1"/>
                </a:solidFill>
                <a:latin typeface="+mn-lt"/>
              </a:rPr>
            </a:br>
            <a:r>
              <a:rPr lang="en-GB" sz="2000" b="0" dirty="0">
                <a:solidFill>
                  <a:schemeClr val="tx1"/>
                </a:solidFill>
                <a:latin typeface="+mn-lt"/>
              </a:rPr>
              <a:t>	edge cases</a:t>
            </a:r>
            <a:br>
              <a:rPr lang="en-GB" sz="2000" b="0" dirty="0">
                <a:solidFill>
                  <a:schemeClr val="tx1"/>
                </a:solidFill>
                <a:latin typeface="+mn-lt"/>
              </a:rPr>
            </a:br>
            <a:r>
              <a:rPr lang="en-GB" sz="2000" b="0" dirty="0">
                <a:solidFill>
                  <a:schemeClr val="tx1"/>
                </a:solidFill>
                <a:latin typeface="+mn-lt"/>
              </a:rPr>
              <a:t>	special cases</a:t>
            </a:r>
            <a:br>
              <a:rPr lang="en-GB" sz="2000" b="0" dirty="0">
                <a:solidFill>
                  <a:schemeClr val="tx1"/>
                </a:solidFill>
                <a:latin typeface="+mn-lt"/>
              </a:rPr>
            </a:br>
            <a:r>
              <a:rPr lang="en-GB" sz="2000" b="0" dirty="0">
                <a:solidFill>
                  <a:schemeClr val="tx1"/>
                </a:solidFill>
                <a:latin typeface="+mn-lt"/>
              </a:rPr>
              <a:t>	random sample of “normal” cases</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Integration testing</a:t>
            </a:r>
            <a:br>
              <a:rPr lang="en-GB" sz="2000" dirty="0">
                <a:solidFill>
                  <a:schemeClr val="tx1"/>
                </a:solidFill>
                <a:latin typeface="+mn-lt"/>
              </a:rPr>
            </a:br>
            <a:r>
              <a:rPr lang="en-GB" sz="2000" b="0" dirty="0">
                <a:solidFill>
                  <a:schemeClr val="tx1"/>
                </a:solidFill>
                <a:latin typeface="+mn-lt"/>
              </a:rPr>
              <a:t>	Checking that components work together as expected</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Test-driven development</a:t>
            </a: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	Write the test first. It will, of course, fail. Then write the function 	that fulfils the test.</a:t>
            </a:r>
            <a:br>
              <a:rPr lang="en-GB" sz="2000" b="0" dirty="0">
                <a:solidFill>
                  <a:schemeClr val="tx1"/>
                </a:solidFill>
                <a:latin typeface="+mn-lt"/>
              </a:rPr>
            </a:br>
            <a:endParaRPr lang="en-GB" sz="2000" b="0" dirty="0">
              <a:solidFill>
                <a:schemeClr val="tx1"/>
              </a:solidFill>
              <a:latin typeface="+mn-lt"/>
            </a:endParaRPr>
          </a:p>
        </p:txBody>
      </p:sp>
    </p:spTree>
    <p:extLst>
      <p:ext uri="{BB962C8B-B14F-4D97-AF65-F5344CB8AC3E}">
        <p14:creationId xmlns:p14="http://schemas.microsoft.com/office/powerpoint/2010/main" val="5426972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Getting help</a:t>
            </a:r>
            <a:r>
              <a:rPr lang="en-GB" b="0" dirty="0">
                <a:solidFill>
                  <a:schemeClr val="tx1"/>
                </a:solidFill>
                <a:latin typeface="+mn-lt"/>
              </a:rPr>
              <a:t/>
            </a:r>
            <a:br>
              <a:rPr lang="en-GB" b="0" dirty="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When you are stuck in a programming problem, asking for help can save hours of time. Often a quick comment can give you the insight you need to solve the problem.</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Sources of advice:</a:t>
            </a:r>
            <a:br>
              <a:rPr lang="en-GB" sz="2000" b="0" dirty="0">
                <a:solidFill>
                  <a:schemeClr val="tx1"/>
                </a:solidFill>
                <a:latin typeface="+mn-lt"/>
              </a:rPr>
            </a:br>
            <a:r>
              <a:rPr lang="en-GB" sz="2000" b="0" dirty="0">
                <a:solidFill>
                  <a:schemeClr val="tx1"/>
                </a:solidFill>
                <a:latin typeface="+mn-lt"/>
              </a:rPr>
              <a:t>	The Internet (search for </a:t>
            </a:r>
            <a:r>
              <a:rPr lang="en-GB" sz="2000" b="0" i="1" dirty="0">
                <a:solidFill>
                  <a:schemeClr val="tx1"/>
                </a:solidFill>
                <a:latin typeface="+mn-lt"/>
              </a:rPr>
              <a:t>language, problem</a:t>
            </a:r>
            <a:r>
              <a:rPr lang="en-GB" sz="2000" b="0" dirty="0">
                <a:solidFill>
                  <a:schemeClr val="tx1"/>
                </a:solidFill>
                <a:latin typeface="+mn-lt"/>
              </a:rPr>
              <a:t> eg. </a:t>
            </a:r>
            <a:r>
              <a:rPr lang="en-GB" sz="2000" b="0" i="1" dirty="0">
                <a:solidFill>
                  <a:schemeClr val="tx1"/>
                </a:solidFill>
                <a:latin typeface="+mn-lt"/>
              </a:rPr>
              <a:t>Matlab add 			images</a:t>
            </a:r>
            <a:r>
              <a:rPr lang="en-GB" sz="2000" b="0" dirty="0">
                <a:solidFill>
                  <a:schemeClr val="tx1"/>
                </a:solidFill>
                <a:latin typeface="+mn-lt"/>
              </a:rPr>
              <a:t>)</a:t>
            </a:r>
            <a:br>
              <a:rPr lang="en-GB" sz="2000" b="0" dirty="0">
                <a:solidFill>
                  <a:schemeClr val="tx1"/>
                </a:solidFill>
                <a:latin typeface="+mn-lt"/>
              </a:rPr>
            </a:br>
            <a:r>
              <a:rPr lang="en-GB" sz="2000" b="0" dirty="0">
                <a:solidFill>
                  <a:schemeClr val="tx1"/>
                </a:solidFill>
                <a:latin typeface="+mn-lt"/>
              </a:rPr>
              <a:t>	Stack Overflow: you can post questions, which are usually 			answered!</a:t>
            </a:r>
            <a:br>
              <a:rPr lang="en-GB" sz="2000" b="0" dirty="0">
                <a:solidFill>
                  <a:schemeClr val="tx1"/>
                </a:solidFill>
                <a:latin typeface="+mn-lt"/>
              </a:rPr>
            </a:br>
            <a:r>
              <a:rPr lang="en-GB" sz="2000" b="0" dirty="0">
                <a:solidFill>
                  <a:schemeClr val="tx1"/>
                </a:solidFill>
                <a:latin typeface="+mn-lt"/>
              </a:rPr>
              <a:t>	Problem-specific fora</a:t>
            </a:r>
            <a:br>
              <a:rPr lang="en-GB" sz="2000" b="0" dirty="0">
                <a:solidFill>
                  <a:schemeClr val="tx1"/>
                </a:solidFill>
                <a:latin typeface="+mn-lt"/>
              </a:rPr>
            </a:br>
            <a:r>
              <a:rPr lang="en-GB" sz="2000" b="0" dirty="0">
                <a:solidFill>
                  <a:schemeClr val="tx1"/>
                </a:solidFill>
                <a:latin typeface="+mn-lt"/>
              </a:rPr>
              <a:t>	Documentation</a:t>
            </a:r>
            <a:br>
              <a:rPr lang="en-GB" sz="2000" b="0" dirty="0">
                <a:solidFill>
                  <a:schemeClr val="tx1"/>
                </a:solidFill>
                <a:latin typeface="+mn-lt"/>
              </a:rPr>
            </a:br>
            <a:r>
              <a:rPr lang="en-GB" sz="2000" b="0" dirty="0">
                <a:solidFill>
                  <a:schemeClr val="tx1"/>
                </a:solidFill>
                <a:latin typeface="+mn-lt"/>
              </a:rPr>
              <a:t>	Other people’s code</a:t>
            </a:r>
            <a:br>
              <a:rPr lang="en-GB" sz="2000" b="0" dirty="0">
                <a:solidFill>
                  <a:schemeClr val="tx1"/>
                </a:solidFill>
                <a:latin typeface="+mn-lt"/>
              </a:rPr>
            </a:br>
            <a:r>
              <a:rPr lang="en-GB" sz="2000" b="0" dirty="0">
                <a:solidFill>
                  <a:schemeClr val="tx1"/>
                </a:solidFill>
                <a:latin typeface="+mn-lt"/>
              </a:rPr>
              <a:t>	Asking someone in the know</a:t>
            </a:r>
          </a:p>
        </p:txBody>
      </p:sp>
    </p:spTree>
    <p:extLst>
      <p:ext uri="{BB962C8B-B14F-4D97-AF65-F5344CB8AC3E}">
        <p14:creationId xmlns:p14="http://schemas.microsoft.com/office/powerpoint/2010/main" val="35881055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Working smart: automation</a:t>
            </a:r>
            <a:r>
              <a:rPr lang="en-GB" b="0" dirty="0">
                <a:solidFill>
                  <a:schemeClr val="tx1"/>
                </a:solidFill>
                <a:latin typeface="+mn-lt"/>
              </a:rPr>
              <a:t/>
            </a:r>
            <a:br>
              <a:rPr lang="en-GB" b="0" dirty="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Most mundane tasks can be automated.</a:t>
            </a:r>
            <a:br>
              <a:rPr lang="en-GB" sz="2000" b="0" dirty="0">
                <a:solidFill>
                  <a:schemeClr val="tx1"/>
                </a:solidFill>
                <a:latin typeface="+mn-lt"/>
              </a:rPr>
            </a:br>
            <a:r>
              <a:rPr lang="en-GB" sz="2000" b="0" dirty="0">
                <a:solidFill>
                  <a:schemeClr val="tx1"/>
                </a:solidFill>
                <a:latin typeface="+mn-lt"/>
              </a:rPr>
              <a:t>Especially if they can be performed on the command line.</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Examples:</a:t>
            </a:r>
            <a:br>
              <a:rPr lang="en-GB" sz="2000" b="0" dirty="0">
                <a:solidFill>
                  <a:schemeClr val="tx1"/>
                </a:solidFill>
                <a:latin typeface="+mn-lt"/>
              </a:rPr>
            </a:br>
            <a:r>
              <a:rPr lang="en-GB" sz="2000" b="0" dirty="0">
                <a:solidFill>
                  <a:schemeClr val="tx1"/>
                </a:solidFill>
                <a:latin typeface="+mn-lt"/>
              </a:rPr>
              <a:t>	compiling</a:t>
            </a:r>
            <a:br>
              <a:rPr lang="en-GB" sz="2000" b="0" dirty="0">
                <a:solidFill>
                  <a:schemeClr val="tx1"/>
                </a:solidFill>
                <a:latin typeface="+mn-lt"/>
              </a:rPr>
            </a:br>
            <a:r>
              <a:rPr lang="en-GB" sz="2000" b="0" dirty="0">
                <a:solidFill>
                  <a:schemeClr val="tx1"/>
                </a:solidFill>
                <a:latin typeface="+mn-lt"/>
              </a:rPr>
              <a:t>	moving files around</a:t>
            </a:r>
            <a:br>
              <a:rPr lang="en-GB" sz="2000" b="0" dirty="0">
                <a:solidFill>
                  <a:schemeClr val="tx1"/>
                </a:solidFill>
                <a:latin typeface="+mn-lt"/>
              </a:rPr>
            </a:br>
            <a:r>
              <a:rPr lang="en-GB" sz="2000" b="0" dirty="0">
                <a:solidFill>
                  <a:schemeClr val="tx1"/>
                </a:solidFill>
                <a:latin typeface="+mn-lt"/>
              </a:rPr>
              <a:t>	uploading to a website</a:t>
            </a:r>
            <a:br>
              <a:rPr lang="en-GB" sz="2000" b="0" dirty="0">
                <a:solidFill>
                  <a:schemeClr val="tx1"/>
                </a:solidFill>
                <a:latin typeface="+mn-lt"/>
              </a:rPr>
            </a:br>
            <a:r>
              <a:rPr lang="en-GB" sz="2000" b="0" dirty="0">
                <a:solidFill>
                  <a:schemeClr val="tx1"/>
                </a:solidFill>
                <a:latin typeface="+mn-lt"/>
              </a:rPr>
              <a:t>	downloading data from a microscope</a:t>
            </a:r>
            <a:br>
              <a:rPr lang="en-GB" sz="2000" b="0" dirty="0">
                <a:solidFill>
                  <a:schemeClr val="tx1"/>
                </a:solidFill>
                <a:latin typeface="+mn-lt"/>
              </a:rPr>
            </a:br>
            <a:r>
              <a:rPr lang="en-GB" sz="2000" b="0" dirty="0">
                <a:solidFill>
                  <a:schemeClr val="tx1"/>
                </a:solidFill>
                <a:latin typeface="+mn-lt"/>
              </a:rPr>
              <a:t>	signups for experimental subjects</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If you ever find yourself repeatedly typing the same few lines of code,</a:t>
            </a:r>
            <a:br>
              <a:rPr lang="en-GB" sz="2000" b="0" dirty="0">
                <a:solidFill>
                  <a:schemeClr val="tx1"/>
                </a:solidFill>
                <a:latin typeface="+mn-lt"/>
              </a:rPr>
            </a:br>
            <a:r>
              <a:rPr lang="en-GB" sz="2000" b="0" dirty="0">
                <a:solidFill>
                  <a:schemeClr val="tx1"/>
                </a:solidFill>
                <a:latin typeface="+mn-lt"/>
              </a:rPr>
              <a:t>put them in a function. You will be able to run them instantly.</a:t>
            </a:r>
          </a:p>
        </p:txBody>
      </p:sp>
    </p:spTree>
    <p:extLst>
      <p:ext uri="{BB962C8B-B14F-4D97-AF65-F5344CB8AC3E}">
        <p14:creationId xmlns:p14="http://schemas.microsoft.com/office/powerpoint/2010/main" val="73243730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The software lifecycle</a:t>
            </a:r>
            <a:br>
              <a:rPr lang="en-GB"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dirty="0">
                <a:solidFill>
                  <a:schemeClr val="tx1"/>
                </a:solidFill>
                <a:latin typeface="+mn-lt"/>
              </a:rPr>
              <a:t>Requirements</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Use cases</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Specification</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Design</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Implementation</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Testing</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Deployment</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Support</a:t>
            </a:r>
            <a:r>
              <a:rPr lang="en-GB" sz="2000" dirty="0" smtClean="0">
                <a:solidFill>
                  <a:schemeClr val="tx1"/>
                </a:solidFill>
                <a:latin typeface="+mn-lt"/>
              </a:rPr>
              <a:t/>
            </a:r>
            <a:br>
              <a:rPr lang="en-GB" sz="2000" dirty="0" smtClean="0">
                <a:solidFill>
                  <a:schemeClr val="tx1"/>
                </a:solidFill>
                <a:latin typeface="+mn-lt"/>
              </a:rPr>
            </a:br>
            <a:r>
              <a:rPr lang="en-GB" sz="2000" dirty="0">
                <a:solidFill>
                  <a:schemeClr val="tx1"/>
                </a:solidFill>
                <a:latin typeface="+mn-lt"/>
              </a:rPr>
              <a:t/>
            </a:r>
            <a:br>
              <a:rPr lang="en-GB" sz="2000" dirty="0">
                <a:solidFill>
                  <a:schemeClr val="tx1"/>
                </a:solidFill>
                <a:latin typeface="+mn-lt"/>
              </a:rPr>
            </a:br>
            <a:endParaRPr lang="en-GB" sz="2000" b="0" dirty="0">
              <a:solidFill>
                <a:schemeClr val="tx1"/>
              </a:solidFill>
              <a:latin typeface="+mn-lt"/>
            </a:endParaRPr>
          </a:p>
        </p:txBody>
      </p:sp>
    </p:spTree>
    <p:extLst>
      <p:ext uri="{BB962C8B-B14F-4D97-AF65-F5344CB8AC3E}">
        <p14:creationId xmlns:p14="http://schemas.microsoft.com/office/powerpoint/2010/main" val="186811846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Working smart: keeping refreshed</a:t>
            </a:r>
            <a:r>
              <a:rPr lang="en-GB" b="0" dirty="0">
                <a:solidFill>
                  <a:schemeClr val="tx1"/>
                </a:solidFill>
                <a:latin typeface="+mn-lt"/>
              </a:rPr>
              <a:t/>
            </a:r>
            <a:br>
              <a:rPr lang="en-GB" b="0" dirty="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After a few hours of programming, problems can seem intimidating and insurmountable.</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This will give you a bad taste in the mouth and put you off programming.</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If you get fed up, go home, do something else, and come back to it in the morning.</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Problems which seemed intractable often take five minutes to solve, the next day!</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Programming is fun, and science is play.</a:t>
            </a:r>
            <a:br>
              <a:rPr lang="en-GB" sz="2000" b="0" dirty="0">
                <a:solidFill>
                  <a:schemeClr val="tx1"/>
                </a:solidFill>
                <a:latin typeface="+mn-lt"/>
              </a:rPr>
            </a:br>
            <a:r>
              <a:rPr lang="en-GB" sz="2000" b="0" dirty="0">
                <a:solidFill>
                  <a:schemeClr val="tx1"/>
                </a:solidFill>
                <a:latin typeface="+mn-lt"/>
              </a:rPr>
              <a:t>Keep it that way!</a:t>
            </a:r>
          </a:p>
        </p:txBody>
      </p:sp>
    </p:spTree>
    <p:extLst>
      <p:ext uri="{BB962C8B-B14F-4D97-AF65-F5344CB8AC3E}">
        <p14:creationId xmlns:p14="http://schemas.microsoft.com/office/powerpoint/2010/main" val="13050044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a:xfrm>
            <a:off x="330200" y="908049"/>
            <a:ext cx="8489950" cy="5330825"/>
          </a:xfrm>
        </p:spPr>
        <p:txBody>
          <a:bodyPr/>
          <a:lstStyle/>
          <a:p>
            <a:pPr algn="ctr"/>
            <a:r>
              <a:rPr lang="en-GB" dirty="0" smtClean="0">
                <a:solidFill>
                  <a:schemeClr val="tx1"/>
                </a:solidFill>
                <a:latin typeface="+mn-lt"/>
              </a:rPr>
              <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dirty="0" smtClean="0">
                <a:solidFill>
                  <a:schemeClr val="tx1"/>
                </a:solidFill>
                <a:latin typeface="+mn-lt"/>
              </a:rPr>
              <a:t/>
            </a:r>
            <a:br>
              <a:rPr lang="en-GB" dirty="0" smtClean="0">
                <a:solidFill>
                  <a:schemeClr val="tx1"/>
                </a:solidFill>
                <a:latin typeface="+mn-lt"/>
              </a:rPr>
            </a:br>
            <a:r>
              <a:rPr lang="en-GB" dirty="0" smtClean="0">
                <a:solidFill>
                  <a:schemeClr val="tx1"/>
                </a:solidFill>
                <a:latin typeface="+mn-lt"/>
              </a:rPr>
              <a:t/>
            </a:r>
            <a:br>
              <a:rPr lang="en-GB" dirty="0" smtClean="0">
                <a:solidFill>
                  <a:schemeClr val="tx1"/>
                </a:solidFill>
                <a:latin typeface="+mn-lt"/>
              </a:rPr>
            </a:br>
            <a:r>
              <a:rPr lang="en-GB" dirty="0" smtClean="0">
                <a:solidFill>
                  <a:schemeClr val="tx1"/>
                </a:solidFill>
                <a:latin typeface="+mn-lt"/>
              </a:rPr>
              <a:t>Programming languages</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endParaRPr lang="en-GB" sz="2000" b="0" dirty="0">
              <a:solidFill>
                <a:schemeClr val="tx1"/>
              </a:solidFill>
              <a:latin typeface="+mn-lt"/>
            </a:endParaRPr>
          </a:p>
        </p:txBody>
      </p:sp>
    </p:spTree>
    <p:extLst>
      <p:ext uri="{BB962C8B-B14F-4D97-AF65-F5344CB8AC3E}">
        <p14:creationId xmlns:p14="http://schemas.microsoft.com/office/powerpoint/2010/main" val="215686727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36866" name="Picture 2" descr="http://www.cs.tufts.edu/comp/105/progLangu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0338" y="1843088"/>
            <a:ext cx="5534025" cy="3533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902309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descr="http://thumbnails.visually.netdna-cdn.com/most-popular-programming-languages-of-2013_5113fc6a37ab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5470" y="998196"/>
            <a:ext cx="7328024" cy="54960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752876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http://c4577958.r58.cf2.rackcdn.com/language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7267" y="1516937"/>
            <a:ext cx="6772437" cy="4085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762549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5045847" y="962002"/>
            <a:ext cx="4056081" cy="5667768"/>
          </a:xfrm>
          <a:prstGeom prst="rect">
            <a:avLst/>
          </a:prstGeom>
        </p:spPr>
      </p:pic>
      <p:sp>
        <p:nvSpPr>
          <p:cNvPr id="7175" name="Rectangle 7"/>
          <p:cNvSpPr>
            <a:spLocks noGrp="1" noChangeArrowheads="1"/>
          </p:cNvSpPr>
          <p:nvPr>
            <p:ph type="title"/>
          </p:nvPr>
        </p:nvSpPr>
        <p:spPr>
          <a:xfrm>
            <a:off x="330200" y="908049"/>
            <a:ext cx="8489950" cy="5330825"/>
          </a:xfrm>
        </p:spPr>
        <p:txBody>
          <a:bodyPr/>
          <a:lstStyle/>
          <a:p>
            <a:r>
              <a:rPr lang="en-GB" dirty="0" smtClean="0">
                <a:solidFill>
                  <a:schemeClr val="tx1"/>
                </a:solidFill>
                <a:latin typeface="+mn-lt"/>
              </a:rPr>
              <a:t>Levels of code</a:t>
            </a:r>
            <a:r>
              <a:rPr lang="en-GB" b="0" dirty="0" smtClean="0">
                <a:solidFill>
                  <a:schemeClr val="tx1"/>
                </a:solidFill>
                <a:latin typeface="+mn-lt"/>
              </a:rPr>
              <a:t/>
            </a:r>
            <a:br>
              <a:rPr lang="en-GB" b="0" dirty="0" smtClean="0">
                <a:solidFill>
                  <a:schemeClr val="tx1"/>
                </a:solidFill>
                <a:latin typeface="+mn-lt"/>
              </a:rPr>
            </a:br>
            <a:r>
              <a:rPr lang="en-GB" sz="1800" dirty="0" smtClean="0">
                <a:solidFill>
                  <a:schemeClr val="tx1"/>
                </a:solidFill>
                <a:latin typeface="+mn-lt"/>
              </a:rPr>
              <a:t>Natural language: </a:t>
            </a:r>
            <a:r>
              <a:rPr lang="en-GB" sz="1800" b="0" dirty="0" smtClean="0">
                <a:solidFill>
                  <a:schemeClr val="tx1"/>
                </a:solidFill>
                <a:latin typeface="+mn-lt"/>
              </a:rPr>
              <a:t>English</a:t>
            </a:r>
            <a:br>
              <a:rPr lang="en-GB" sz="1800" b="0" dirty="0" smtClean="0">
                <a:solidFill>
                  <a:schemeClr val="tx1"/>
                </a:solidFill>
                <a:latin typeface="+mn-lt"/>
              </a:rPr>
            </a:br>
            <a:r>
              <a:rPr lang="en-GB" sz="1800" b="0" dirty="0">
                <a:solidFill>
                  <a:schemeClr val="tx1"/>
                </a:solidFill>
                <a:latin typeface="+mn-lt"/>
              </a:rPr>
              <a:t>Fuzzy, vague description of requirements</a:t>
            </a:r>
            <a:br>
              <a:rPr lang="en-GB" sz="1800" b="0" dirty="0">
                <a:solidFill>
                  <a:schemeClr val="tx1"/>
                </a:solidFill>
                <a:latin typeface="+mn-lt"/>
              </a:rPr>
            </a:br>
            <a:r>
              <a:rPr lang="en-GB" sz="1800" b="0" dirty="0">
                <a:solidFill>
                  <a:schemeClr val="tx1"/>
                </a:solidFill>
                <a:latin typeface="+mn-lt"/>
              </a:rPr>
              <a:t/>
            </a:r>
            <a:br>
              <a:rPr lang="en-GB" sz="1800" b="0" dirty="0">
                <a:solidFill>
                  <a:schemeClr val="tx1"/>
                </a:solidFill>
                <a:latin typeface="+mn-lt"/>
              </a:rPr>
            </a:br>
            <a:r>
              <a:rPr lang="en-GB" sz="1800" b="0" dirty="0">
                <a:solidFill>
                  <a:schemeClr val="tx1"/>
                </a:solidFill>
                <a:latin typeface="+mn-lt"/>
              </a:rPr>
              <a:t/>
            </a:r>
            <a:br>
              <a:rPr lang="en-GB" sz="1800" b="0" dirty="0">
                <a:solidFill>
                  <a:schemeClr val="tx1"/>
                </a:solidFill>
                <a:latin typeface="+mn-lt"/>
              </a:rPr>
            </a:br>
            <a:r>
              <a:rPr lang="en-GB" sz="1800" dirty="0">
                <a:solidFill>
                  <a:schemeClr val="tx1"/>
                </a:solidFill>
                <a:latin typeface="+mn-lt"/>
              </a:rPr>
              <a:t>High-level language:</a:t>
            </a:r>
            <a:r>
              <a:rPr lang="en-GB" sz="1800" b="0" dirty="0">
                <a:solidFill>
                  <a:schemeClr val="tx1"/>
                </a:solidFill>
                <a:latin typeface="+mn-lt"/>
              </a:rPr>
              <a:t> expressive, concise, </a:t>
            </a:r>
            <a:br>
              <a:rPr lang="en-GB" sz="1800" b="0" dirty="0">
                <a:solidFill>
                  <a:schemeClr val="tx1"/>
                </a:solidFill>
                <a:latin typeface="+mn-lt"/>
              </a:rPr>
            </a:br>
            <a:r>
              <a:rPr lang="en-GB" sz="1800" b="0" dirty="0">
                <a:solidFill>
                  <a:schemeClr val="tx1"/>
                </a:solidFill>
                <a:latin typeface="+mn-lt"/>
              </a:rPr>
              <a:t>powerful</a:t>
            </a:r>
            <a:br>
              <a:rPr lang="en-GB" sz="1800" b="0" dirty="0">
                <a:solidFill>
                  <a:schemeClr val="tx1"/>
                </a:solidFill>
                <a:latin typeface="+mn-lt"/>
              </a:rPr>
            </a:br>
            <a:r>
              <a:rPr lang="en-GB" sz="1800" b="0" dirty="0">
                <a:solidFill>
                  <a:schemeClr val="tx1"/>
                </a:solidFill>
                <a:latin typeface="+mn-lt"/>
              </a:rPr>
              <a:t/>
            </a:r>
            <a:br>
              <a:rPr lang="en-GB" sz="1800" b="0" dirty="0">
                <a:solidFill>
                  <a:schemeClr val="tx1"/>
                </a:solidFill>
                <a:latin typeface="+mn-lt"/>
              </a:rPr>
            </a:br>
            <a:r>
              <a:rPr lang="en-GB" sz="1800" b="0" dirty="0">
                <a:solidFill>
                  <a:schemeClr val="tx1"/>
                </a:solidFill>
                <a:latin typeface="+mn-lt"/>
              </a:rPr>
              <a:t/>
            </a:r>
            <a:br>
              <a:rPr lang="en-GB" sz="1800" b="0" dirty="0">
                <a:solidFill>
                  <a:schemeClr val="tx1"/>
                </a:solidFill>
                <a:latin typeface="+mn-lt"/>
              </a:rPr>
            </a:br>
            <a:r>
              <a:rPr lang="en-GB" sz="1800" dirty="0">
                <a:solidFill>
                  <a:schemeClr val="tx1"/>
                </a:solidFill>
                <a:latin typeface="+mn-lt"/>
              </a:rPr>
              <a:t>Low-level language: </a:t>
            </a:r>
            <a:r>
              <a:rPr lang="en-GB" sz="1800" b="0" dirty="0">
                <a:solidFill>
                  <a:schemeClr val="tx1"/>
                </a:solidFill>
                <a:latin typeface="+mn-lt"/>
              </a:rPr>
              <a:t>less expressive, </a:t>
            </a:r>
            <a:br>
              <a:rPr lang="en-GB" sz="1800" b="0" dirty="0">
                <a:solidFill>
                  <a:schemeClr val="tx1"/>
                </a:solidFill>
                <a:latin typeface="+mn-lt"/>
              </a:rPr>
            </a:br>
            <a:r>
              <a:rPr lang="en-GB" sz="1800" b="0" dirty="0">
                <a:solidFill>
                  <a:schemeClr val="tx1"/>
                </a:solidFill>
                <a:latin typeface="+mn-lt"/>
              </a:rPr>
              <a:t>more specific, closer to the metal</a:t>
            </a:r>
            <a:br>
              <a:rPr lang="en-GB" sz="1800" b="0" dirty="0">
                <a:solidFill>
                  <a:schemeClr val="tx1"/>
                </a:solidFill>
                <a:latin typeface="+mn-lt"/>
              </a:rPr>
            </a:br>
            <a:r>
              <a:rPr lang="en-GB" sz="1800" b="0" dirty="0">
                <a:solidFill>
                  <a:schemeClr val="tx1"/>
                </a:solidFill>
                <a:latin typeface="+mn-lt"/>
              </a:rPr>
              <a:t/>
            </a:r>
            <a:br>
              <a:rPr lang="en-GB" sz="1800" b="0" dirty="0">
                <a:solidFill>
                  <a:schemeClr val="tx1"/>
                </a:solidFill>
                <a:latin typeface="+mn-lt"/>
              </a:rPr>
            </a:br>
            <a:r>
              <a:rPr lang="en-GB" sz="1800" b="0" dirty="0">
                <a:solidFill>
                  <a:schemeClr val="tx1"/>
                </a:solidFill>
                <a:latin typeface="+mn-lt"/>
              </a:rPr>
              <a:t/>
            </a:r>
            <a:br>
              <a:rPr lang="en-GB" sz="1800" b="0" dirty="0">
                <a:solidFill>
                  <a:schemeClr val="tx1"/>
                </a:solidFill>
                <a:latin typeface="+mn-lt"/>
              </a:rPr>
            </a:br>
            <a:r>
              <a:rPr lang="en-GB" sz="1800" dirty="0">
                <a:solidFill>
                  <a:schemeClr val="tx1"/>
                </a:solidFill>
                <a:latin typeface="+mn-lt"/>
              </a:rPr>
              <a:t>Assembly language: </a:t>
            </a:r>
            <a:r>
              <a:rPr lang="en-GB" sz="1800" b="0" dirty="0">
                <a:solidFill>
                  <a:schemeClr val="tx1"/>
                </a:solidFill>
                <a:latin typeface="+mn-lt"/>
              </a:rPr>
              <a:t>very similar to </a:t>
            </a:r>
            <a:br>
              <a:rPr lang="en-GB" sz="1800" b="0" dirty="0">
                <a:solidFill>
                  <a:schemeClr val="tx1"/>
                </a:solidFill>
                <a:latin typeface="+mn-lt"/>
              </a:rPr>
            </a:br>
            <a:r>
              <a:rPr lang="en-GB" sz="1800" b="0" dirty="0">
                <a:solidFill>
                  <a:schemeClr val="tx1"/>
                </a:solidFill>
                <a:latin typeface="+mn-lt"/>
              </a:rPr>
              <a:t>machine code, but slightly more human-readable</a:t>
            </a:r>
            <a:br>
              <a:rPr lang="en-GB" sz="1800" b="0" dirty="0">
                <a:solidFill>
                  <a:schemeClr val="tx1"/>
                </a:solidFill>
                <a:latin typeface="+mn-lt"/>
              </a:rPr>
            </a:br>
            <a:r>
              <a:rPr lang="en-GB" sz="1800" b="0" dirty="0">
                <a:solidFill>
                  <a:schemeClr val="tx1"/>
                </a:solidFill>
                <a:latin typeface="+mn-lt"/>
              </a:rPr>
              <a:t/>
            </a:r>
            <a:br>
              <a:rPr lang="en-GB" sz="1800" b="0" dirty="0">
                <a:solidFill>
                  <a:schemeClr val="tx1"/>
                </a:solidFill>
                <a:latin typeface="+mn-lt"/>
              </a:rPr>
            </a:br>
            <a:r>
              <a:rPr lang="en-GB" sz="1800" b="0" dirty="0">
                <a:solidFill>
                  <a:schemeClr val="tx1"/>
                </a:solidFill>
                <a:latin typeface="+mn-lt"/>
              </a:rPr>
              <a:t/>
            </a:r>
            <a:br>
              <a:rPr lang="en-GB" sz="1800" b="0" dirty="0">
                <a:solidFill>
                  <a:schemeClr val="tx1"/>
                </a:solidFill>
                <a:latin typeface="+mn-lt"/>
              </a:rPr>
            </a:br>
            <a:r>
              <a:rPr lang="en-GB" sz="1800" dirty="0">
                <a:solidFill>
                  <a:schemeClr val="tx1"/>
                </a:solidFill>
                <a:latin typeface="+mn-lt"/>
              </a:rPr>
              <a:t>Machine code: </a:t>
            </a:r>
            <a:r>
              <a:rPr lang="en-GB" sz="1800" b="0" dirty="0">
                <a:solidFill>
                  <a:schemeClr val="tx1"/>
                </a:solidFill>
                <a:latin typeface="+mn-lt"/>
              </a:rPr>
              <a:t>the sequence of ones and </a:t>
            </a:r>
            <a:br>
              <a:rPr lang="en-GB" sz="1800" b="0" dirty="0">
                <a:solidFill>
                  <a:schemeClr val="tx1"/>
                </a:solidFill>
                <a:latin typeface="+mn-lt"/>
              </a:rPr>
            </a:br>
            <a:r>
              <a:rPr lang="en-GB" sz="1800" b="0" dirty="0">
                <a:solidFill>
                  <a:schemeClr val="tx1"/>
                </a:solidFill>
                <a:latin typeface="+mn-lt"/>
              </a:rPr>
              <a:t>zeros that actually controls the processor</a:t>
            </a:r>
            <a:br>
              <a:rPr lang="en-GB" sz="1800" b="0" dirty="0">
                <a:solidFill>
                  <a:schemeClr val="tx1"/>
                </a:solidFill>
                <a:latin typeface="+mn-lt"/>
              </a:rPr>
            </a:br>
            <a:r>
              <a:rPr lang="en-GB" sz="1800" b="0" dirty="0">
                <a:solidFill>
                  <a:schemeClr val="tx1"/>
                </a:solidFill>
                <a:latin typeface="+mn-lt"/>
              </a:rPr>
              <a:t>People used to code in this!</a:t>
            </a:r>
          </a:p>
        </p:txBody>
      </p:sp>
    </p:spTree>
    <p:extLst>
      <p:ext uri="{BB962C8B-B14F-4D97-AF65-F5344CB8AC3E}">
        <p14:creationId xmlns:p14="http://schemas.microsoft.com/office/powerpoint/2010/main" val="429300556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High-level vs. low-level</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dirty="0" smtClean="0">
                <a:solidFill>
                  <a:schemeClr val="tx1"/>
                </a:solidFill>
                <a:latin typeface="+mn-lt"/>
              </a:rPr>
              <a:t>High-level</a:t>
            </a:r>
            <a:br>
              <a:rPr lang="en-GB" sz="2000" dirty="0" smtClean="0">
                <a:solidFill>
                  <a:schemeClr val="tx1"/>
                </a:solidFill>
                <a:latin typeface="+mn-lt"/>
              </a:rPr>
            </a:br>
            <a:r>
              <a:rPr lang="en-GB" sz="2000" dirty="0" smtClean="0">
                <a:solidFill>
                  <a:schemeClr val="tx1"/>
                </a:solidFill>
                <a:latin typeface="+mn-lt"/>
              </a:rPr>
              <a:t>	</a:t>
            </a:r>
            <a:r>
              <a:rPr lang="en-GB" sz="2000" b="0" dirty="0" smtClean="0">
                <a:solidFill>
                  <a:schemeClr val="tx1"/>
                </a:solidFill>
                <a:latin typeface="+mn-lt"/>
              </a:rPr>
              <a:t>Expressive</a:t>
            </a:r>
            <a:br>
              <a:rPr lang="en-GB" sz="2000" b="0" dirty="0" smtClean="0">
                <a:solidFill>
                  <a:schemeClr val="tx1"/>
                </a:solidFill>
                <a:latin typeface="+mn-lt"/>
              </a:rPr>
            </a:br>
            <a:r>
              <a:rPr lang="en-GB" sz="2000" b="0" dirty="0">
                <a:solidFill>
                  <a:schemeClr val="tx1"/>
                </a:solidFill>
                <a:latin typeface="+mn-lt"/>
              </a:rPr>
              <a:t>	Slower</a:t>
            </a:r>
            <a:br>
              <a:rPr lang="en-GB" sz="2000" b="0" dirty="0">
                <a:solidFill>
                  <a:schemeClr val="tx1"/>
                </a:solidFill>
                <a:latin typeface="+mn-lt"/>
              </a:rPr>
            </a:br>
            <a:r>
              <a:rPr lang="en-GB" sz="2000" b="0" dirty="0">
                <a:solidFill>
                  <a:schemeClr val="tx1"/>
                </a:solidFill>
                <a:latin typeface="+mn-lt"/>
              </a:rPr>
              <a:t>	Helpful to the human, not the machine</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Low-level</a:t>
            </a:r>
            <a:br>
              <a:rPr lang="en-GB" sz="2000" dirty="0">
                <a:solidFill>
                  <a:schemeClr val="tx1"/>
                </a:solidFill>
                <a:latin typeface="+mn-lt"/>
              </a:rPr>
            </a:br>
            <a:r>
              <a:rPr lang="en-GB" sz="2000" dirty="0">
                <a:solidFill>
                  <a:schemeClr val="tx1"/>
                </a:solidFill>
                <a:latin typeface="+mn-lt"/>
              </a:rPr>
              <a:t>	</a:t>
            </a:r>
            <a:r>
              <a:rPr lang="en-GB" sz="2000" b="0" dirty="0">
                <a:solidFill>
                  <a:schemeClr val="tx1"/>
                </a:solidFill>
                <a:latin typeface="+mn-lt"/>
              </a:rPr>
              <a:t>Not as expressive</a:t>
            </a:r>
            <a:br>
              <a:rPr lang="en-GB" sz="2000" b="0" dirty="0">
                <a:solidFill>
                  <a:schemeClr val="tx1"/>
                </a:solidFill>
                <a:latin typeface="+mn-lt"/>
              </a:rPr>
            </a:br>
            <a:r>
              <a:rPr lang="en-GB" sz="2000" b="0" dirty="0">
                <a:solidFill>
                  <a:schemeClr val="tx1"/>
                </a:solidFill>
                <a:latin typeface="+mn-lt"/>
              </a:rPr>
              <a:t>	Much faster</a:t>
            </a:r>
            <a:br>
              <a:rPr lang="en-GB" sz="2000" b="0" dirty="0">
                <a:solidFill>
                  <a:schemeClr val="tx1"/>
                </a:solidFill>
                <a:latin typeface="+mn-lt"/>
              </a:rPr>
            </a:br>
            <a:r>
              <a:rPr lang="en-GB" sz="2000" b="0" dirty="0">
                <a:solidFill>
                  <a:schemeClr val="tx1"/>
                </a:solidFill>
                <a:latin typeface="+mn-lt"/>
              </a:rPr>
              <a:t>	More precise</a:t>
            </a:r>
            <a:br>
              <a:rPr lang="en-GB" sz="2000" b="0" dirty="0">
                <a:solidFill>
                  <a:schemeClr val="tx1"/>
                </a:solidFill>
                <a:latin typeface="+mn-lt"/>
              </a:rPr>
            </a:br>
            <a:r>
              <a:rPr lang="en-GB" sz="2000" b="0" dirty="0">
                <a:solidFill>
                  <a:schemeClr val="tx1"/>
                </a:solidFill>
                <a:latin typeface="+mn-lt"/>
              </a:rPr>
              <a:t>	Closer to the memory and HD</a:t>
            </a:r>
            <a:br>
              <a:rPr lang="en-GB" sz="2000" b="0" dirty="0">
                <a:solidFill>
                  <a:schemeClr val="tx1"/>
                </a:solidFill>
                <a:latin typeface="+mn-lt"/>
              </a:rPr>
            </a:br>
            <a:r>
              <a:rPr lang="en-GB" sz="2000" b="0" dirty="0">
                <a:solidFill>
                  <a:schemeClr val="tx1"/>
                </a:solidFill>
                <a:latin typeface="+mn-lt"/>
              </a:rPr>
              <a:t>	Helpful to the machine, not the human</a:t>
            </a:r>
            <a:r>
              <a:rPr lang="en-GB" sz="2000" dirty="0" smtClean="0">
                <a:solidFill>
                  <a:schemeClr val="tx1"/>
                </a:solidFill>
                <a:latin typeface="+mn-lt"/>
              </a:rPr>
              <a:t/>
            </a:r>
            <a:br>
              <a:rPr lang="en-GB" sz="2000" dirty="0" smtClean="0">
                <a:solidFill>
                  <a:schemeClr val="tx1"/>
                </a:solidFill>
                <a:latin typeface="+mn-lt"/>
              </a:rPr>
            </a:br>
            <a:r>
              <a:rPr lang="en-GB" sz="2000" dirty="0">
                <a:solidFill>
                  <a:schemeClr val="tx1"/>
                </a:solidFill>
                <a:latin typeface="+mn-lt"/>
              </a:rPr>
              <a:t>	</a:t>
            </a:r>
            <a:endParaRPr lang="en-GB" sz="2000" b="0" dirty="0">
              <a:solidFill>
                <a:schemeClr val="tx1"/>
              </a:solidFill>
              <a:latin typeface="+mn-lt"/>
            </a:endParaRPr>
          </a:p>
        </p:txBody>
      </p:sp>
    </p:spTree>
    <p:extLst>
      <p:ext uri="{BB962C8B-B14F-4D97-AF65-F5344CB8AC3E}">
        <p14:creationId xmlns:p14="http://schemas.microsoft.com/office/powerpoint/2010/main" val="279009111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Compiled vs. interpreted</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dirty="0" smtClean="0">
                <a:solidFill>
                  <a:schemeClr val="tx1"/>
                </a:solidFill>
                <a:latin typeface="+mn-lt"/>
              </a:rPr>
              <a:t>Compiled</a:t>
            </a:r>
            <a:br>
              <a:rPr lang="en-GB" sz="2000" dirty="0" smtClean="0">
                <a:solidFill>
                  <a:schemeClr val="tx1"/>
                </a:solidFill>
                <a:latin typeface="+mn-lt"/>
              </a:rPr>
            </a:br>
            <a:r>
              <a:rPr lang="en-GB" sz="2000" dirty="0">
                <a:solidFill>
                  <a:schemeClr val="tx1"/>
                </a:solidFill>
                <a:latin typeface="+mn-lt"/>
              </a:rPr>
              <a:t>	</a:t>
            </a:r>
            <a:r>
              <a:rPr lang="en-GB" sz="2000" b="0" dirty="0">
                <a:solidFill>
                  <a:schemeClr val="tx1"/>
                </a:solidFill>
                <a:latin typeface="+mn-lt"/>
              </a:rPr>
              <a:t>Source code is translated to machine code all at once </a:t>
            </a:r>
            <a:r>
              <a:rPr lang="en-GB" sz="2000" b="0" i="1" dirty="0">
                <a:solidFill>
                  <a:schemeClr val="tx1"/>
                </a:solidFill>
                <a:latin typeface="+mn-lt"/>
              </a:rPr>
              <a:t>before</a:t>
            </a:r>
            <a:r>
              <a:rPr lang="en-GB" sz="2000" b="0" dirty="0">
                <a:solidFill>
                  <a:schemeClr val="tx1"/>
                </a:solidFill>
                <a:latin typeface="+mn-lt"/>
              </a:rPr>
              <a:t> the 	program is run</a:t>
            </a:r>
            <a:br>
              <a:rPr lang="en-GB" sz="2000" b="0" dirty="0">
                <a:solidFill>
                  <a:schemeClr val="tx1"/>
                </a:solidFill>
                <a:latin typeface="+mn-lt"/>
              </a:rPr>
            </a:br>
            <a:r>
              <a:rPr lang="en-GB" sz="2000" dirty="0" smtClean="0">
                <a:solidFill>
                  <a:schemeClr val="tx1"/>
                </a:solidFill>
                <a:latin typeface="+mn-lt"/>
              </a:rPr>
              <a:t>	</a:t>
            </a:r>
            <a:r>
              <a:rPr lang="en-GB" sz="2000" b="0" dirty="0">
                <a:solidFill>
                  <a:schemeClr val="tx1"/>
                </a:solidFill>
                <a:latin typeface="+mn-lt"/>
              </a:rPr>
              <a:t>Wait time while compilation happens</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Interpreted</a:t>
            </a:r>
            <a:br>
              <a:rPr lang="en-GB" sz="2000" dirty="0">
                <a:solidFill>
                  <a:schemeClr val="tx1"/>
                </a:solidFill>
                <a:latin typeface="+mn-lt"/>
              </a:rPr>
            </a:br>
            <a:r>
              <a:rPr lang="en-GB" sz="2000" dirty="0">
                <a:solidFill>
                  <a:schemeClr val="tx1"/>
                </a:solidFill>
                <a:latin typeface="+mn-lt"/>
              </a:rPr>
              <a:t>	</a:t>
            </a:r>
            <a:r>
              <a:rPr lang="en-GB" sz="2000" b="0" dirty="0">
                <a:solidFill>
                  <a:schemeClr val="tx1"/>
                </a:solidFill>
                <a:latin typeface="+mn-lt"/>
              </a:rPr>
              <a:t>Source code is translated to machine code instruction by 	instruction, </a:t>
            </a:r>
            <a:r>
              <a:rPr lang="en-GB" sz="2000" b="0" i="1" dirty="0">
                <a:solidFill>
                  <a:schemeClr val="tx1"/>
                </a:solidFill>
                <a:latin typeface="+mn-lt"/>
              </a:rPr>
              <a:t>during</a:t>
            </a:r>
            <a:r>
              <a:rPr lang="en-GB" sz="2000" b="0" dirty="0">
                <a:solidFill>
                  <a:schemeClr val="tx1"/>
                </a:solidFill>
                <a:latin typeface="+mn-lt"/>
              </a:rPr>
              <a:t> program execution.</a:t>
            </a:r>
            <a:br>
              <a:rPr lang="en-GB" sz="2000" b="0" dirty="0">
                <a:solidFill>
                  <a:schemeClr val="tx1"/>
                </a:solidFill>
                <a:latin typeface="+mn-lt"/>
              </a:rPr>
            </a:br>
            <a:r>
              <a:rPr lang="en-GB" sz="2000" b="0" dirty="0">
                <a:solidFill>
                  <a:schemeClr val="tx1"/>
                </a:solidFill>
                <a:latin typeface="+mn-lt"/>
              </a:rPr>
              <a:t>	 No wait to run program</a:t>
            </a:r>
            <a:br>
              <a:rPr lang="en-GB" sz="2000" b="0" dirty="0">
                <a:solidFill>
                  <a:schemeClr val="tx1"/>
                </a:solidFill>
                <a:latin typeface="+mn-lt"/>
              </a:rPr>
            </a:br>
            <a:r>
              <a:rPr lang="en-GB" sz="2000" b="0" dirty="0">
                <a:solidFill>
                  <a:schemeClr val="tx1"/>
                </a:solidFill>
                <a:latin typeface="+mn-lt"/>
              </a:rPr>
              <a:t>	 Execution is slower (because of translation)</a:t>
            </a:r>
            <a:r>
              <a:rPr lang="en-GB" sz="2000" dirty="0">
                <a:solidFill>
                  <a:schemeClr val="tx1"/>
                </a:solidFill>
                <a:latin typeface="+mn-lt"/>
              </a:rPr>
              <a:t>	</a:t>
            </a:r>
            <a:endParaRPr lang="en-GB" sz="2000" b="0" dirty="0">
              <a:solidFill>
                <a:schemeClr val="tx1"/>
              </a:solidFill>
              <a:latin typeface="+mn-lt"/>
            </a:endParaRPr>
          </a:p>
        </p:txBody>
      </p:sp>
    </p:spTree>
    <p:extLst>
      <p:ext uri="{BB962C8B-B14F-4D97-AF65-F5344CB8AC3E}">
        <p14:creationId xmlns:p14="http://schemas.microsoft.com/office/powerpoint/2010/main" val="421536503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Declarative vs. functional</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dirty="0" smtClean="0">
                <a:solidFill>
                  <a:schemeClr val="tx1"/>
                </a:solidFill>
                <a:latin typeface="+mn-lt"/>
              </a:rPr>
              <a:t>Declarative</a:t>
            </a:r>
            <a:br>
              <a:rPr lang="en-GB" sz="2000" dirty="0" smtClean="0">
                <a:solidFill>
                  <a:schemeClr val="tx1"/>
                </a:solidFill>
                <a:latin typeface="+mn-lt"/>
              </a:rPr>
            </a:br>
            <a:r>
              <a:rPr lang="en-GB" sz="2000" dirty="0" smtClean="0">
                <a:solidFill>
                  <a:schemeClr val="tx1"/>
                </a:solidFill>
                <a:latin typeface="+mn-lt"/>
              </a:rPr>
              <a:t/>
            </a:r>
            <a:br>
              <a:rPr lang="en-GB" sz="2000" dirty="0" smtClean="0">
                <a:solidFill>
                  <a:schemeClr val="tx1"/>
                </a:solidFill>
                <a:latin typeface="+mn-lt"/>
              </a:rPr>
            </a:br>
            <a:r>
              <a:rPr lang="en-GB" sz="2000" b="0" dirty="0">
                <a:solidFill>
                  <a:schemeClr val="tx1"/>
                </a:solidFill>
                <a:latin typeface="+mn-lt"/>
              </a:rPr>
              <a:t>You tell the program exactly what to do, one step at a time.</a:t>
            </a: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b="0" dirty="0">
                <a:solidFill>
                  <a:schemeClr val="tx1"/>
                </a:solidFill>
                <a:latin typeface="+mn-lt"/>
              </a:rPr>
              <a:t>Repeated tasks are done by </a:t>
            </a:r>
            <a:r>
              <a:rPr lang="en-GB" sz="2000" dirty="0">
                <a:solidFill>
                  <a:schemeClr val="tx1"/>
                </a:solidFill>
                <a:latin typeface="+mn-lt"/>
              </a:rPr>
              <a:t>iteration</a:t>
            </a:r>
            <a:r>
              <a:rPr lang="en-GB" sz="2000" b="0" dirty="0">
                <a:solidFill>
                  <a:schemeClr val="tx1"/>
                </a:solidFill>
                <a:latin typeface="+mn-lt"/>
              </a:rPr>
              <a:t>.</a:t>
            </a:r>
            <a:br>
              <a:rPr lang="en-GB" sz="2000" b="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Functional</a:t>
            </a:r>
            <a:br>
              <a:rPr lang="en-GB" sz="2000" dirty="0">
                <a:solidFill>
                  <a:schemeClr val="tx1"/>
                </a:solidFill>
                <a:latin typeface="+mn-lt"/>
              </a:rPr>
            </a:br>
            <a:r>
              <a:rPr lang="en-GB" sz="2000" dirty="0">
                <a:solidFill>
                  <a:schemeClr val="tx1"/>
                </a:solidFill>
                <a:latin typeface="+mn-lt"/>
              </a:rPr>
              <a:t>	</a:t>
            </a:r>
            <a:br>
              <a:rPr lang="en-GB" sz="2000" dirty="0">
                <a:solidFill>
                  <a:schemeClr val="tx1"/>
                </a:solidFill>
                <a:latin typeface="+mn-lt"/>
              </a:rPr>
            </a:br>
            <a:r>
              <a:rPr lang="en-GB" sz="2000" b="0" dirty="0">
                <a:solidFill>
                  <a:schemeClr val="tx1"/>
                </a:solidFill>
                <a:latin typeface="+mn-lt"/>
              </a:rPr>
              <a:t>Everything works through functions: a long, nested stack of functions which call each other.</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Repeated tasks are done by </a:t>
            </a:r>
            <a:r>
              <a:rPr lang="en-GB" sz="2000" dirty="0">
                <a:solidFill>
                  <a:schemeClr val="tx1"/>
                </a:solidFill>
                <a:latin typeface="+mn-lt"/>
              </a:rPr>
              <a:t>recursion</a:t>
            </a:r>
            <a:r>
              <a:rPr lang="en-GB" sz="2000" b="0" dirty="0">
                <a:solidFill>
                  <a:schemeClr val="tx1"/>
                </a:solidFill>
                <a:latin typeface="+mn-lt"/>
              </a:rPr>
              <a:t> (functions which call themselves).</a:t>
            </a:r>
          </a:p>
        </p:txBody>
      </p:sp>
    </p:spTree>
    <p:extLst>
      <p:ext uri="{BB962C8B-B14F-4D97-AF65-F5344CB8AC3E}">
        <p14:creationId xmlns:p14="http://schemas.microsoft.com/office/powerpoint/2010/main" val="356654910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Declarative programming</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latin typeface="+mn-lt"/>
              </a:rPr>
              <a:t>The nth Fibonacci number is equal to the sum of the previous two.</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American Typewriter"/>
                <a:cs typeface="American Typewriter"/>
              </a:rPr>
              <a:t>1prev=1;</a:t>
            </a:r>
            <a:br>
              <a:rPr lang="en-GB" sz="2000" b="0" dirty="0">
                <a:solidFill>
                  <a:schemeClr val="tx1"/>
                </a:solidFill>
                <a:latin typeface="American Typewriter"/>
                <a:cs typeface="American Typewriter"/>
              </a:rPr>
            </a:br>
            <a:r>
              <a:rPr lang="en-GB" sz="2000" b="0" dirty="0">
                <a:solidFill>
                  <a:schemeClr val="tx1"/>
                </a:solidFill>
                <a:latin typeface="American Typewriter"/>
                <a:cs typeface="American Typewriter"/>
              </a:rPr>
              <a:t>2prev=1;</a:t>
            </a:r>
            <a:br>
              <a:rPr lang="en-GB" sz="2000" b="0" dirty="0">
                <a:solidFill>
                  <a:schemeClr val="tx1"/>
                </a:solidFill>
                <a:latin typeface="American Typewriter"/>
                <a:cs typeface="American Typewriter"/>
              </a:rPr>
            </a:br>
            <a:r>
              <a:rPr lang="en-GB" sz="2000" b="0" dirty="0">
                <a:solidFill>
                  <a:schemeClr val="tx1"/>
                </a:solidFill>
                <a:latin typeface="American Typewriter"/>
                <a:cs typeface="American Typewriter"/>
              </a:rPr>
              <a:t>for i=1:n</a:t>
            </a:r>
            <a:br>
              <a:rPr lang="en-GB" sz="2000" b="0" dirty="0">
                <a:solidFill>
                  <a:schemeClr val="tx1"/>
                </a:solidFill>
                <a:latin typeface="American Typewriter"/>
                <a:cs typeface="American Typewriter"/>
              </a:rPr>
            </a:br>
            <a:r>
              <a:rPr lang="en-GB" sz="2000" b="0" dirty="0">
                <a:solidFill>
                  <a:schemeClr val="tx1"/>
                </a:solidFill>
                <a:latin typeface="American Typewriter"/>
                <a:cs typeface="American Typewriter"/>
              </a:rPr>
              <a:t>	curr=1prev+2prev;</a:t>
            </a:r>
            <a:br>
              <a:rPr lang="en-GB" sz="2000" b="0" dirty="0">
                <a:solidFill>
                  <a:schemeClr val="tx1"/>
                </a:solidFill>
                <a:latin typeface="American Typewriter"/>
                <a:cs typeface="American Typewriter"/>
              </a:rPr>
            </a:br>
            <a:r>
              <a:rPr lang="en-GB" sz="2000" b="0" dirty="0">
                <a:solidFill>
                  <a:schemeClr val="tx1"/>
                </a:solidFill>
                <a:latin typeface="American Typewriter"/>
                <a:cs typeface="American Typewriter"/>
              </a:rPr>
              <a:t>	2prev=1prev;</a:t>
            </a:r>
            <a:br>
              <a:rPr lang="en-GB" sz="2000" b="0" dirty="0">
                <a:solidFill>
                  <a:schemeClr val="tx1"/>
                </a:solidFill>
                <a:latin typeface="American Typewriter"/>
                <a:cs typeface="American Typewriter"/>
              </a:rPr>
            </a:br>
            <a:r>
              <a:rPr lang="en-GB" sz="2000" b="0" dirty="0">
                <a:solidFill>
                  <a:schemeClr val="tx1"/>
                </a:solidFill>
                <a:latin typeface="American Typewriter"/>
                <a:cs typeface="American Typewriter"/>
              </a:rPr>
              <a:t>	1prev=curr;</a:t>
            </a:r>
            <a:br>
              <a:rPr lang="en-GB" sz="2000" b="0" dirty="0">
                <a:solidFill>
                  <a:schemeClr val="tx1"/>
                </a:solidFill>
                <a:latin typeface="American Typewriter"/>
                <a:cs typeface="American Typewriter"/>
              </a:rPr>
            </a:br>
            <a:r>
              <a:rPr lang="en-GB" sz="2000" b="0" dirty="0">
                <a:solidFill>
                  <a:schemeClr val="tx1"/>
                </a:solidFill>
                <a:latin typeface="American Typewriter"/>
                <a:cs typeface="American Typewriter"/>
              </a:rPr>
              <a:t>end</a:t>
            </a:r>
          </a:p>
        </p:txBody>
      </p:sp>
    </p:spTree>
    <p:extLst>
      <p:ext uri="{BB962C8B-B14F-4D97-AF65-F5344CB8AC3E}">
        <p14:creationId xmlns:p14="http://schemas.microsoft.com/office/powerpoint/2010/main" val="367351199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The </a:t>
            </a:r>
            <a:r>
              <a:rPr lang="en-GB" dirty="0" smtClean="0">
                <a:solidFill>
                  <a:srgbClr val="008040"/>
                </a:solidFill>
                <a:latin typeface="+mn-lt"/>
              </a:rPr>
              <a:t>scientific</a:t>
            </a:r>
            <a:r>
              <a:rPr lang="en-GB" dirty="0" smtClean="0">
                <a:solidFill>
                  <a:schemeClr val="tx1"/>
                </a:solidFill>
                <a:latin typeface="+mn-lt"/>
              </a:rPr>
              <a:t> software lifecycle</a:t>
            </a:r>
            <a:br>
              <a:rPr lang="en-GB"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dirty="0">
                <a:solidFill>
                  <a:schemeClr val="tx1"/>
                </a:solidFill>
                <a:latin typeface="+mn-lt"/>
              </a:rPr>
              <a:t>Vague idea</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Prototype</a:t>
            </a:r>
            <a:br>
              <a:rPr lang="en-GB" sz="2000" dirty="0">
                <a:solidFill>
                  <a:schemeClr val="tx1"/>
                </a:solidFill>
                <a:latin typeface="+mn-lt"/>
              </a:rPr>
            </a:br>
            <a:r>
              <a:rPr lang="en-GB" sz="2000" dirty="0">
                <a:solidFill>
                  <a:schemeClr val="tx1"/>
                </a:solidFill>
                <a:latin typeface="+mn-lt"/>
              </a:rPr>
              <a:t>Testing</a:t>
            </a:r>
            <a:br>
              <a:rPr lang="en-GB" sz="2000" dirty="0">
                <a:solidFill>
                  <a:schemeClr val="tx1"/>
                </a:solidFill>
                <a:latin typeface="+mn-lt"/>
              </a:rPr>
            </a:br>
            <a:r>
              <a:rPr lang="en-GB" sz="2000" dirty="0">
                <a:solidFill>
                  <a:schemeClr val="tx1"/>
                </a:solidFill>
                <a:latin typeface="+mn-lt"/>
              </a:rPr>
              <a:t>Evaluation</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rPr>
              <a:t>Prototype</a:t>
            </a:r>
            <a:br>
              <a:rPr lang="en-GB" sz="2000" dirty="0">
                <a:solidFill>
                  <a:schemeClr val="tx1"/>
                </a:solidFill>
              </a:rPr>
            </a:br>
            <a:r>
              <a:rPr lang="en-GB" sz="2000" dirty="0">
                <a:solidFill>
                  <a:schemeClr val="tx1"/>
                </a:solidFill>
              </a:rPr>
              <a:t>Testing</a:t>
            </a:r>
            <a:br>
              <a:rPr lang="en-GB" sz="2000" dirty="0">
                <a:solidFill>
                  <a:schemeClr val="tx1"/>
                </a:solidFill>
              </a:rPr>
            </a:br>
            <a:r>
              <a:rPr lang="en-GB" sz="2000" dirty="0">
                <a:solidFill>
                  <a:schemeClr val="tx1"/>
                </a:solidFill>
              </a:rPr>
              <a:t>Evaluation</a:t>
            </a:r>
            <a:br>
              <a:rPr lang="en-GB" sz="2000" dirty="0">
                <a:solidFill>
                  <a:schemeClr val="tx1"/>
                </a:solidFill>
              </a:rPr>
            </a:br>
            <a:r>
              <a:rPr lang="en-GB" sz="2000" dirty="0">
                <a:solidFill>
                  <a:schemeClr val="tx1"/>
                </a:solidFill>
              </a:rPr>
              <a:t/>
            </a:r>
            <a:br>
              <a:rPr lang="en-GB" sz="2000" dirty="0">
                <a:solidFill>
                  <a:schemeClr val="tx1"/>
                </a:solidFill>
              </a:rPr>
            </a:br>
            <a:r>
              <a:rPr lang="en-GB" sz="2000" dirty="0">
                <a:solidFill>
                  <a:schemeClr val="tx1"/>
                </a:solidFill>
              </a:rPr>
              <a:t>Prototype</a:t>
            </a:r>
            <a:br>
              <a:rPr lang="en-GB" sz="2000" dirty="0">
                <a:solidFill>
                  <a:schemeClr val="tx1"/>
                </a:solidFill>
              </a:rPr>
            </a:br>
            <a:r>
              <a:rPr lang="en-GB" sz="2000" dirty="0">
                <a:solidFill>
                  <a:schemeClr val="tx1"/>
                </a:solidFill>
              </a:rPr>
              <a:t>Testing</a:t>
            </a:r>
            <a:br>
              <a:rPr lang="en-GB" sz="2000" dirty="0">
                <a:solidFill>
                  <a:schemeClr val="tx1"/>
                </a:solidFill>
              </a:rPr>
            </a:br>
            <a:r>
              <a:rPr lang="en-GB" sz="2000" dirty="0">
                <a:solidFill>
                  <a:schemeClr val="tx1"/>
                </a:solidFill>
              </a:rPr>
              <a:t>Evaluation</a:t>
            </a:r>
            <a:br>
              <a:rPr lang="en-GB" sz="2000" dirty="0">
                <a:solidFill>
                  <a:schemeClr val="tx1"/>
                </a:solidFill>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Publication!</a:t>
            </a:r>
            <a:br>
              <a:rPr lang="en-GB" sz="2000" dirty="0">
                <a:solidFill>
                  <a:schemeClr val="tx1"/>
                </a:solidFill>
                <a:latin typeface="+mn-lt"/>
              </a:rPr>
            </a:br>
            <a:endParaRPr lang="en-GB" sz="2000" b="0" dirty="0">
              <a:solidFill>
                <a:schemeClr val="tx1"/>
              </a:solidFill>
              <a:latin typeface="+mn-lt"/>
            </a:endParaRPr>
          </a:p>
        </p:txBody>
      </p:sp>
    </p:spTree>
    <p:extLst>
      <p:ext uri="{BB962C8B-B14F-4D97-AF65-F5344CB8AC3E}">
        <p14:creationId xmlns:p14="http://schemas.microsoft.com/office/powerpoint/2010/main" val="227629239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Functional programming</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latin typeface="+mn-lt"/>
              </a:rPr>
              <a:t>The nth Fibonacci number is equal to the sum of the previous two.</a:t>
            </a:r>
            <a:br>
              <a:rPr lang="en-GB" sz="2000" b="0" dirty="0">
                <a:solidFill>
                  <a:schemeClr val="tx1"/>
                </a:solidFill>
                <a:latin typeface="+mn-lt"/>
              </a:rPr>
            </a:br>
            <a:r>
              <a:rPr lang="en-GB" dirty="0">
                <a:solidFill>
                  <a:schemeClr val="tx1"/>
                </a:solidFill>
                <a:latin typeface="+mn-lt"/>
              </a:rPr>
              <a:t/>
            </a:r>
            <a:br>
              <a:rPr lang="en-GB" dirty="0">
                <a:solidFill>
                  <a:schemeClr val="tx1"/>
                </a:solidFill>
                <a:latin typeface="+mn-lt"/>
              </a:rPr>
            </a:br>
            <a:r>
              <a:rPr lang="it-IT" sz="2000" b="0" dirty="0">
                <a:solidFill>
                  <a:schemeClr val="tx1"/>
                </a:solidFill>
                <a:latin typeface="American Typewriter"/>
                <a:cs typeface="American Typewriter"/>
              </a:rPr>
              <a:t>(define (fib n) </a:t>
            </a:r>
            <a:br>
              <a:rPr lang="it-IT" sz="2000" b="0" dirty="0">
                <a:solidFill>
                  <a:schemeClr val="tx1"/>
                </a:solidFill>
                <a:latin typeface="American Typewriter"/>
                <a:cs typeface="American Typewriter"/>
              </a:rPr>
            </a:br>
            <a:r>
              <a:rPr lang="it-IT" sz="2000" b="0" dirty="0">
                <a:solidFill>
                  <a:schemeClr val="tx1"/>
                </a:solidFill>
                <a:latin typeface="American Typewriter"/>
                <a:cs typeface="American Typewriter"/>
              </a:rPr>
              <a:t>	(if (&lt;= n 2) </a:t>
            </a:r>
            <a:br>
              <a:rPr lang="it-IT" sz="2000" b="0" dirty="0">
                <a:solidFill>
                  <a:schemeClr val="tx1"/>
                </a:solidFill>
                <a:latin typeface="American Typewriter"/>
                <a:cs typeface="American Typewriter"/>
              </a:rPr>
            </a:br>
            <a:r>
              <a:rPr lang="it-IT" sz="2000" b="0" dirty="0">
                <a:solidFill>
                  <a:schemeClr val="tx1"/>
                </a:solidFill>
                <a:latin typeface="American Typewriter"/>
                <a:cs typeface="American Typewriter"/>
              </a:rPr>
              <a:t>		1 </a:t>
            </a:r>
            <a:br>
              <a:rPr lang="it-IT" sz="2000" b="0" dirty="0">
                <a:solidFill>
                  <a:schemeClr val="tx1"/>
                </a:solidFill>
                <a:latin typeface="American Typewriter"/>
                <a:cs typeface="American Typewriter"/>
              </a:rPr>
            </a:br>
            <a:r>
              <a:rPr lang="it-IT" sz="2000" b="0" dirty="0">
                <a:solidFill>
                  <a:schemeClr val="tx1"/>
                </a:solidFill>
                <a:latin typeface="American Typewriter"/>
                <a:cs typeface="American Typewriter"/>
              </a:rPr>
              <a:t>		(+ (fib (- n 1)) (fib (- n 2)))</a:t>
            </a:r>
            <a:br>
              <a:rPr lang="it-IT" sz="2000" b="0" dirty="0">
                <a:solidFill>
                  <a:schemeClr val="tx1"/>
                </a:solidFill>
                <a:latin typeface="American Typewriter"/>
                <a:cs typeface="American Typewriter"/>
              </a:rPr>
            </a:br>
            <a:r>
              <a:rPr lang="it-IT" sz="2000" b="0" dirty="0">
                <a:solidFill>
                  <a:schemeClr val="tx1"/>
                </a:solidFill>
                <a:latin typeface="American Typewriter"/>
                <a:cs typeface="American Typewriter"/>
              </a:rPr>
              <a:t>	)</a:t>
            </a:r>
            <a:br>
              <a:rPr lang="it-IT" sz="2000" b="0" dirty="0">
                <a:solidFill>
                  <a:schemeClr val="tx1"/>
                </a:solidFill>
                <a:latin typeface="American Typewriter"/>
                <a:cs typeface="American Typewriter"/>
              </a:rPr>
            </a:br>
            <a:r>
              <a:rPr lang="it-IT" sz="2000" b="0" dirty="0">
                <a:solidFill>
                  <a:schemeClr val="tx1"/>
                </a:solidFill>
                <a:latin typeface="American Typewriter"/>
                <a:cs typeface="American Typewriter"/>
              </a:rPr>
              <a:t>)</a:t>
            </a:r>
            <a:endParaRPr lang="en-GB" sz="2000" b="0" dirty="0">
              <a:solidFill>
                <a:schemeClr val="tx1"/>
              </a:solidFill>
              <a:latin typeface="American Typewriter"/>
              <a:cs typeface="American Typewriter"/>
            </a:endParaRPr>
          </a:p>
        </p:txBody>
      </p:sp>
    </p:spTree>
    <p:extLst>
      <p:ext uri="{BB962C8B-B14F-4D97-AF65-F5344CB8AC3E}">
        <p14:creationId xmlns:p14="http://schemas.microsoft.com/office/powerpoint/2010/main" val="13142632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Object orientation</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latin typeface="+mn-lt"/>
              </a:rPr>
              <a:t>Objects are a good way of encapsulating</a:t>
            </a:r>
            <a:br>
              <a:rPr lang="en-GB" sz="2000" b="0" dirty="0">
                <a:solidFill>
                  <a:schemeClr val="tx1"/>
                </a:solidFill>
                <a:latin typeface="+mn-lt"/>
              </a:rPr>
            </a:br>
            <a:r>
              <a:rPr lang="en-GB" sz="2000" b="0" dirty="0">
                <a:solidFill>
                  <a:schemeClr val="tx1"/>
                </a:solidFill>
                <a:latin typeface="+mn-lt"/>
              </a:rPr>
              <a:t>	</a:t>
            </a:r>
            <a:r>
              <a:rPr lang="en-GB" sz="2000" dirty="0">
                <a:solidFill>
                  <a:schemeClr val="tx1"/>
                </a:solidFill>
                <a:latin typeface="+mn-lt"/>
              </a:rPr>
              <a:t>properties</a:t>
            </a:r>
            <a:r>
              <a:rPr lang="en-GB" sz="2000" b="0" dirty="0">
                <a:solidFill>
                  <a:schemeClr val="tx1"/>
                </a:solidFill>
                <a:latin typeface="+mn-lt"/>
              </a:rPr>
              <a:t>		(member variables)</a:t>
            </a:r>
            <a:br>
              <a:rPr lang="en-GB" sz="2000" b="0" dirty="0">
                <a:solidFill>
                  <a:schemeClr val="tx1"/>
                </a:solidFill>
                <a:latin typeface="+mn-lt"/>
              </a:rPr>
            </a:br>
            <a:r>
              <a:rPr lang="en-GB" sz="2000" b="0" dirty="0">
                <a:solidFill>
                  <a:schemeClr val="tx1"/>
                </a:solidFill>
                <a:latin typeface="+mn-lt"/>
              </a:rPr>
              <a:t>	</a:t>
            </a:r>
            <a:r>
              <a:rPr lang="en-GB" sz="2000" dirty="0">
                <a:solidFill>
                  <a:schemeClr val="tx1"/>
                </a:solidFill>
                <a:latin typeface="+mn-lt"/>
              </a:rPr>
              <a:t>behaviours</a:t>
            </a:r>
            <a:r>
              <a:rPr lang="en-GB" sz="2000" b="0" dirty="0">
                <a:solidFill>
                  <a:schemeClr val="tx1"/>
                </a:solidFill>
                <a:latin typeface="+mn-lt"/>
              </a:rPr>
              <a:t>		(methods)</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Object oriented programming (OOP) is arguably a fad.</a:t>
            </a:r>
            <a:br>
              <a:rPr lang="en-GB" sz="2000" b="0" dirty="0">
                <a:solidFill>
                  <a:schemeClr val="tx1"/>
                </a:solidFill>
                <a:latin typeface="+mn-lt"/>
              </a:rPr>
            </a:br>
            <a:r>
              <a:rPr lang="en-GB" sz="2000" b="0" dirty="0">
                <a:solidFill>
                  <a:schemeClr val="tx1"/>
                </a:solidFill>
                <a:latin typeface="+mn-lt"/>
              </a:rPr>
              <a:t>It is not always needed.</a:t>
            </a:r>
            <a:br>
              <a:rPr lang="en-GB" sz="2000" b="0" dirty="0">
                <a:solidFill>
                  <a:schemeClr val="tx1"/>
                </a:solidFill>
                <a:latin typeface="+mn-lt"/>
              </a:rPr>
            </a:br>
            <a:r>
              <a:rPr lang="en-GB" sz="2000" b="0" dirty="0">
                <a:solidFill>
                  <a:schemeClr val="tx1"/>
                </a:solidFill>
                <a:latin typeface="+mn-lt"/>
              </a:rPr>
              <a:t>It is much slower.</a:t>
            </a:r>
            <a:br>
              <a:rPr lang="en-GB" sz="2000" b="0" dirty="0">
                <a:solidFill>
                  <a:schemeClr val="tx1"/>
                </a:solidFill>
                <a:latin typeface="+mn-lt"/>
              </a:rPr>
            </a:br>
            <a:r>
              <a:rPr lang="en-GB" sz="2000" b="0" dirty="0">
                <a:solidFill>
                  <a:schemeClr val="tx1"/>
                </a:solidFill>
                <a:latin typeface="+mn-lt"/>
              </a:rPr>
              <a:t>It can be confusing.</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And it features much creative terminology...</a:t>
            </a:r>
          </a:p>
        </p:txBody>
      </p:sp>
    </p:spTree>
    <p:extLst>
      <p:ext uri="{BB962C8B-B14F-4D97-AF65-F5344CB8AC3E}">
        <p14:creationId xmlns:p14="http://schemas.microsoft.com/office/powerpoint/2010/main" val="3578478483"/>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Object orientation</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dirty="0">
                <a:solidFill>
                  <a:schemeClr val="tx1"/>
                </a:solidFill>
                <a:latin typeface="+mn-lt"/>
              </a:rPr>
              <a:t/>
            </a:r>
            <a:br>
              <a:rPr lang="en-GB" dirty="0">
                <a:solidFill>
                  <a:schemeClr val="tx1"/>
                </a:solidFill>
                <a:latin typeface="+mn-lt"/>
              </a:rPr>
            </a:br>
            <a:r>
              <a:rPr lang="en-GB" dirty="0">
                <a:solidFill>
                  <a:schemeClr val="tx1"/>
                </a:solidFill>
                <a:latin typeface="+mn-lt"/>
              </a:rPr>
              <a:t/>
            </a:r>
            <a:br>
              <a:rPr lang="en-GB" dirty="0">
                <a:solidFill>
                  <a:schemeClr val="tx1"/>
                </a:solidFill>
                <a:latin typeface="+mn-lt"/>
              </a:rPr>
            </a:br>
            <a:r>
              <a:rPr lang="en-GB" dirty="0">
                <a:solidFill>
                  <a:schemeClr val="tx1"/>
                </a:solidFill>
                <a:latin typeface="+mn-lt"/>
              </a:rPr>
              <a:t/>
            </a:r>
            <a:br>
              <a:rPr lang="en-GB" dirty="0">
                <a:solidFill>
                  <a:schemeClr val="tx1"/>
                </a:solidFill>
                <a:latin typeface="+mn-lt"/>
              </a:rPr>
            </a:br>
            <a:r>
              <a:rPr lang="en-GB" dirty="0">
                <a:solidFill>
                  <a:schemeClr val="tx1"/>
                </a:solidFill>
                <a:latin typeface="+mn-lt"/>
              </a:rPr>
              <a:t/>
            </a:r>
            <a:br>
              <a:rPr lang="en-GB" dirty="0">
                <a:solidFill>
                  <a:schemeClr val="tx1"/>
                </a:solidFill>
                <a:latin typeface="+mn-lt"/>
              </a:rPr>
            </a:br>
            <a:r>
              <a:rPr lang="en-GB" dirty="0">
                <a:solidFill>
                  <a:schemeClr val="tx1"/>
                </a:solidFill>
                <a:latin typeface="+mn-lt"/>
              </a:rPr>
              <a:t/>
            </a:r>
            <a:br>
              <a:rPr lang="en-GB" dirty="0">
                <a:solidFill>
                  <a:schemeClr val="tx1"/>
                </a:solidFill>
                <a:latin typeface="+mn-lt"/>
              </a:rPr>
            </a:br>
            <a:r>
              <a:rPr lang="en-GB" dirty="0">
                <a:solidFill>
                  <a:schemeClr val="tx1"/>
                </a:solidFill>
                <a:latin typeface="+mn-lt"/>
              </a:rPr>
              <a:t/>
            </a:r>
            <a:br>
              <a:rPr lang="en-GB" dirty="0">
                <a:solidFill>
                  <a:schemeClr val="tx1"/>
                </a:solidFill>
                <a:latin typeface="+mn-lt"/>
              </a:rPr>
            </a:br>
            <a:r>
              <a:rPr lang="en-GB" dirty="0">
                <a:solidFill>
                  <a:schemeClr val="tx1"/>
                </a:solidFill>
                <a:latin typeface="+mn-lt"/>
              </a:rPr>
              <a:t/>
            </a:r>
            <a:br>
              <a:rPr lang="en-GB" dirty="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latin typeface="+mn-lt"/>
              </a:rPr>
              <a:t>Beware of object orientation unless you find you need it.</a:t>
            </a:r>
          </a:p>
        </p:txBody>
      </p:sp>
      <p:pic>
        <p:nvPicPr>
          <p:cNvPr id="2" name="Picture 1"/>
          <p:cNvPicPr>
            <a:picLocks noChangeAspect="1"/>
          </p:cNvPicPr>
          <p:nvPr/>
        </p:nvPicPr>
        <p:blipFill>
          <a:blip r:embed="rId3"/>
          <a:stretch>
            <a:fillRect/>
          </a:stretch>
        </p:blipFill>
        <p:spPr>
          <a:xfrm>
            <a:off x="2122148" y="1979468"/>
            <a:ext cx="4702151" cy="2886365"/>
          </a:xfrm>
          <a:prstGeom prst="rect">
            <a:avLst/>
          </a:prstGeom>
        </p:spPr>
      </p:pic>
    </p:spTree>
    <p:extLst>
      <p:ext uri="{BB962C8B-B14F-4D97-AF65-F5344CB8AC3E}">
        <p14:creationId xmlns:p14="http://schemas.microsoft.com/office/powerpoint/2010/main" val="768310590"/>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The language zoo</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dirty="0" smtClean="0">
                <a:solidFill>
                  <a:schemeClr val="tx1"/>
                </a:solidFill>
                <a:latin typeface="+mn-lt"/>
              </a:rPr>
              <a:t>Declarative</a:t>
            </a:r>
            <a:br>
              <a:rPr lang="en-GB" sz="2000" dirty="0" smtClean="0">
                <a:solidFill>
                  <a:schemeClr val="tx1"/>
                </a:solidFill>
                <a:latin typeface="+mn-lt"/>
              </a:rPr>
            </a:br>
            <a:r>
              <a:rPr lang="en-GB" sz="2000" dirty="0">
                <a:solidFill>
                  <a:schemeClr val="tx1"/>
                </a:solidFill>
                <a:latin typeface="+mn-lt"/>
              </a:rPr>
              <a:t>	</a:t>
            </a:r>
            <a:r>
              <a:rPr lang="en-GB" sz="2000" dirty="0" smtClean="0">
                <a:solidFill>
                  <a:schemeClr val="tx1"/>
                </a:solidFill>
                <a:latin typeface="+mn-lt"/>
              </a:rPr>
              <a:t>High-level</a:t>
            </a:r>
            <a:br>
              <a:rPr lang="en-GB" sz="2000" dirty="0" smtClean="0">
                <a:solidFill>
                  <a:schemeClr val="tx1"/>
                </a:solidFill>
                <a:latin typeface="+mn-lt"/>
              </a:rPr>
            </a:br>
            <a:r>
              <a:rPr lang="en-GB" sz="2000" dirty="0">
                <a:solidFill>
                  <a:schemeClr val="tx1"/>
                </a:solidFill>
                <a:latin typeface="+mn-lt"/>
              </a:rPr>
              <a:t>	</a:t>
            </a:r>
            <a:r>
              <a:rPr lang="en-GB" sz="2000" dirty="0" smtClean="0">
                <a:solidFill>
                  <a:schemeClr val="tx1"/>
                </a:solidFill>
                <a:latin typeface="+mn-lt"/>
              </a:rPr>
              <a:t>	</a:t>
            </a:r>
            <a:r>
              <a:rPr lang="en-GB" sz="2000" b="0" dirty="0" err="1" smtClean="0">
                <a:solidFill>
                  <a:schemeClr val="tx1"/>
                </a:solidFill>
                <a:latin typeface="+mn-lt"/>
              </a:rPr>
              <a:t>Matlab</a:t>
            </a:r>
            <a:r>
              <a:rPr lang="en-GB" sz="2000" b="0" dirty="0" smtClean="0">
                <a:solidFill>
                  <a:schemeClr val="tx1"/>
                </a:solidFill>
                <a:latin typeface="+mn-lt"/>
              </a:rPr>
              <a:t/>
            </a:r>
            <a:br>
              <a:rPr lang="en-GB" sz="2000" b="0" dirty="0" smtClean="0">
                <a:solidFill>
                  <a:schemeClr val="tx1"/>
                </a:solidFill>
                <a:latin typeface="+mn-lt"/>
              </a:rPr>
            </a:br>
            <a:r>
              <a:rPr lang="en-GB" sz="2000" b="0" dirty="0">
                <a:solidFill>
                  <a:schemeClr val="tx1"/>
                </a:solidFill>
                <a:latin typeface="+mn-lt"/>
              </a:rPr>
              <a:t>	</a:t>
            </a:r>
            <a:r>
              <a:rPr lang="en-GB" sz="2000" b="0" dirty="0" smtClean="0">
                <a:solidFill>
                  <a:schemeClr val="tx1"/>
                </a:solidFill>
                <a:latin typeface="+mn-lt"/>
              </a:rPr>
              <a:t>	C++</a:t>
            </a:r>
            <a:br>
              <a:rPr lang="en-GB" sz="2000" b="0" dirty="0" smtClean="0">
                <a:solidFill>
                  <a:schemeClr val="tx1"/>
                </a:solidFill>
                <a:latin typeface="+mn-lt"/>
              </a:rPr>
            </a:br>
            <a:r>
              <a:rPr lang="en-GB" sz="2000" b="0" dirty="0">
                <a:solidFill>
                  <a:schemeClr val="tx1"/>
                </a:solidFill>
                <a:latin typeface="+mn-lt"/>
              </a:rPr>
              <a:t>	</a:t>
            </a:r>
            <a:r>
              <a:rPr lang="en-GB" sz="2000" b="0" dirty="0" smtClean="0">
                <a:solidFill>
                  <a:schemeClr val="tx1"/>
                </a:solidFill>
                <a:latin typeface="+mn-lt"/>
              </a:rPr>
              <a:t>	Python</a:t>
            </a:r>
            <a:br>
              <a:rPr lang="en-GB" sz="2000" b="0" dirty="0" smtClean="0">
                <a:solidFill>
                  <a:schemeClr val="tx1"/>
                </a:solidFill>
                <a:latin typeface="+mn-lt"/>
              </a:rPr>
            </a:br>
            <a:r>
              <a:rPr lang="en-GB" sz="2000" b="0" dirty="0">
                <a:solidFill>
                  <a:schemeClr val="tx1"/>
                </a:solidFill>
                <a:latin typeface="+mn-lt"/>
              </a:rPr>
              <a:t>	</a:t>
            </a:r>
            <a:r>
              <a:rPr lang="en-GB" sz="2000" b="0" dirty="0" smtClean="0">
                <a:solidFill>
                  <a:schemeClr val="tx1"/>
                </a:solidFill>
                <a:latin typeface="+mn-lt"/>
              </a:rPr>
              <a:t>	</a:t>
            </a:r>
            <a:r>
              <a:rPr lang="en-GB" sz="2000" dirty="0" smtClean="0">
                <a:solidFill>
                  <a:schemeClr val="tx1"/>
                </a:solidFill>
                <a:latin typeface="+mn-lt"/>
              </a:rPr>
              <a:t/>
            </a:r>
            <a:br>
              <a:rPr lang="en-GB" sz="2000" dirty="0" smtClean="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smtClean="0">
                <a:solidFill>
                  <a:schemeClr val="tx1"/>
                </a:solidFill>
                <a:latin typeface="+mn-lt"/>
              </a:rPr>
              <a:t>	Low-level</a:t>
            </a:r>
            <a:br>
              <a:rPr lang="en-GB" sz="2000" dirty="0" smtClean="0">
                <a:solidFill>
                  <a:schemeClr val="tx1"/>
                </a:solidFill>
                <a:latin typeface="+mn-lt"/>
              </a:rPr>
            </a:br>
            <a:r>
              <a:rPr lang="en-GB" sz="2000" dirty="0" smtClean="0">
                <a:solidFill>
                  <a:schemeClr val="tx1"/>
                </a:solidFill>
                <a:latin typeface="+mn-lt"/>
              </a:rPr>
              <a:t>		</a:t>
            </a:r>
            <a:r>
              <a:rPr lang="en-GB" sz="2000" b="0" dirty="0" smtClean="0">
                <a:solidFill>
                  <a:schemeClr val="tx1"/>
                </a:solidFill>
                <a:latin typeface="+mn-lt"/>
              </a:rPr>
              <a:t>C</a:t>
            </a:r>
            <a:r>
              <a:rPr lang="en-GB" sz="2000" dirty="0">
                <a:solidFill>
                  <a:schemeClr val="tx1"/>
                </a:solidFill>
                <a:latin typeface="+mn-lt"/>
              </a:rPr>
              <a:t/>
            </a:r>
            <a:br>
              <a:rPr lang="en-GB" sz="2000" dirty="0">
                <a:solidFill>
                  <a:schemeClr val="tx1"/>
                </a:solidFill>
                <a:latin typeface="+mn-lt"/>
              </a:rPr>
            </a:br>
            <a:r>
              <a:rPr lang="en-GB" sz="2000" dirty="0" smtClean="0">
                <a:solidFill>
                  <a:schemeClr val="tx1"/>
                </a:solidFill>
                <a:latin typeface="+mn-lt"/>
              </a:rPr>
              <a:t>	</a:t>
            </a:r>
            <a:br>
              <a:rPr lang="en-GB" sz="2000" dirty="0" smtClean="0">
                <a:solidFill>
                  <a:schemeClr val="tx1"/>
                </a:solidFill>
                <a:latin typeface="+mn-lt"/>
              </a:rPr>
            </a:br>
            <a:r>
              <a:rPr lang="en-GB" sz="2000" dirty="0" smtClean="0">
                <a:solidFill>
                  <a:schemeClr val="tx1"/>
                </a:solidFill>
                <a:latin typeface="+mn-lt"/>
              </a:rPr>
              <a:t>Functional</a:t>
            </a:r>
            <a:br>
              <a:rPr lang="en-GB" sz="2000" dirty="0" smtClean="0">
                <a:solidFill>
                  <a:schemeClr val="tx1"/>
                </a:solidFill>
                <a:latin typeface="+mn-lt"/>
              </a:rPr>
            </a:br>
            <a:r>
              <a:rPr lang="en-GB" sz="2000" dirty="0">
                <a:solidFill>
                  <a:schemeClr val="tx1"/>
                </a:solidFill>
                <a:latin typeface="+mn-lt"/>
              </a:rPr>
              <a:t>	</a:t>
            </a:r>
            <a:r>
              <a:rPr lang="en-GB" sz="2000" b="0" dirty="0" err="1" smtClean="0">
                <a:solidFill>
                  <a:schemeClr val="tx1"/>
                </a:solidFill>
                <a:latin typeface="+mn-lt"/>
              </a:rPr>
              <a:t>Mathematica</a:t>
            </a:r>
            <a:r>
              <a:rPr lang="en-GB" sz="2000" b="0" dirty="0" smtClean="0">
                <a:solidFill>
                  <a:schemeClr val="tx1"/>
                </a:solidFill>
                <a:latin typeface="+mn-lt"/>
              </a:rPr>
              <a:t/>
            </a:r>
            <a:br>
              <a:rPr lang="en-GB" sz="2000" b="0" dirty="0" smtClean="0">
                <a:solidFill>
                  <a:schemeClr val="tx1"/>
                </a:solidFill>
                <a:latin typeface="+mn-lt"/>
              </a:rPr>
            </a:br>
            <a:r>
              <a:rPr lang="en-GB" sz="2000" b="0" dirty="0">
                <a:solidFill>
                  <a:schemeClr val="tx1"/>
                </a:solidFill>
                <a:latin typeface="+mn-lt"/>
              </a:rPr>
              <a:t>	</a:t>
            </a:r>
            <a:r>
              <a:rPr lang="en-GB" sz="2000" b="0" dirty="0" smtClean="0">
                <a:solidFill>
                  <a:schemeClr val="tx1"/>
                </a:solidFill>
                <a:latin typeface="+mn-lt"/>
              </a:rPr>
              <a:t>Haskell</a:t>
            </a:r>
            <a:br>
              <a:rPr lang="en-GB" sz="2000" b="0" dirty="0" smtClean="0">
                <a:solidFill>
                  <a:schemeClr val="tx1"/>
                </a:solidFill>
                <a:latin typeface="+mn-lt"/>
              </a:rPr>
            </a:br>
            <a:r>
              <a:rPr lang="en-GB" sz="2000" b="0" dirty="0">
                <a:solidFill>
                  <a:schemeClr val="tx1"/>
                </a:solidFill>
                <a:latin typeface="+mn-lt"/>
              </a:rPr>
              <a:t>	</a:t>
            </a:r>
            <a:r>
              <a:rPr lang="en-GB" sz="2000" b="0" dirty="0" smtClean="0">
                <a:solidFill>
                  <a:schemeClr val="tx1"/>
                </a:solidFill>
                <a:latin typeface="+mn-lt"/>
              </a:rPr>
              <a:t>Lisp, Scheme</a:t>
            </a:r>
            <a:endParaRPr lang="en-GB" sz="2000" b="0" dirty="0">
              <a:solidFill>
                <a:schemeClr val="tx1"/>
              </a:solidFill>
              <a:latin typeface="+mn-lt"/>
            </a:endParaRPr>
          </a:p>
        </p:txBody>
      </p:sp>
    </p:spTree>
    <p:extLst>
      <p:ext uri="{BB962C8B-B14F-4D97-AF65-F5344CB8AC3E}">
        <p14:creationId xmlns:p14="http://schemas.microsoft.com/office/powerpoint/2010/main" val="352139584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The language zoo</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dirty="0" smtClean="0">
                <a:solidFill>
                  <a:schemeClr val="tx1"/>
                </a:solidFill>
                <a:latin typeface="+mn-lt"/>
              </a:rPr>
              <a:t>Special-purpose</a:t>
            </a:r>
            <a:br>
              <a:rPr lang="en-GB" sz="2000" dirty="0" smtClean="0">
                <a:solidFill>
                  <a:schemeClr val="tx1"/>
                </a:solidFill>
                <a:latin typeface="+mn-lt"/>
              </a:rPr>
            </a:br>
            <a:r>
              <a:rPr lang="en-GB" sz="2000" dirty="0">
                <a:solidFill>
                  <a:schemeClr val="tx1"/>
                </a:solidFill>
                <a:latin typeface="+mn-lt"/>
              </a:rPr>
              <a:t>	</a:t>
            </a:r>
            <a:r>
              <a:rPr lang="en-GB" sz="2000" dirty="0" smtClean="0">
                <a:solidFill>
                  <a:schemeClr val="tx1"/>
                </a:solidFill>
                <a:latin typeface="+mn-lt"/>
              </a:rPr>
              <a:t>	</a:t>
            </a:r>
            <a:r>
              <a:rPr lang="en-GB" sz="2000" b="0" dirty="0" err="1" smtClean="0">
                <a:solidFill>
                  <a:schemeClr val="tx1"/>
                </a:solidFill>
                <a:latin typeface="+mn-lt"/>
              </a:rPr>
              <a:t>LaTeX</a:t>
            </a:r>
            <a:r>
              <a:rPr lang="en-GB" sz="2000" b="0" dirty="0" smtClean="0">
                <a:solidFill>
                  <a:schemeClr val="tx1"/>
                </a:solidFill>
                <a:latin typeface="+mn-lt"/>
              </a:rPr>
              <a:t/>
            </a:r>
            <a:br>
              <a:rPr lang="en-GB" sz="2000" b="0" dirty="0" smtClean="0">
                <a:solidFill>
                  <a:schemeClr val="tx1"/>
                </a:solidFill>
                <a:latin typeface="+mn-lt"/>
              </a:rPr>
            </a:br>
            <a:r>
              <a:rPr lang="en-GB" sz="2000" b="0" dirty="0">
                <a:solidFill>
                  <a:schemeClr val="tx1"/>
                </a:solidFill>
                <a:latin typeface="+mn-lt"/>
              </a:rPr>
              <a:t>	</a:t>
            </a:r>
            <a:r>
              <a:rPr lang="en-GB" sz="2000" b="0" dirty="0" smtClean="0">
                <a:solidFill>
                  <a:schemeClr val="tx1"/>
                </a:solidFill>
                <a:latin typeface="+mn-lt"/>
              </a:rPr>
              <a:t>	R</a:t>
            </a:r>
            <a:br>
              <a:rPr lang="en-GB" sz="2000" b="0" dirty="0" smtClean="0">
                <a:solidFill>
                  <a:schemeClr val="tx1"/>
                </a:solidFill>
                <a:latin typeface="+mn-lt"/>
              </a:rPr>
            </a:br>
            <a:r>
              <a:rPr lang="en-GB" sz="2000" b="0" dirty="0" smtClean="0">
                <a:solidFill>
                  <a:schemeClr val="tx1"/>
                </a:solidFill>
                <a:latin typeface="+mn-lt"/>
              </a:rPr>
              <a:t>		</a:t>
            </a:r>
            <a:r>
              <a:rPr lang="en-GB" sz="2000" b="0" dirty="0" err="1" smtClean="0">
                <a:solidFill>
                  <a:schemeClr val="tx1"/>
                </a:solidFill>
                <a:latin typeface="+mn-lt"/>
              </a:rPr>
              <a:t>Prolog</a:t>
            </a:r>
            <a:r>
              <a:rPr lang="en-GB" sz="2000" b="0" dirty="0" smtClean="0">
                <a:solidFill>
                  <a:schemeClr val="tx1"/>
                </a:solidFill>
                <a:latin typeface="+mn-lt"/>
              </a:rPr>
              <a:t/>
            </a:r>
            <a:br>
              <a:rPr lang="en-GB" sz="2000" b="0" dirty="0" smtClean="0">
                <a:solidFill>
                  <a:schemeClr val="tx1"/>
                </a:solidFill>
                <a:latin typeface="+mn-lt"/>
              </a:rPr>
            </a:br>
            <a:r>
              <a:rPr lang="en-GB" sz="2000" b="0" dirty="0">
                <a:solidFill>
                  <a:schemeClr val="tx1"/>
                </a:solidFill>
                <a:latin typeface="+mn-lt"/>
              </a:rPr>
              <a:t>	</a:t>
            </a:r>
            <a:r>
              <a:rPr lang="en-GB" sz="2000" b="0" dirty="0" smtClean="0">
                <a:solidFill>
                  <a:schemeClr val="tx1"/>
                </a:solidFill>
                <a:latin typeface="+mn-lt"/>
              </a:rPr>
              <a:t>	SQL</a:t>
            </a:r>
            <a:br>
              <a:rPr lang="en-GB" sz="2000" b="0" dirty="0" smtClean="0">
                <a:solidFill>
                  <a:schemeClr val="tx1"/>
                </a:solidFill>
                <a:latin typeface="+mn-lt"/>
              </a:rPr>
            </a:br>
            <a:r>
              <a:rPr lang="en-GB" sz="2000" b="0" dirty="0" smtClean="0">
                <a:solidFill>
                  <a:schemeClr val="tx1"/>
                </a:solidFill>
                <a:latin typeface="+mn-lt"/>
              </a:rPr>
              <a:t>		Bash</a:t>
            </a:r>
            <a:r>
              <a:rPr lang="en-GB" sz="2000" b="0" dirty="0">
                <a:solidFill>
                  <a:schemeClr val="tx1"/>
                </a:solidFill>
                <a:latin typeface="+mn-lt"/>
              </a:rPr>
              <a:t>	</a:t>
            </a:r>
            <a:r>
              <a:rPr lang="en-GB" sz="2000" b="0" dirty="0" smtClean="0">
                <a:solidFill>
                  <a:schemeClr val="tx1"/>
                </a:solidFill>
                <a:latin typeface="+mn-lt"/>
              </a:rPr>
              <a:t>	</a:t>
            </a:r>
            <a:br>
              <a:rPr lang="en-GB" sz="2000" b="0" dirty="0" smtClean="0">
                <a:solidFill>
                  <a:schemeClr val="tx1"/>
                </a:solidFill>
                <a:latin typeface="+mn-lt"/>
              </a:rPr>
            </a:br>
            <a:r>
              <a:rPr lang="en-GB" sz="2000" b="0" dirty="0">
                <a:solidFill>
                  <a:schemeClr val="tx1"/>
                </a:solidFill>
                <a:latin typeface="+mn-lt"/>
              </a:rPr>
              <a:t>	</a:t>
            </a:r>
            <a:r>
              <a:rPr lang="en-GB" sz="2000" b="0" dirty="0" smtClean="0">
                <a:solidFill>
                  <a:schemeClr val="tx1"/>
                </a:solidFill>
                <a:latin typeface="+mn-lt"/>
              </a:rPr>
              <a:t>	</a:t>
            </a:r>
            <a:r>
              <a:rPr lang="en-GB" sz="2000" dirty="0" smtClean="0">
                <a:solidFill>
                  <a:schemeClr val="tx1"/>
                </a:solidFill>
                <a:latin typeface="+mn-lt"/>
              </a:rPr>
              <a:t/>
            </a:r>
            <a:br>
              <a:rPr lang="en-GB" sz="2000" dirty="0" smtClean="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smtClean="0">
                <a:solidFill>
                  <a:schemeClr val="tx1"/>
                </a:solidFill>
                <a:latin typeface="+mn-lt"/>
              </a:rPr>
              <a:t>	</a:t>
            </a:r>
            <a:r>
              <a:rPr lang="en-GB" sz="2000" dirty="0">
                <a:solidFill>
                  <a:schemeClr val="tx1"/>
                </a:solidFill>
                <a:latin typeface="+mn-lt"/>
              </a:rPr>
              <a:t/>
            </a:r>
            <a:br>
              <a:rPr lang="en-GB" sz="2000" dirty="0">
                <a:solidFill>
                  <a:schemeClr val="tx1"/>
                </a:solidFill>
                <a:latin typeface="+mn-lt"/>
              </a:rPr>
            </a:br>
            <a:r>
              <a:rPr lang="en-GB" sz="2000" dirty="0" smtClean="0">
                <a:solidFill>
                  <a:schemeClr val="tx1"/>
                </a:solidFill>
                <a:latin typeface="+mn-lt"/>
              </a:rPr>
              <a:t>	</a:t>
            </a:r>
            <a:br>
              <a:rPr lang="en-GB" sz="2000" dirty="0" smtClean="0">
                <a:solidFill>
                  <a:schemeClr val="tx1"/>
                </a:solidFill>
                <a:latin typeface="+mn-lt"/>
              </a:rPr>
            </a:br>
            <a:r>
              <a:rPr lang="en-GB" sz="2000" dirty="0" smtClean="0">
                <a:solidFill>
                  <a:schemeClr val="tx1"/>
                </a:solidFill>
                <a:latin typeface="+mn-lt"/>
              </a:rPr>
              <a:t>Parallel</a:t>
            </a:r>
            <a:br>
              <a:rPr lang="en-GB" sz="2000" dirty="0" smtClean="0">
                <a:solidFill>
                  <a:schemeClr val="tx1"/>
                </a:solidFill>
                <a:latin typeface="+mn-lt"/>
              </a:rPr>
            </a:br>
            <a:r>
              <a:rPr lang="en-GB" sz="2000" dirty="0">
                <a:solidFill>
                  <a:schemeClr val="tx1"/>
                </a:solidFill>
                <a:latin typeface="+mn-lt"/>
              </a:rPr>
              <a:t>	</a:t>
            </a:r>
            <a:r>
              <a:rPr lang="en-GB" sz="2000" b="0" dirty="0" smtClean="0">
                <a:solidFill>
                  <a:schemeClr val="tx1"/>
                </a:solidFill>
                <a:latin typeface="+mn-lt"/>
              </a:rPr>
              <a:t>MPI</a:t>
            </a:r>
            <a:br>
              <a:rPr lang="en-GB" sz="2000" b="0" dirty="0" smtClean="0">
                <a:solidFill>
                  <a:schemeClr val="tx1"/>
                </a:solidFill>
                <a:latin typeface="+mn-lt"/>
              </a:rPr>
            </a:br>
            <a:r>
              <a:rPr lang="en-GB" sz="2000" b="0" dirty="0">
                <a:solidFill>
                  <a:schemeClr val="tx1"/>
                </a:solidFill>
                <a:latin typeface="+mn-lt"/>
              </a:rPr>
              <a:t>	</a:t>
            </a:r>
            <a:r>
              <a:rPr lang="en-GB" sz="2000" b="0" dirty="0" smtClean="0">
                <a:solidFill>
                  <a:schemeClr val="tx1"/>
                </a:solidFill>
                <a:latin typeface="+mn-lt"/>
              </a:rPr>
              <a:t>Haskell</a:t>
            </a:r>
            <a:br>
              <a:rPr lang="en-GB" sz="2000" b="0" dirty="0" smtClean="0">
                <a:solidFill>
                  <a:schemeClr val="tx1"/>
                </a:solidFill>
                <a:latin typeface="+mn-lt"/>
              </a:rPr>
            </a:br>
            <a:r>
              <a:rPr lang="en-GB" sz="2000" b="0" dirty="0">
                <a:solidFill>
                  <a:schemeClr val="tx1"/>
                </a:solidFill>
                <a:latin typeface="+mn-lt"/>
              </a:rPr>
              <a:t>	</a:t>
            </a:r>
            <a:r>
              <a:rPr lang="en-GB" sz="2000" b="0" dirty="0" smtClean="0">
                <a:solidFill>
                  <a:schemeClr val="tx1"/>
                </a:solidFill>
                <a:latin typeface="+mn-lt"/>
              </a:rPr>
              <a:t>CUDA C/C++</a:t>
            </a:r>
            <a:endParaRPr lang="en-GB" sz="2000" b="0" dirty="0">
              <a:solidFill>
                <a:schemeClr val="tx1"/>
              </a:solidFill>
              <a:latin typeface="+mn-lt"/>
            </a:endParaRPr>
          </a:p>
        </p:txBody>
      </p:sp>
    </p:spTree>
    <p:extLst>
      <p:ext uri="{BB962C8B-B14F-4D97-AF65-F5344CB8AC3E}">
        <p14:creationId xmlns:p14="http://schemas.microsoft.com/office/powerpoint/2010/main" val="1103519025"/>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The language zoo</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dirty="0" smtClean="0">
                <a:solidFill>
                  <a:schemeClr val="tx1"/>
                </a:solidFill>
                <a:latin typeface="+mn-lt"/>
              </a:rPr>
              <a:t>Web</a:t>
            </a:r>
            <a:br>
              <a:rPr lang="en-GB" sz="2000" dirty="0" smtClean="0">
                <a:solidFill>
                  <a:schemeClr val="tx1"/>
                </a:solidFill>
                <a:latin typeface="+mn-lt"/>
              </a:rPr>
            </a:br>
            <a:r>
              <a:rPr lang="en-GB" sz="2000" dirty="0">
                <a:solidFill>
                  <a:schemeClr val="tx1"/>
                </a:solidFill>
                <a:latin typeface="+mn-lt"/>
              </a:rPr>
              <a:t>	</a:t>
            </a:r>
            <a:r>
              <a:rPr lang="en-GB" sz="2000" dirty="0" smtClean="0">
                <a:solidFill>
                  <a:schemeClr val="tx1"/>
                </a:solidFill>
                <a:latin typeface="+mn-lt"/>
              </a:rPr>
              <a:t>	</a:t>
            </a:r>
            <a:r>
              <a:rPr lang="en-GB" sz="2000" b="0" dirty="0" smtClean="0">
                <a:solidFill>
                  <a:schemeClr val="tx1"/>
                </a:solidFill>
                <a:latin typeface="+mn-lt"/>
              </a:rPr>
              <a:t>HTML</a:t>
            </a:r>
            <a:br>
              <a:rPr lang="en-GB" sz="2000" b="0" dirty="0" smtClean="0">
                <a:solidFill>
                  <a:schemeClr val="tx1"/>
                </a:solidFill>
                <a:latin typeface="+mn-lt"/>
              </a:rPr>
            </a:br>
            <a:r>
              <a:rPr lang="en-GB" sz="2000" b="0" dirty="0">
                <a:solidFill>
                  <a:schemeClr val="tx1"/>
                </a:solidFill>
                <a:latin typeface="+mn-lt"/>
              </a:rPr>
              <a:t>		CSS</a:t>
            </a:r>
            <a:br>
              <a:rPr lang="en-GB" sz="2000" b="0" dirty="0">
                <a:solidFill>
                  <a:schemeClr val="tx1"/>
                </a:solidFill>
                <a:latin typeface="+mn-lt"/>
              </a:rPr>
            </a:br>
            <a:r>
              <a:rPr lang="en-GB" sz="2000" b="0" dirty="0" smtClean="0">
                <a:solidFill>
                  <a:schemeClr val="tx1"/>
                </a:solidFill>
                <a:latin typeface="+mn-lt"/>
              </a:rPr>
              <a:t>		SQL</a:t>
            </a:r>
            <a:br>
              <a:rPr lang="en-GB" sz="2000" b="0" dirty="0" smtClean="0">
                <a:solidFill>
                  <a:schemeClr val="tx1"/>
                </a:solidFill>
                <a:latin typeface="+mn-lt"/>
              </a:rPr>
            </a:br>
            <a:r>
              <a:rPr lang="en-GB" sz="2000" b="0" dirty="0">
                <a:solidFill>
                  <a:schemeClr val="tx1"/>
                </a:solidFill>
                <a:latin typeface="+mn-lt"/>
              </a:rPr>
              <a:t>		Perl</a:t>
            </a:r>
            <a:br>
              <a:rPr lang="en-GB" sz="2000" b="0" dirty="0">
                <a:solidFill>
                  <a:schemeClr val="tx1"/>
                </a:solidFill>
                <a:latin typeface="+mn-lt"/>
              </a:rPr>
            </a:br>
            <a:r>
              <a:rPr lang="en-GB" sz="2000" b="0" dirty="0">
                <a:solidFill>
                  <a:schemeClr val="tx1"/>
                </a:solidFill>
                <a:latin typeface="+mn-lt"/>
              </a:rPr>
              <a:t>		PHP	</a:t>
            </a:r>
            <a:r>
              <a:rPr lang="en-GB" sz="2000" b="0" dirty="0" smtClean="0">
                <a:solidFill>
                  <a:schemeClr val="tx1"/>
                </a:solidFill>
                <a:latin typeface="+mn-lt"/>
              </a:rPr>
              <a:t>	</a:t>
            </a:r>
            <a:br>
              <a:rPr lang="en-GB" sz="2000" b="0" dirty="0" smtClean="0">
                <a:solidFill>
                  <a:schemeClr val="tx1"/>
                </a:solidFill>
                <a:latin typeface="+mn-lt"/>
              </a:rPr>
            </a:br>
            <a:r>
              <a:rPr lang="en-GB" sz="2000" b="0" dirty="0">
                <a:solidFill>
                  <a:schemeClr val="tx1"/>
                </a:solidFill>
                <a:latin typeface="+mn-lt"/>
              </a:rPr>
              <a:t>	</a:t>
            </a:r>
            <a:r>
              <a:rPr lang="en-GB" sz="2000" b="0" dirty="0" smtClean="0">
                <a:solidFill>
                  <a:schemeClr val="tx1"/>
                </a:solidFill>
                <a:latin typeface="+mn-lt"/>
              </a:rPr>
              <a:t>	</a:t>
            </a:r>
            <a:r>
              <a:rPr lang="en-GB" sz="2000" dirty="0" smtClean="0">
                <a:solidFill>
                  <a:schemeClr val="tx1"/>
                </a:solidFill>
                <a:latin typeface="+mn-lt"/>
              </a:rPr>
              <a:t/>
            </a:r>
            <a:br>
              <a:rPr lang="en-GB" sz="2000" dirty="0" smtClean="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smtClean="0">
                <a:solidFill>
                  <a:schemeClr val="tx1"/>
                </a:solidFill>
                <a:latin typeface="+mn-lt"/>
              </a:rPr>
              <a:t>	</a:t>
            </a:r>
            <a:endParaRPr lang="en-GB" sz="2000" b="0" dirty="0">
              <a:solidFill>
                <a:schemeClr val="tx1"/>
              </a:solidFill>
              <a:latin typeface="+mn-lt"/>
            </a:endParaRPr>
          </a:p>
        </p:txBody>
      </p:sp>
    </p:spTree>
    <p:extLst>
      <p:ext uri="{BB962C8B-B14F-4D97-AF65-F5344CB8AC3E}">
        <p14:creationId xmlns:p14="http://schemas.microsoft.com/office/powerpoint/2010/main" val="872778207"/>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Learning a new language</a:t>
            </a:r>
            <a:br>
              <a:rPr lang="en-GB" dirty="0" smtClean="0">
                <a:solidFill>
                  <a:schemeClr val="tx1"/>
                </a:solidFill>
                <a:latin typeface="+mn-lt"/>
              </a:rPr>
            </a:br>
            <a:r>
              <a:rPr lang="en-GB" dirty="0" smtClean="0">
                <a:solidFill>
                  <a:schemeClr val="tx1"/>
                </a:solidFill>
                <a:latin typeface="+mn-lt"/>
              </a:rPr>
              <a:t/>
            </a:r>
            <a:br>
              <a:rPr lang="en-GB" dirty="0" smtClean="0">
                <a:solidFill>
                  <a:schemeClr val="tx1"/>
                </a:solidFill>
                <a:latin typeface="+mn-lt"/>
              </a:rPr>
            </a:br>
            <a:r>
              <a:rPr lang="en-GB" sz="2000" dirty="0" smtClean="0">
                <a:solidFill>
                  <a:schemeClr val="tx1"/>
                </a:solidFill>
                <a:latin typeface="+mn-lt"/>
              </a:rPr>
              <a:t>Dive into it straight away</a:t>
            </a:r>
            <a:br>
              <a:rPr lang="en-GB" sz="2000" dirty="0" smtClean="0">
                <a:solidFill>
                  <a:schemeClr val="tx1"/>
                </a:solidFill>
                <a:latin typeface="+mn-lt"/>
              </a:rPr>
            </a:br>
            <a:r>
              <a:rPr lang="en-GB" sz="2000" dirty="0">
                <a:solidFill>
                  <a:schemeClr val="tx1"/>
                </a:solidFill>
                <a:latin typeface="+mn-lt"/>
              </a:rPr>
              <a:t>	</a:t>
            </a:r>
            <a:r>
              <a:rPr lang="en-GB" sz="2000" b="0" dirty="0">
                <a:solidFill>
                  <a:schemeClr val="tx1"/>
                </a:solidFill>
                <a:latin typeface="+mn-lt"/>
              </a:rPr>
              <a:t>Get a simple, working program (a “Hello, World!”)</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Find a good tutorial</a:t>
            </a:r>
            <a:br>
              <a:rPr lang="en-GB" sz="2000" dirty="0">
                <a:solidFill>
                  <a:schemeClr val="tx1"/>
                </a:solidFill>
                <a:latin typeface="+mn-lt"/>
              </a:rPr>
            </a:br>
            <a:r>
              <a:rPr lang="en-GB" sz="2000" b="0" dirty="0">
                <a:solidFill>
                  <a:schemeClr val="tx1"/>
                </a:solidFill>
                <a:latin typeface="+mn-lt"/>
              </a:rPr>
              <a:t>	 There are very many bad tutorials.</a:t>
            </a:r>
            <a:br>
              <a:rPr lang="en-GB" sz="2000" b="0" dirty="0">
                <a:solidFill>
                  <a:schemeClr val="tx1"/>
                </a:solidFill>
                <a:latin typeface="+mn-lt"/>
              </a:rPr>
            </a:br>
            <a:r>
              <a:rPr lang="en-GB" sz="2000" b="0" dirty="0">
                <a:solidFill>
                  <a:schemeClr val="tx1"/>
                </a:solidFill>
                <a:latin typeface="+mn-lt"/>
              </a:rPr>
              <a:t>	 Find one that fits with your learning style.</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Know where the documentation is</a:t>
            </a:r>
            <a:br>
              <a:rPr lang="en-GB" sz="2000" dirty="0">
                <a:solidFill>
                  <a:schemeClr val="tx1"/>
                </a:solidFill>
                <a:latin typeface="+mn-lt"/>
              </a:rPr>
            </a:br>
            <a:r>
              <a:rPr lang="en-GB" sz="2000" dirty="0">
                <a:solidFill>
                  <a:schemeClr val="tx1"/>
                </a:solidFill>
                <a:latin typeface="+mn-lt"/>
              </a:rPr>
              <a:t>	 </a:t>
            </a:r>
            <a:r>
              <a:rPr lang="en-GB" sz="2000" b="0" dirty="0">
                <a:solidFill>
                  <a:schemeClr val="tx1"/>
                </a:solidFill>
                <a:latin typeface="+mn-lt"/>
              </a:rPr>
              <a:t>You will need to look up a lot of things</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Play and explore</a:t>
            </a:r>
            <a:br>
              <a:rPr lang="en-GB" sz="2000" dirty="0">
                <a:solidFill>
                  <a:schemeClr val="tx1"/>
                </a:solidFill>
                <a:latin typeface="+mn-lt"/>
              </a:rPr>
            </a:br>
            <a:r>
              <a:rPr lang="en-GB" sz="2000" dirty="0">
                <a:solidFill>
                  <a:schemeClr val="tx1"/>
                </a:solidFill>
                <a:latin typeface="+mn-lt"/>
              </a:rPr>
              <a:t>	 </a:t>
            </a:r>
            <a:r>
              <a:rPr lang="en-GB" sz="2000" b="0" dirty="0">
                <a:solidFill>
                  <a:schemeClr val="tx1"/>
                </a:solidFill>
                <a:latin typeface="+mn-lt"/>
              </a:rPr>
              <a:t>Test out new language features in fun ways</a:t>
            </a:r>
            <a:br>
              <a:rPr lang="en-GB" sz="2000" b="0" dirty="0">
                <a:solidFill>
                  <a:schemeClr val="tx1"/>
                </a:solidFill>
                <a:latin typeface="+mn-lt"/>
              </a:rPr>
            </a:br>
            <a:r>
              <a:rPr lang="en-GB" sz="2000" dirty="0">
                <a:solidFill>
                  <a:schemeClr val="tx1"/>
                </a:solidFill>
                <a:latin typeface="+mn-lt"/>
              </a:rPr>
              <a:t>Make a cheat sheet</a:t>
            </a:r>
            <a:br>
              <a:rPr lang="en-GB" sz="2000" dirty="0">
                <a:solidFill>
                  <a:schemeClr val="tx1"/>
                </a:solidFill>
                <a:latin typeface="+mn-lt"/>
              </a:rPr>
            </a:br>
            <a:r>
              <a:rPr lang="en-GB" sz="2000" dirty="0">
                <a:solidFill>
                  <a:schemeClr val="tx1"/>
                </a:solidFill>
                <a:latin typeface="+mn-lt"/>
              </a:rPr>
              <a:t>	 </a:t>
            </a:r>
            <a:r>
              <a:rPr lang="en-GB" sz="2000" b="0" dirty="0">
                <a:solidFill>
                  <a:schemeClr val="tx1"/>
                </a:solidFill>
                <a:latin typeface="+mn-lt"/>
              </a:rPr>
              <a:t>One unified place where you can make notes about syntax and language details	</a:t>
            </a:r>
            <a:r>
              <a:rPr lang="en-GB" sz="2000" b="0" dirty="0" smtClean="0">
                <a:solidFill>
                  <a:schemeClr val="tx1"/>
                </a:solidFill>
                <a:latin typeface="+mn-lt"/>
              </a:rPr>
              <a:t>	</a:t>
            </a:r>
            <a:r>
              <a:rPr lang="en-GB" sz="2000" dirty="0" smtClean="0">
                <a:solidFill>
                  <a:schemeClr val="tx1"/>
                </a:solidFill>
                <a:latin typeface="+mn-lt"/>
              </a:rPr>
              <a:t/>
            </a:r>
            <a:br>
              <a:rPr lang="en-GB" sz="2000" dirty="0" smtClean="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smtClean="0">
                <a:solidFill>
                  <a:schemeClr val="tx1"/>
                </a:solidFill>
                <a:latin typeface="+mn-lt"/>
              </a:rPr>
              <a:t>	</a:t>
            </a:r>
            <a:endParaRPr lang="en-GB" sz="2000" b="0" dirty="0">
              <a:solidFill>
                <a:schemeClr val="tx1"/>
              </a:solidFill>
              <a:latin typeface="+mn-lt"/>
            </a:endParaRPr>
          </a:p>
        </p:txBody>
      </p:sp>
    </p:spTree>
    <p:extLst>
      <p:ext uri="{BB962C8B-B14F-4D97-AF65-F5344CB8AC3E}">
        <p14:creationId xmlns:p14="http://schemas.microsoft.com/office/powerpoint/2010/main" val="288292579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Bash</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smtClean="0">
                <a:solidFill>
                  <a:schemeClr val="tx1"/>
                </a:solidFill>
                <a:latin typeface="+mn-lt"/>
              </a:rPr>
              <a:t>The language you use to talk to the terminal in OS X and most Unix/Linux OSs.</a:t>
            </a:r>
            <a:br>
              <a:rPr lang="en-GB" sz="2000" b="0" dirty="0" smtClean="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Anything which you can say to the terminal, can also be placed in a script. Many commands can be executed together this way, with loops, functions and conditionals.</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endParaRPr lang="en-GB" sz="2000" b="0" dirty="0">
              <a:solidFill>
                <a:schemeClr val="tx1"/>
              </a:solidFill>
              <a:latin typeface="+mn-lt"/>
            </a:endParaRPr>
          </a:p>
        </p:txBody>
      </p:sp>
    </p:spTree>
    <p:extLst>
      <p:ext uri="{BB962C8B-B14F-4D97-AF65-F5344CB8AC3E}">
        <p14:creationId xmlns:p14="http://schemas.microsoft.com/office/powerpoint/2010/main" val="3024755275"/>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Matlab</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latin typeface="+mn-lt"/>
              </a:rPr>
              <a:t>Developed as an easy-to-use frontend to computer algebra packages.</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Easy to use</a:t>
            </a:r>
            <a:br>
              <a:rPr lang="en-GB" sz="2000" b="0" dirty="0">
                <a:solidFill>
                  <a:schemeClr val="tx1"/>
                </a:solidFill>
                <a:latin typeface="+mn-lt"/>
              </a:rPr>
            </a:br>
            <a:r>
              <a:rPr lang="en-GB" sz="2000" b="0" dirty="0">
                <a:solidFill>
                  <a:schemeClr val="tx1"/>
                </a:solidFill>
                <a:latin typeface="+mn-lt"/>
              </a:rPr>
              <a:t>High-level</a:t>
            </a:r>
            <a:br>
              <a:rPr lang="en-GB" sz="2000" b="0" dirty="0">
                <a:solidFill>
                  <a:schemeClr val="tx1"/>
                </a:solidFill>
                <a:latin typeface="+mn-lt"/>
              </a:rPr>
            </a:br>
            <a:r>
              <a:rPr lang="en-GB" sz="2000" b="0" dirty="0">
                <a:solidFill>
                  <a:schemeClr val="tx1"/>
                </a:solidFill>
                <a:latin typeface="+mn-lt"/>
              </a:rPr>
              <a:t>Declarative</a:t>
            </a:r>
            <a:br>
              <a:rPr lang="en-GB" sz="2000" b="0" dirty="0">
                <a:solidFill>
                  <a:schemeClr val="tx1"/>
                </a:solidFill>
                <a:latin typeface="+mn-lt"/>
              </a:rPr>
            </a:br>
            <a:r>
              <a:rPr lang="en-GB" sz="2000" b="0" dirty="0">
                <a:solidFill>
                  <a:schemeClr val="tx1"/>
                </a:solidFill>
                <a:latin typeface="+mn-lt"/>
              </a:rPr>
              <a:t>Has OOP (but it’s a slow, little-used add-on)</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Really good at working with images and matrices</a:t>
            </a:r>
            <a:br>
              <a:rPr lang="en-GB" sz="2000" b="0" dirty="0">
                <a:solidFill>
                  <a:schemeClr val="tx1"/>
                </a:solidFill>
                <a:latin typeface="+mn-lt"/>
              </a:rPr>
            </a:br>
            <a:r>
              <a:rPr lang="en-GB" sz="2000" b="0" dirty="0">
                <a:solidFill>
                  <a:schemeClr val="tx1"/>
                </a:solidFill>
                <a:latin typeface="+mn-lt"/>
              </a:rPr>
              <a:t>Good at plotting and displaying images and video</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Absolutely stupendous debugger.</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The language of choice for much of science and engineering.</a:t>
            </a:r>
          </a:p>
        </p:txBody>
      </p:sp>
    </p:spTree>
    <p:extLst>
      <p:ext uri="{BB962C8B-B14F-4D97-AF65-F5344CB8AC3E}">
        <p14:creationId xmlns:p14="http://schemas.microsoft.com/office/powerpoint/2010/main" val="2953251357"/>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Aside: Arrays and matrices</a:t>
            </a:r>
            <a:r>
              <a:rPr lang="en-GB" dirty="0">
                <a:solidFill>
                  <a:schemeClr val="tx1"/>
                </a:solidFill>
                <a:latin typeface="+mn-lt"/>
              </a:rPr>
              <a:t/>
            </a:r>
            <a:br>
              <a:rPr lang="en-GB" dirty="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Lists are one-dimensional sequences of data.</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Matrices are 2D tables of data.</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Arrays are tables of any dimensionality.</a:t>
            </a:r>
            <a:br>
              <a:rPr lang="en-GB" sz="2000" b="0" dirty="0">
                <a:solidFill>
                  <a:schemeClr val="tx1"/>
                </a:solidFill>
              </a:rPr>
            </a:br>
            <a:r>
              <a:rPr lang="en-GB" sz="2000" b="0" dirty="0">
                <a:solidFill>
                  <a:schemeClr val="tx1"/>
                </a:solidFill>
              </a:rPr>
              <a:t>Lists and matrices are arrays.</a:t>
            </a:r>
            <a:br>
              <a:rPr lang="en-GB" sz="2000" b="0" dirty="0">
                <a:solidFill>
                  <a:schemeClr val="tx1"/>
                </a:solidFill>
              </a:rPr>
            </a:br>
            <a:r>
              <a:rPr lang="en-GB" sz="2000" b="0" dirty="0">
                <a:solidFill>
                  <a:schemeClr val="tx1"/>
                </a:solidFill>
              </a:rPr>
              <a:t>Arrays can also have 3, 4, 5 and more dimensions!</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Working with arrays is considerable easier than working with their contents separately!</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You can apply functions to entire arrays (average, sum...)</a:t>
            </a:r>
            <a:br>
              <a:rPr lang="en-GB" sz="2000" b="0" dirty="0">
                <a:solidFill>
                  <a:schemeClr val="tx1"/>
                </a:solidFill>
              </a:rPr>
            </a:br>
            <a:r>
              <a:rPr lang="en-GB" sz="2000" b="0" dirty="0">
                <a:solidFill>
                  <a:schemeClr val="tx1"/>
                </a:solidFill>
              </a:rPr>
              <a:t>and you can combine arrays (concatenation, addition...).</a:t>
            </a:r>
            <a:endParaRPr lang="en-GB" sz="2000" b="0" dirty="0">
              <a:solidFill>
                <a:schemeClr val="tx1"/>
              </a:solidFill>
              <a:latin typeface="+mn-lt"/>
            </a:endParaRPr>
          </a:p>
        </p:txBody>
      </p:sp>
    </p:spTree>
    <p:extLst>
      <p:ext uri="{BB962C8B-B14F-4D97-AF65-F5344CB8AC3E}">
        <p14:creationId xmlns:p14="http://schemas.microsoft.com/office/powerpoint/2010/main" val="136960143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Different approaches to design</a:t>
            </a:r>
            <a:br>
              <a:rPr lang="en-GB"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dirty="0">
                <a:solidFill>
                  <a:schemeClr val="tx1"/>
                </a:solidFill>
                <a:latin typeface="+mn-lt"/>
              </a:rPr>
              <a:t>Waterfall method</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b="0" dirty="0">
                <a:solidFill>
                  <a:schemeClr val="tx1"/>
                </a:solidFill>
                <a:latin typeface="+mn-lt"/>
              </a:rPr>
              <a:t>Design &gt; requirements &gt; implementation &gt; testing all in one go</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dirty="0">
                <a:solidFill>
                  <a:schemeClr val="tx1"/>
                </a:solidFill>
                <a:latin typeface="+mn-lt"/>
              </a:rPr>
              <a:t>Agile design</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b="0" dirty="0">
                <a:solidFill>
                  <a:schemeClr val="tx1"/>
                </a:solidFill>
                <a:latin typeface="+mn-lt"/>
              </a:rPr>
              <a:t>Rapid prototyping</a:t>
            </a:r>
            <a:br>
              <a:rPr lang="en-GB" sz="2000" b="0" dirty="0">
                <a:solidFill>
                  <a:schemeClr val="tx1"/>
                </a:solidFill>
                <a:latin typeface="+mn-lt"/>
              </a:rPr>
            </a:br>
            <a:r>
              <a:rPr lang="en-GB" sz="2000" b="0" dirty="0">
                <a:solidFill>
                  <a:schemeClr val="tx1"/>
                </a:solidFill>
                <a:latin typeface="+mn-lt"/>
              </a:rPr>
              <a:t>Iterative development</a:t>
            </a:r>
            <a:br>
              <a:rPr lang="en-GB" sz="2000" b="0" dirty="0">
                <a:solidFill>
                  <a:schemeClr val="tx1"/>
                </a:solidFill>
                <a:latin typeface="+mn-lt"/>
              </a:rPr>
            </a:br>
            <a:r>
              <a:rPr lang="en-GB" sz="2000" b="0" dirty="0">
                <a:solidFill>
                  <a:schemeClr val="tx1"/>
                </a:solidFill>
                <a:latin typeface="+mn-lt"/>
              </a:rPr>
              <a:t>Mistakes are found quickly</a:t>
            </a:r>
            <a:br>
              <a:rPr lang="en-GB" sz="2000" b="0" dirty="0">
                <a:solidFill>
                  <a:schemeClr val="tx1"/>
                </a:solidFill>
                <a:latin typeface="+mn-lt"/>
              </a:rPr>
            </a:br>
            <a:r>
              <a:rPr lang="en-GB" sz="2000" b="0" dirty="0">
                <a:solidFill>
                  <a:schemeClr val="tx1"/>
                </a:solidFill>
                <a:latin typeface="+mn-lt"/>
              </a:rPr>
              <a:t>New designs can be added rapidly</a:t>
            </a:r>
            <a:br>
              <a:rPr lang="en-GB" sz="2000" b="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endParaRPr lang="en-GB" sz="2000" b="0" dirty="0">
              <a:solidFill>
                <a:schemeClr val="tx1"/>
              </a:solidFill>
              <a:latin typeface="+mn-lt"/>
            </a:endParaRPr>
          </a:p>
        </p:txBody>
      </p:sp>
    </p:spTree>
    <p:extLst>
      <p:ext uri="{BB962C8B-B14F-4D97-AF65-F5344CB8AC3E}">
        <p14:creationId xmlns:p14="http://schemas.microsoft.com/office/powerpoint/2010/main" val="2897741266"/>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C</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Developed as a portable language for writing operating systems and other complex software.</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Quite low-level.</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Does not help the user much. This makes it very fast.</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When programming in C, you have to pay attention or things will bite you.</a:t>
            </a:r>
            <a:endParaRPr lang="en-GB" sz="2000" b="0" dirty="0">
              <a:solidFill>
                <a:schemeClr val="tx1"/>
              </a:solidFill>
              <a:latin typeface="+mn-lt"/>
            </a:endParaRPr>
          </a:p>
        </p:txBody>
      </p:sp>
    </p:spTree>
    <p:extLst>
      <p:ext uri="{BB962C8B-B14F-4D97-AF65-F5344CB8AC3E}">
        <p14:creationId xmlns:p14="http://schemas.microsoft.com/office/powerpoint/2010/main" val="2602228206"/>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C++</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The object-oriented version of C.</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Used to write most modern production software.</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More friendly, includes more helper functions for handling strings etc.</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g++ hello.c –o Hello</a:t>
            </a:r>
            <a:br>
              <a:rPr lang="en-GB" sz="2000" b="0" dirty="0">
                <a:solidFill>
                  <a:schemeClr val="tx1"/>
                </a:solidFill>
              </a:rPr>
            </a:br>
            <a:r>
              <a:rPr lang="en-GB" sz="2000" b="0" dirty="0">
                <a:solidFill>
                  <a:schemeClr val="tx1"/>
                </a:solidFill>
              </a:rPr>
              <a:t>chmod +x Hello</a:t>
            </a:r>
            <a:br>
              <a:rPr lang="en-GB" sz="2000" b="0" dirty="0">
                <a:solidFill>
                  <a:schemeClr val="tx1"/>
                </a:solidFill>
              </a:rPr>
            </a:br>
            <a:r>
              <a:rPr lang="en-GB" sz="2000" b="0" dirty="0">
                <a:solidFill>
                  <a:schemeClr val="tx1"/>
                </a:solidFill>
              </a:rPr>
              <a:t>./Hello</a:t>
            </a:r>
            <a:endParaRPr lang="en-GB" sz="2000" b="0" dirty="0">
              <a:solidFill>
                <a:schemeClr val="tx1"/>
              </a:solidFill>
              <a:latin typeface="+mn-lt"/>
            </a:endParaRPr>
          </a:p>
        </p:txBody>
      </p:sp>
    </p:spTree>
    <p:extLst>
      <p:ext uri="{BB962C8B-B14F-4D97-AF65-F5344CB8AC3E}">
        <p14:creationId xmlns:p14="http://schemas.microsoft.com/office/powerpoint/2010/main" val="2237819806"/>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Python</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The workhorse of modern scientific computing.</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Very high-level, takes care of a lot of the work for you</a:t>
            </a:r>
            <a:br>
              <a:rPr lang="en-GB" sz="2000" b="0" dirty="0">
                <a:solidFill>
                  <a:schemeClr val="tx1"/>
                </a:solidFill>
              </a:rPr>
            </a:br>
            <a:r>
              <a:rPr lang="en-GB" sz="2000" b="0" dirty="0">
                <a:solidFill>
                  <a:schemeClr val="tx1"/>
                </a:solidFill>
              </a:rPr>
              <a:t>(iterating over sets, common operations and coding patterns)</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No brackets – everything works by indentation.</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Not as fast as C/C++.</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Named after...?</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python hello.py</a:t>
            </a:r>
            <a:endParaRPr lang="en-GB" sz="2000" b="0" dirty="0">
              <a:solidFill>
                <a:schemeClr val="tx1"/>
              </a:solidFill>
              <a:latin typeface="+mn-lt"/>
            </a:endParaRPr>
          </a:p>
        </p:txBody>
      </p:sp>
    </p:spTree>
    <p:extLst>
      <p:ext uri="{BB962C8B-B14F-4D97-AF65-F5344CB8AC3E}">
        <p14:creationId xmlns:p14="http://schemas.microsoft.com/office/powerpoint/2010/main" val="453736507"/>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Mathematica</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Developed by Steven Wolfram, eccentric pioneer of complexity theory.</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Functional – lots of nested function calls and brackets.</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Very pretty indeed – good equation drawing and graph plotting.</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Slightly steeper learning curve...</a:t>
            </a:r>
            <a:br>
              <a:rPr lang="en-GB" sz="2000" b="0" dirty="0">
                <a:solidFill>
                  <a:schemeClr val="tx1"/>
                </a:solidFill>
              </a:rPr>
            </a:br>
            <a:r>
              <a:rPr lang="en-GB" sz="2000" b="0" dirty="0">
                <a:solidFill>
                  <a:schemeClr val="tx1"/>
                </a:solidFill>
              </a:rPr>
              <a:t>	...which unleashes remarkable power once tackled.</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Plot[Sin[x], {x,0,10}]</a:t>
            </a:r>
            <a:endParaRPr lang="en-GB" sz="2000" b="0" dirty="0">
              <a:solidFill>
                <a:schemeClr val="tx1"/>
              </a:solidFill>
              <a:latin typeface="+mn-lt"/>
            </a:endParaRPr>
          </a:p>
        </p:txBody>
      </p:sp>
    </p:spTree>
    <p:extLst>
      <p:ext uri="{BB962C8B-B14F-4D97-AF65-F5344CB8AC3E}">
        <p14:creationId xmlns:p14="http://schemas.microsoft.com/office/powerpoint/2010/main" val="4272169091"/>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Lisp, Scheme and Haskell</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Pure functional languages. Not very widely-used in science.</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Lots of nested function calls. Brackets everywhere.</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Again, steep learning curve, and high power.</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Functions like map allow other functions to be treated as objects – applied to arrays, composited.</a:t>
            </a:r>
            <a:endParaRPr lang="en-GB" sz="2000" b="0" dirty="0">
              <a:solidFill>
                <a:schemeClr val="tx1"/>
              </a:solidFill>
              <a:latin typeface="+mn-lt"/>
            </a:endParaRPr>
          </a:p>
        </p:txBody>
      </p:sp>
    </p:spTree>
    <p:extLst>
      <p:ext uri="{BB962C8B-B14F-4D97-AF65-F5344CB8AC3E}">
        <p14:creationId xmlns:p14="http://schemas.microsoft.com/office/powerpoint/2010/main" val="459536867"/>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LaTeX</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Special-purpose language with one job:</a:t>
            </a:r>
            <a:br>
              <a:rPr lang="en-GB" sz="2000" b="0" dirty="0">
                <a:solidFill>
                  <a:schemeClr val="tx1"/>
                </a:solidFill>
              </a:rPr>
            </a:br>
            <a:r>
              <a:rPr lang="en-GB" sz="2000" b="0" dirty="0">
                <a:solidFill>
                  <a:schemeClr val="tx1"/>
                </a:solidFill>
              </a:rPr>
              <a:t>	helping you write your PhD thesis, reports, and papers.</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It manages:</a:t>
            </a:r>
            <a:br>
              <a:rPr lang="en-GB" sz="2000" b="0" dirty="0">
                <a:solidFill>
                  <a:schemeClr val="tx1"/>
                </a:solidFill>
              </a:rPr>
            </a:br>
            <a:r>
              <a:rPr lang="en-GB" sz="2000" b="0" dirty="0">
                <a:solidFill>
                  <a:schemeClr val="tx1"/>
                </a:solidFill>
              </a:rPr>
              <a:t>	Contents page</a:t>
            </a:r>
            <a:br>
              <a:rPr lang="en-GB" sz="2000" b="0" dirty="0">
                <a:solidFill>
                  <a:schemeClr val="tx1"/>
                </a:solidFill>
              </a:rPr>
            </a:br>
            <a:r>
              <a:rPr lang="en-GB" sz="2000" b="0" dirty="0">
                <a:solidFill>
                  <a:schemeClr val="tx1"/>
                </a:solidFill>
              </a:rPr>
              <a:t>	Figures</a:t>
            </a:r>
            <a:br>
              <a:rPr lang="en-GB" sz="2000" b="0" dirty="0">
                <a:solidFill>
                  <a:schemeClr val="tx1"/>
                </a:solidFill>
              </a:rPr>
            </a:br>
            <a:r>
              <a:rPr lang="en-GB" sz="2000" b="0" dirty="0">
                <a:solidFill>
                  <a:schemeClr val="tx1"/>
                </a:solidFill>
              </a:rPr>
              <a:t>	Refs (eg. “on page 55 you will find...”)</a:t>
            </a:r>
            <a:br>
              <a:rPr lang="en-GB" sz="2000" b="0" dirty="0">
                <a:solidFill>
                  <a:schemeClr val="tx1"/>
                </a:solidFill>
              </a:rPr>
            </a:br>
            <a:r>
              <a:rPr lang="en-GB" sz="2000" b="0" dirty="0">
                <a:solidFill>
                  <a:schemeClr val="tx1"/>
                </a:solidFill>
              </a:rPr>
              <a:t>	Part, chapter, section and subsection headings</a:t>
            </a:r>
            <a:br>
              <a:rPr lang="en-GB" sz="2000" b="0" dirty="0">
                <a:solidFill>
                  <a:schemeClr val="tx1"/>
                </a:solidFill>
              </a:rPr>
            </a:br>
            <a:r>
              <a:rPr lang="en-GB" sz="2000" b="0" dirty="0">
                <a:solidFill>
                  <a:schemeClr val="tx1"/>
                </a:solidFill>
              </a:rPr>
              <a:t>	Formatting</a:t>
            </a:r>
            <a:br>
              <a:rPr lang="en-GB" sz="2000" b="0" dirty="0">
                <a:solidFill>
                  <a:schemeClr val="tx1"/>
                </a:solidFill>
              </a:rPr>
            </a:br>
            <a:r>
              <a:rPr lang="en-GB" sz="2000" b="0" dirty="0">
                <a:solidFill>
                  <a:schemeClr val="tx1"/>
                </a:solidFill>
              </a:rPr>
              <a:t>	Graphics drawing</a:t>
            </a:r>
            <a:br>
              <a:rPr lang="en-GB" sz="2000" b="0" dirty="0">
                <a:solidFill>
                  <a:schemeClr val="tx1"/>
                </a:solidFill>
              </a:rPr>
            </a:br>
            <a:r>
              <a:rPr lang="en-GB" sz="2000" b="0" dirty="0">
                <a:solidFill>
                  <a:schemeClr val="tx1"/>
                </a:solidFill>
              </a:rPr>
              <a:t>	And most importantly, </a:t>
            </a:r>
            <a:r>
              <a:rPr lang="en-GB" sz="2000" dirty="0">
                <a:solidFill>
                  <a:schemeClr val="tx1"/>
                </a:solidFill>
              </a:rPr>
              <a:t>the bibliography.</a:t>
            </a:r>
            <a:r>
              <a:rPr lang="en-GB" sz="2000" b="0" dirty="0">
                <a:solidFill>
                  <a:schemeClr val="tx1"/>
                </a:solidFill>
              </a:rPr>
              <a:t> </a:t>
            </a:r>
            <a:endParaRPr lang="en-GB" sz="2000" b="0" dirty="0">
              <a:solidFill>
                <a:schemeClr val="tx1"/>
              </a:solidFill>
              <a:latin typeface="+mn-lt"/>
            </a:endParaRPr>
          </a:p>
        </p:txBody>
      </p:sp>
    </p:spTree>
    <p:extLst>
      <p:ext uri="{BB962C8B-B14F-4D97-AF65-F5344CB8AC3E}">
        <p14:creationId xmlns:p14="http://schemas.microsoft.com/office/powerpoint/2010/main" val="283918990"/>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R</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Developed for statistical processing: lots of built-in plotting functions, statistical tests, distributions...</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A special-purpose language.</a:t>
            </a:r>
            <a:br>
              <a:rPr lang="en-GB" sz="2000" b="0" dirty="0">
                <a:solidFill>
                  <a:schemeClr val="tx1"/>
                </a:solidFill>
              </a:rPr>
            </a:br>
            <a:endParaRPr lang="en-GB" sz="2000" b="0" dirty="0">
              <a:solidFill>
                <a:schemeClr val="tx1"/>
              </a:solidFill>
              <a:latin typeface="+mn-lt"/>
            </a:endParaRPr>
          </a:p>
        </p:txBody>
      </p:sp>
    </p:spTree>
    <p:extLst>
      <p:ext uri="{BB962C8B-B14F-4D97-AF65-F5344CB8AC3E}">
        <p14:creationId xmlns:p14="http://schemas.microsoft.com/office/powerpoint/2010/main" val="1232499902"/>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Prolog</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A logical constraint language.</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Allows you to specify logical formulae, such as</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“I will be happy IF my cells are still alive OR if it is Friday.”</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Then, Prolog will use its logic engine to try and find solutions to the formulae: ways to make them true.</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This saves a lot of programming effort.</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Used in the fields of inference and cognitive science.</a:t>
            </a:r>
            <a:endParaRPr lang="en-GB" sz="2000" b="0" dirty="0">
              <a:solidFill>
                <a:schemeClr val="tx1"/>
              </a:solidFill>
              <a:latin typeface="+mn-lt"/>
            </a:endParaRPr>
          </a:p>
        </p:txBody>
      </p:sp>
    </p:spTree>
    <p:extLst>
      <p:ext uri="{BB962C8B-B14F-4D97-AF65-F5344CB8AC3E}">
        <p14:creationId xmlns:p14="http://schemas.microsoft.com/office/powerpoint/2010/main" val="2441961386"/>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SQL</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A special-purpose language exclusively for databases.</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Doesn’t care what type of data you store in it, but is very good at looking after it.</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Avoids corruption and consistency problems.</a:t>
            </a:r>
            <a:endParaRPr lang="en-GB" sz="2000" b="0" dirty="0">
              <a:solidFill>
                <a:schemeClr val="tx1"/>
              </a:solidFill>
              <a:latin typeface="+mn-lt"/>
            </a:endParaRPr>
          </a:p>
        </p:txBody>
      </p:sp>
    </p:spTree>
    <p:extLst>
      <p:ext uri="{BB962C8B-B14F-4D97-AF65-F5344CB8AC3E}">
        <p14:creationId xmlns:p14="http://schemas.microsoft.com/office/powerpoint/2010/main" val="2456649269"/>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MPI</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Message-Passing Interface.</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A set of libraries for C/C++.</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Developed for interprocess communication, often on supercomputer clusters.</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Tackles the traditional difficulty of synchronising distributed algorithms, by providing functions for data sharing and cooperation.</a:t>
            </a:r>
            <a:endParaRPr lang="en-GB" sz="2000" b="0" dirty="0">
              <a:solidFill>
                <a:schemeClr val="tx1"/>
              </a:solidFill>
              <a:latin typeface="+mn-lt"/>
            </a:endParaRPr>
          </a:p>
        </p:txBody>
      </p:sp>
    </p:spTree>
    <p:extLst>
      <p:ext uri="{BB962C8B-B14F-4D97-AF65-F5344CB8AC3E}">
        <p14:creationId xmlns:p14="http://schemas.microsoft.com/office/powerpoint/2010/main" val="149555133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The central tenet of scientific programming</a:t>
            </a:r>
            <a:br>
              <a:rPr lang="en-GB"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You need to be able to change things easily.</a:t>
            </a:r>
            <a:br>
              <a:rPr lang="en-GB" sz="2000" b="0" dirty="0">
                <a:solidFill>
                  <a:schemeClr val="tx1"/>
                </a:solidFill>
                <a:latin typeface="+mn-lt"/>
              </a:rPr>
            </a:br>
            <a:r>
              <a:rPr lang="en-GB" sz="2000" b="0" dirty="0">
                <a:solidFill>
                  <a:schemeClr val="tx1"/>
                </a:solidFill>
                <a:latin typeface="+mn-lt"/>
              </a:rPr>
              <a:t>You must be able to play.</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Make life good for </a:t>
            </a:r>
            <a:r>
              <a:rPr lang="en-GB" sz="2000" b="0" i="1" dirty="0">
                <a:solidFill>
                  <a:schemeClr val="tx1"/>
                </a:solidFill>
                <a:latin typeface="+mn-lt"/>
              </a:rPr>
              <a:t>yourself</a:t>
            </a:r>
            <a:r>
              <a:rPr lang="en-GB" sz="2000" b="0" dirty="0">
                <a:solidFill>
                  <a:schemeClr val="tx1"/>
                </a:solidFill>
                <a:latin typeface="+mn-lt"/>
              </a:rPr>
              <a:t>, not the compiler.</a:t>
            </a:r>
            <a:br>
              <a:rPr lang="en-GB" sz="2000" b="0" dirty="0">
                <a:solidFill>
                  <a:schemeClr val="tx1"/>
                </a:solidFill>
                <a:latin typeface="+mn-lt"/>
              </a:rPr>
            </a:br>
            <a:r>
              <a:rPr lang="en-GB" sz="2000" b="0" dirty="0">
                <a:solidFill>
                  <a:schemeClr val="tx1"/>
                </a:solidFill>
                <a:latin typeface="+mn-lt"/>
              </a:rPr>
              <a:t>Optimise </a:t>
            </a:r>
            <a:r>
              <a:rPr lang="en-GB" sz="2000" b="0" i="1" dirty="0">
                <a:solidFill>
                  <a:schemeClr val="tx1"/>
                </a:solidFill>
                <a:latin typeface="+mn-lt"/>
              </a:rPr>
              <a:t>programming time</a:t>
            </a:r>
            <a:r>
              <a:rPr lang="en-GB" sz="2000" b="0" dirty="0">
                <a:solidFill>
                  <a:schemeClr val="tx1"/>
                </a:solidFill>
                <a:latin typeface="+mn-lt"/>
              </a:rPr>
              <a:t>, not running time.</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Hardware will get faster and faster.</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Build re-usable components that you can link together easily.</a:t>
            </a:r>
            <a:br>
              <a:rPr lang="en-GB" sz="2000" b="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endParaRPr lang="en-GB" sz="2000" b="0" dirty="0">
              <a:solidFill>
                <a:schemeClr val="tx1"/>
              </a:solidFill>
              <a:latin typeface="+mn-lt"/>
            </a:endParaRPr>
          </a:p>
        </p:txBody>
      </p:sp>
    </p:spTree>
    <p:extLst>
      <p:ext uri="{BB962C8B-B14F-4D97-AF65-F5344CB8AC3E}">
        <p14:creationId xmlns:p14="http://schemas.microsoft.com/office/powerpoint/2010/main" val="2493658420"/>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C/C++ with CUDA</a:t>
            </a:r>
            <a:br>
              <a:rPr lang="en-GB" dirty="0" smtClean="0">
                <a:solidFill>
                  <a:schemeClr val="tx1"/>
                </a:solidFill>
                <a:latin typeface="+mn-lt"/>
              </a:rPr>
            </a:br>
            <a:r>
              <a:rPr lang="en-GB" dirty="0">
                <a:solidFill>
                  <a:schemeClr val="tx1"/>
                </a:solidFill>
                <a:latin typeface="+mn-lt"/>
              </a:rPr>
              <a:t/>
            </a:r>
            <a:br>
              <a:rPr lang="en-GB" dirty="0">
                <a:solidFill>
                  <a:schemeClr val="tx1"/>
                </a:solidFill>
                <a:latin typeface="+mn-lt"/>
              </a:rPr>
            </a:br>
            <a:r>
              <a:rPr lang="en-GB" sz="2000" b="0" dirty="0">
                <a:solidFill>
                  <a:schemeClr val="tx1"/>
                </a:solidFill>
              </a:rPr>
              <a:t>Compute Unified Device Architecture.</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Gives access to GPU and CPU cores, with parallelism and interprocess communication.</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Mainly used for embarrasingly parallel problems; MPI is better at concurrency.</a:t>
            </a:r>
            <a:br>
              <a:rPr lang="en-GB" sz="2000" b="0" dirty="0">
                <a:solidFill>
                  <a:schemeClr val="tx1"/>
                </a:solidFill>
              </a:rPr>
            </a:br>
            <a:r>
              <a:rPr lang="en-GB" sz="2000" b="0" dirty="0">
                <a:solidFill>
                  <a:schemeClr val="tx1"/>
                </a:solidFill>
              </a:rPr>
              <a:t/>
            </a:r>
            <a:br>
              <a:rPr lang="en-GB" sz="2000" b="0" dirty="0">
                <a:solidFill>
                  <a:schemeClr val="tx1"/>
                </a:solidFill>
              </a:rPr>
            </a:br>
            <a:r>
              <a:rPr lang="en-GB" sz="2000" b="0" dirty="0">
                <a:solidFill>
                  <a:schemeClr val="tx1"/>
                </a:solidFill>
              </a:rPr>
              <a:t>Developed by Nvidia.</a:t>
            </a:r>
            <a:endParaRPr lang="en-GB" sz="2000" b="0" dirty="0">
              <a:solidFill>
                <a:schemeClr val="tx1"/>
              </a:solidFill>
              <a:latin typeface="+mn-lt"/>
            </a:endParaRPr>
          </a:p>
        </p:txBody>
      </p:sp>
    </p:spTree>
    <p:extLst>
      <p:ext uri="{BB962C8B-B14F-4D97-AF65-F5344CB8AC3E}">
        <p14:creationId xmlns:p14="http://schemas.microsoft.com/office/powerpoint/2010/main" val="12575011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Installing and learning a new library</a:t>
            </a:r>
            <a:br>
              <a:rPr lang="en-GB"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dirty="0" smtClean="0">
                <a:solidFill>
                  <a:schemeClr val="tx1"/>
                </a:solidFill>
                <a:latin typeface="+mn-lt"/>
              </a:rPr>
              <a:t>For example: </a:t>
            </a:r>
            <a:r>
              <a:rPr lang="en-GB" sz="2000" b="0" dirty="0" smtClean="0">
                <a:solidFill>
                  <a:schemeClr val="tx1"/>
                </a:solidFill>
                <a:latin typeface="+mn-lt"/>
              </a:rPr>
              <a:t>gene data search library, molecular simulation library.</a:t>
            </a:r>
            <a:r>
              <a:rPr lang="en-GB" sz="2000" dirty="0" smtClean="0">
                <a:solidFill>
                  <a:schemeClr val="tx1"/>
                </a:solidFill>
                <a:latin typeface="+mn-lt"/>
              </a:rPr>
              <a:t/>
            </a:r>
            <a:br>
              <a:rPr lang="en-GB" sz="2000" dirty="0" smtClean="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b="0" dirty="0">
                <a:solidFill>
                  <a:schemeClr val="tx1"/>
                </a:solidFill>
                <a:latin typeface="+mn-lt"/>
              </a:rPr>
              <a:t>Get a working example ASAP.</a:t>
            </a:r>
            <a:br>
              <a:rPr lang="en-GB" sz="2000" b="0" dirty="0">
                <a:solidFill>
                  <a:schemeClr val="tx1"/>
                </a:solidFill>
                <a:latin typeface="+mn-lt"/>
              </a:rPr>
            </a:br>
            <a:r>
              <a:rPr lang="en-GB" sz="2000" b="0" dirty="0">
                <a:solidFill>
                  <a:schemeClr val="tx1"/>
                </a:solidFill>
                <a:latin typeface="+mn-lt"/>
              </a:rPr>
              <a:t>Find a tutorial with some downloadable code.</a:t>
            </a:r>
            <a:br>
              <a:rPr lang="en-GB" sz="2000" b="0" dirty="0">
                <a:solidFill>
                  <a:schemeClr val="tx1"/>
                </a:solidFill>
                <a:latin typeface="+mn-lt"/>
              </a:rPr>
            </a:br>
            <a:r>
              <a:rPr lang="en-GB" sz="2000" b="0" dirty="0">
                <a:solidFill>
                  <a:schemeClr val="tx1"/>
                </a:solidFill>
                <a:latin typeface="+mn-lt"/>
              </a:rPr>
              <a:t>Strip it down to the bare working minimum, then add what you want – it’s much easier than starting from scratch.</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Get to know the language of the library – read through its documentation and sample code.</a:t>
            </a:r>
          </a:p>
        </p:txBody>
      </p:sp>
    </p:spTree>
    <p:extLst>
      <p:ext uri="{BB962C8B-B14F-4D97-AF65-F5344CB8AC3E}">
        <p14:creationId xmlns:p14="http://schemas.microsoft.com/office/powerpoint/2010/main" val="241461803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Programming style</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Every language has its own conventions.</a:t>
            </a:r>
            <a:r>
              <a:rPr lang="en-GB" b="0" dirty="0">
                <a:solidFill>
                  <a:schemeClr val="tx1"/>
                </a:solidFill>
                <a:latin typeface="+mn-lt"/>
              </a:rPr>
              <a:t/>
            </a:r>
            <a:br>
              <a:rPr lang="en-GB" b="0" dirty="0">
                <a:solidFill>
                  <a:schemeClr val="tx1"/>
                </a:solidFill>
                <a:latin typeface="+mn-lt"/>
              </a:rPr>
            </a:br>
            <a:r>
              <a:rPr lang="en-GB" sz="2000" dirty="0" smtClean="0">
                <a:solidFill>
                  <a:schemeClr val="tx1"/>
                </a:solidFill>
                <a:latin typeface="+mn-lt"/>
              </a:rPr>
              <a:t>Indentation</a:t>
            </a:r>
            <a:br>
              <a:rPr lang="en-GB" sz="2000" dirty="0" smtClean="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dirty="0">
                <a:solidFill>
                  <a:schemeClr val="tx1"/>
                </a:solidFill>
                <a:latin typeface="+mn-lt"/>
              </a:rPr>
              <a:t>Variable naming</a:t>
            </a:r>
            <a:br>
              <a:rPr lang="en-GB" sz="2000" dirty="0">
                <a:solidFill>
                  <a:schemeClr val="tx1"/>
                </a:solidFill>
                <a:latin typeface="+mn-lt"/>
              </a:rPr>
            </a:br>
            <a:r>
              <a:rPr lang="en-GB" sz="2000" dirty="0">
                <a:solidFill>
                  <a:schemeClr val="tx1"/>
                </a:solidFill>
                <a:latin typeface="+mn-lt"/>
              </a:rPr>
              <a:t/>
            </a:r>
            <a:br>
              <a:rPr lang="en-GB" sz="2000" dirty="0">
                <a:solidFill>
                  <a:schemeClr val="tx1"/>
                </a:solidFill>
                <a:latin typeface="+mn-lt"/>
              </a:rPr>
            </a:br>
            <a:r>
              <a:rPr lang="en-GB" sz="2000" b="0" dirty="0">
                <a:solidFill>
                  <a:schemeClr val="tx1"/>
                </a:solidFill>
                <a:latin typeface="+mn-lt"/>
              </a:rPr>
              <a:t>it’s common to capitaliseLikeThis for variable names</a:t>
            </a:r>
            <a:br>
              <a:rPr lang="en-GB" sz="2000" b="0" dirty="0">
                <a:solidFill>
                  <a:schemeClr val="tx1"/>
                </a:solidFill>
                <a:latin typeface="+mn-lt"/>
              </a:rPr>
            </a:br>
            <a:r>
              <a:rPr lang="en-GB" sz="2000" b="0" dirty="0">
                <a:solidFill>
                  <a:schemeClr val="tx1"/>
                </a:solidFill>
                <a:latin typeface="+mn-lt"/>
              </a:rPr>
              <a:t>and CapitaliseLikeThis() for functions. This makes them easily distinguishable.</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Bad variable names:</a:t>
            </a:r>
            <a:br>
              <a:rPr lang="en-GB" sz="2000" b="0" dirty="0">
                <a:solidFill>
                  <a:schemeClr val="tx1"/>
                </a:solidFill>
                <a:latin typeface="+mn-lt"/>
              </a:rPr>
            </a:br>
            <a:r>
              <a:rPr lang="en-GB" sz="2000" b="0" dirty="0">
                <a:solidFill>
                  <a:schemeClr val="tx1"/>
                </a:solidFill>
                <a:latin typeface="+mn-lt"/>
              </a:rPr>
              <a:t>	</a:t>
            </a:r>
            <a:r>
              <a:rPr lang="en-GB" sz="2000" b="0" dirty="0">
                <a:solidFill>
                  <a:schemeClr val="tx1"/>
                </a:solidFill>
                <a:latin typeface="American Typewriter"/>
                <a:cs typeface="American Typewriter"/>
              </a:rPr>
              <a:t>myDataCollectorAndPreprocessingStrategyImplementor</a:t>
            </a:r>
            <a:br>
              <a:rPr lang="en-GB" sz="2000" b="0" dirty="0">
                <a:solidFill>
                  <a:schemeClr val="tx1"/>
                </a:solidFill>
                <a:latin typeface="American Typewriter"/>
                <a:cs typeface="American Typewriter"/>
              </a:rPr>
            </a:br>
            <a:r>
              <a:rPr lang="en-GB" sz="2000" b="0" dirty="0">
                <a:solidFill>
                  <a:schemeClr val="tx1"/>
                </a:solidFill>
                <a:latin typeface="American Typewriter"/>
                <a:cs typeface="American Typewriter"/>
              </a:rPr>
              <a:t>	a</a:t>
            </a:r>
            <a:br>
              <a:rPr lang="en-GB" sz="2000" b="0" dirty="0">
                <a:solidFill>
                  <a:schemeClr val="tx1"/>
                </a:solidFill>
                <a:latin typeface="American Typewriter"/>
                <a:cs typeface="American Typewriter"/>
              </a:rPr>
            </a:br>
            <a:r>
              <a:rPr lang="en-GB" sz="2000" b="0" dirty="0">
                <a:solidFill>
                  <a:schemeClr val="tx1"/>
                </a:solidFill>
                <a:latin typeface="American Typewriter"/>
                <a:cs typeface="American Typewriter"/>
              </a:rPr>
              <a:t>	data</a:t>
            </a:r>
            <a:br>
              <a:rPr lang="en-GB" sz="2000" b="0" dirty="0">
                <a:solidFill>
                  <a:schemeClr val="tx1"/>
                </a:solidFill>
                <a:latin typeface="American Typewriter"/>
                <a:cs typeface="American Typewriter"/>
              </a:rPr>
            </a:br>
            <a:r>
              <a:rPr lang="en-GB" sz="2000" b="0" dirty="0">
                <a:solidFill>
                  <a:schemeClr val="tx1"/>
                </a:solidFill>
                <a:latin typeface="American Typewriter"/>
                <a:cs typeface="American Typewriter"/>
              </a:rPr>
              <a:t/>
            </a:r>
            <a:br>
              <a:rPr lang="en-GB" sz="2000" b="0" dirty="0">
                <a:solidFill>
                  <a:schemeClr val="tx1"/>
                </a:solidFill>
                <a:latin typeface="American Typewriter"/>
                <a:cs typeface="American Typewriter"/>
              </a:rPr>
            </a:br>
            <a:r>
              <a:rPr lang="en-GB" sz="2000" b="0" dirty="0">
                <a:solidFill>
                  <a:schemeClr val="tx1"/>
                </a:solidFill>
                <a:latin typeface="+mn-lt"/>
                <a:cs typeface="American Typewriter"/>
              </a:rPr>
              <a:t>a good variable name: </a:t>
            </a:r>
            <a:r>
              <a:rPr lang="en-GB" sz="2000" b="0" dirty="0">
                <a:solidFill>
                  <a:schemeClr val="tx1"/>
                </a:solidFill>
                <a:latin typeface="American Typewriter"/>
                <a:cs typeface="American Typewriter"/>
              </a:rPr>
              <a:t>sourceImage</a:t>
            </a:r>
          </a:p>
        </p:txBody>
      </p:sp>
    </p:spTree>
    <p:extLst>
      <p:ext uri="{BB962C8B-B14F-4D97-AF65-F5344CB8AC3E}">
        <p14:creationId xmlns:p14="http://schemas.microsoft.com/office/powerpoint/2010/main" val="282970943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Comments</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Comments are mainly for your own benefit.</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You will be amazed at how much you forget about your code, after several weeks or months!</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It’s good practice to comment the beginning of a file or function, saying what it does, and to comment any difficult or fiendishly clever areas in your code.</a:t>
            </a:r>
            <a:endParaRPr lang="en-GB" sz="2000" b="0" dirty="0">
              <a:solidFill>
                <a:schemeClr val="tx1"/>
              </a:solidFill>
              <a:latin typeface="American Typewriter"/>
              <a:cs typeface="American Typewriter"/>
            </a:endParaRPr>
          </a:p>
        </p:txBody>
      </p:sp>
    </p:spTree>
    <p:extLst>
      <p:ext uri="{BB962C8B-B14F-4D97-AF65-F5344CB8AC3E}">
        <p14:creationId xmlns:p14="http://schemas.microsoft.com/office/powerpoint/2010/main" val="83322706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Grp="1" noChangeArrowheads="1"/>
          </p:cNvSpPr>
          <p:nvPr>
            <p:ph type="title"/>
          </p:nvPr>
        </p:nvSpPr>
        <p:spPr/>
        <p:txBody>
          <a:bodyPr/>
          <a:lstStyle/>
          <a:p>
            <a:r>
              <a:rPr lang="en-GB" dirty="0" smtClean="0">
                <a:solidFill>
                  <a:schemeClr val="tx1"/>
                </a:solidFill>
                <a:latin typeface="+mn-lt"/>
              </a:rPr>
              <a:t>Documentation</a:t>
            </a:r>
            <a:r>
              <a:rPr lang="en-GB" b="0" dirty="0" smtClean="0">
                <a:solidFill>
                  <a:schemeClr val="tx1"/>
                </a:solidFill>
                <a:latin typeface="+mn-lt"/>
              </a:rPr>
              <a:t/>
            </a:r>
            <a:br>
              <a:rPr lang="en-GB" b="0" dirty="0" smtClean="0">
                <a:solidFill>
                  <a:schemeClr val="tx1"/>
                </a:solidFill>
                <a:latin typeface="+mn-lt"/>
              </a:rPr>
            </a:br>
            <a:r>
              <a:rPr lang="en-GB" b="0" dirty="0">
                <a:solidFill>
                  <a:schemeClr val="tx1"/>
                </a:solidFill>
                <a:latin typeface="+mn-lt"/>
              </a:rPr>
              <a:t/>
            </a:r>
            <a:br>
              <a:rPr lang="en-GB" b="0" dirty="0">
                <a:solidFill>
                  <a:schemeClr val="tx1"/>
                </a:solidFill>
                <a:latin typeface="+mn-lt"/>
              </a:rPr>
            </a:br>
            <a:r>
              <a:rPr lang="en-GB" sz="2000" b="0" dirty="0">
                <a:solidFill>
                  <a:schemeClr val="tx1"/>
                </a:solidFill>
                <a:latin typeface="+mn-lt"/>
              </a:rPr>
              <a:t>If you are working in a lab, other people will be using your code at some point in the future.</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Their life will be hell if there is no documentation!</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Also, they will constantly call you up and ask you to sort out five-year-old code. You will not remember how.</a:t>
            </a:r>
            <a:br>
              <a:rPr lang="en-GB" sz="2000" b="0" dirty="0">
                <a:solidFill>
                  <a:schemeClr val="tx1"/>
                </a:solidFill>
                <a:latin typeface="+mn-lt"/>
              </a:rPr>
            </a:br>
            <a:r>
              <a:rPr lang="en-GB" sz="2000" b="0" dirty="0">
                <a:solidFill>
                  <a:schemeClr val="tx1"/>
                </a:solidFill>
                <a:latin typeface="+mn-lt"/>
              </a:rPr>
              <a:t/>
            </a:r>
            <a:br>
              <a:rPr lang="en-GB" sz="2000" b="0" dirty="0">
                <a:solidFill>
                  <a:schemeClr val="tx1"/>
                </a:solidFill>
                <a:latin typeface="+mn-lt"/>
              </a:rPr>
            </a:br>
            <a:r>
              <a:rPr lang="en-GB" sz="2000" b="0" dirty="0">
                <a:solidFill>
                  <a:schemeClr val="tx1"/>
                </a:solidFill>
                <a:latin typeface="+mn-lt"/>
              </a:rPr>
              <a:t>What should you document?</a:t>
            </a:r>
            <a:br>
              <a:rPr lang="en-GB" sz="2000" b="0" dirty="0">
                <a:solidFill>
                  <a:schemeClr val="tx1"/>
                </a:solidFill>
                <a:latin typeface="+mn-lt"/>
              </a:rPr>
            </a:br>
            <a:r>
              <a:rPr lang="en-GB" sz="2000" b="0" dirty="0">
                <a:solidFill>
                  <a:schemeClr val="tx1"/>
                </a:solidFill>
                <a:latin typeface="+mn-lt"/>
              </a:rPr>
              <a:t>	What each function or module does</a:t>
            </a:r>
            <a:br>
              <a:rPr lang="en-GB" sz="2000" b="0" dirty="0">
                <a:solidFill>
                  <a:schemeClr val="tx1"/>
                </a:solidFill>
                <a:latin typeface="+mn-lt"/>
              </a:rPr>
            </a:br>
            <a:r>
              <a:rPr lang="en-GB" sz="2000" b="0" dirty="0">
                <a:solidFill>
                  <a:schemeClr val="tx1"/>
                </a:solidFill>
                <a:latin typeface="+mn-lt"/>
              </a:rPr>
              <a:t>	How to run it</a:t>
            </a:r>
            <a:br>
              <a:rPr lang="en-GB" sz="2000" b="0" dirty="0">
                <a:solidFill>
                  <a:schemeClr val="tx1"/>
                </a:solidFill>
                <a:latin typeface="+mn-lt"/>
              </a:rPr>
            </a:br>
            <a:r>
              <a:rPr lang="en-GB" sz="2000" b="0" dirty="0">
                <a:solidFill>
                  <a:schemeClr val="tx1"/>
                </a:solidFill>
                <a:latin typeface="+mn-lt"/>
              </a:rPr>
              <a:t>	Where the input data is</a:t>
            </a:r>
            <a:br>
              <a:rPr lang="en-GB" sz="2000" b="0" dirty="0">
                <a:solidFill>
                  <a:schemeClr val="tx1"/>
                </a:solidFill>
                <a:latin typeface="+mn-lt"/>
              </a:rPr>
            </a:br>
            <a:r>
              <a:rPr lang="en-GB" sz="2000" b="0" dirty="0">
                <a:solidFill>
                  <a:schemeClr val="tx1"/>
                </a:solidFill>
                <a:latin typeface="+mn-lt"/>
              </a:rPr>
              <a:t>	What output is produced.</a:t>
            </a:r>
            <a:endParaRPr lang="en-GB" sz="2000" b="0" dirty="0">
              <a:solidFill>
                <a:schemeClr val="tx1"/>
              </a:solidFill>
              <a:latin typeface="American Typewriter"/>
              <a:cs typeface="American Typewriter"/>
            </a:endParaRPr>
          </a:p>
        </p:txBody>
      </p:sp>
    </p:spTree>
    <p:extLst>
      <p:ext uri="{BB962C8B-B14F-4D97-AF65-F5344CB8AC3E}">
        <p14:creationId xmlns:p14="http://schemas.microsoft.com/office/powerpoint/2010/main" val="280345596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ustom Design">
  <a:themeElements>
    <a:clrScheme name="Custom Design 15">
      <a:dk1>
        <a:srgbClr val="000000"/>
      </a:dk1>
      <a:lt1>
        <a:srgbClr val="FFFFFF"/>
      </a:lt1>
      <a:dk2>
        <a:srgbClr val="004359"/>
      </a:dk2>
      <a:lt2>
        <a:srgbClr val="808080"/>
      </a:lt2>
      <a:accent1>
        <a:srgbClr val="7FA1AC"/>
      </a:accent1>
      <a:accent2>
        <a:srgbClr val="004359"/>
      </a:accent2>
      <a:accent3>
        <a:srgbClr val="FFFFFF"/>
      </a:accent3>
      <a:accent4>
        <a:srgbClr val="000000"/>
      </a:accent4>
      <a:accent5>
        <a:srgbClr val="C0CDD2"/>
      </a:accent5>
      <a:accent6>
        <a:srgbClr val="003C50"/>
      </a:accent6>
      <a:hlink>
        <a:srgbClr val="459CBD"/>
      </a:hlink>
      <a:folHlink>
        <a:srgbClr val="B25D86"/>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7FA1AC"/>
        </a:accent1>
        <a:accent2>
          <a:srgbClr val="004359"/>
        </a:accent2>
        <a:accent3>
          <a:srgbClr val="FFFFFF"/>
        </a:accent3>
        <a:accent4>
          <a:srgbClr val="000000"/>
        </a:accent4>
        <a:accent5>
          <a:srgbClr val="C0CDD2"/>
        </a:accent5>
        <a:accent6>
          <a:srgbClr val="003C50"/>
        </a:accent6>
        <a:hlink>
          <a:srgbClr val="4B4620"/>
        </a:hlink>
        <a:folHlink>
          <a:srgbClr val="B25D86"/>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4359"/>
        </a:dk2>
        <a:lt2>
          <a:srgbClr val="808080"/>
        </a:lt2>
        <a:accent1>
          <a:srgbClr val="7FA1AC"/>
        </a:accent1>
        <a:accent2>
          <a:srgbClr val="004359"/>
        </a:accent2>
        <a:accent3>
          <a:srgbClr val="FFFFFF"/>
        </a:accent3>
        <a:accent4>
          <a:srgbClr val="000000"/>
        </a:accent4>
        <a:accent5>
          <a:srgbClr val="C0CDD2"/>
        </a:accent5>
        <a:accent6>
          <a:srgbClr val="003C50"/>
        </a:accent6>
        <a:hlink>
          <a:srgbClr val="4B4620"/>
        </a:hlink>
        <a:folHlink>
          <a:srgbClr val="B25D86"/>
        </a:folHlink>
      </a:clrScheme>
      <a:clrMap bg1="lt1" tx1="dk1" bg2="lt2" tx2="dk2" accent1="accent1" accent2="accent2" accent3="accent3" accent4="accent4" accent5="accent5" accent6="accent6" hlink="hlink" folHlink="folHlink"/>
    </a:extraClrScheme>
    <a:extraClrScheme>
      <a:clrScheme name="Custom Design 15">
        <a:dk1>
          <a:srgbClr val="000000"/>
        </a:dk1>
        <a:lt1>
          <a:srgbClr val="FFFFFF"/>
        </a:lt1>
        <a:dk2>
          <a:srgbClr val="004359"/>
        </a:dk2>
        <a:lt2>
          <a:srgbClr val="808080"/>
        </a:lt2>
        <a:accent1>
          <a:srgbClr val="7FA1AC"/>
        </a:accent1>
        <a:accent2>
          <a:srgbClr val="004359"/>
        </a:accent2>
        <a:accent3>
          <a:srgbClr val="FFFFFF"/>
        </a:accent3>
        <a:accent4>
          <a:srgbClr val="000000"/>
        </a:accent4>
        <a:accent5>
          <a:srgbClr val="C0CDD2"/>
        </a:accent5>
        <a:accent6>
          <a:srgbClr val="003C50"/>
        </a:accent6>
        <a:hlink>
          <a:srgbClr val="459CBD"/>
        </a:hlink>
        <a:folHlink>
          <a:srgbClr val="B25D8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1921</TotalTime>
  <Words>176</Words>
  <Application>Microsoft Macintosh PowerPoint</Application>
  <PresentationFormat>On-screen Show (4:3)</PresentationFormat>
  <Paragraphs>97</Paragraphs>
  <Slides>50</Slides>
  <Notes>50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Custom Design</vt:lpstr>
      <vt:lpstr>    Software engineering</vt:lpstr>
      <vt:lpstr>The software lifecycle  Requirements  Use cases  Specification  Design  Implementation  Testing  Deployment  Support  </vt:lpstr>
      <vt:lpstr>The scientific software lifecycle  Vague idea  Prototype Testing Evaluation  Prototype Testing Evaluation  Prototype Testing Evaluation  Publication! </vt:lpstr>
      <vt:lpstr>Different approaches to design  Waterfall method  Design &gt; requirements &gt; implementation &gt; testing all in one go  Agile design  Rapid prototyping Iterative development Mistakes are found quickly New designs can be added rapidly   </vt:lpstr>
      <vt:lpstr>The central tenet of scientific programming  You need to be able to change things easily. You must be able to play.  Make life good for yourself, not the compiler. Optimise programming time, not running time.  Hardware will get faster and faster.  Build re-usable components that you can link together easily.   </vt:lpstr>
      <vt:lpstr>Installing and learning a new library  For example: gene data search library, molecular simulation library.   Get a working example ASAP. Find a tutorial with some downloadable code. Strip it down to the bare working minimum, then add what you want – it’s much easier than starting from scratch.  Get to know the language of the library – read through its documentation and sample code.</vt:lpstr>
      <vt:lpstr>Programming style  Every language has its own conventions. Indentation  Variable naming  it’s common to capitaliseLikeThis for variable names and CapitaliseLikeThis() for functions. This makes them easily distinguishable.  Bad variable names:  myDataCollectorAndPreprocessingStrategyImplementor  a  data  a good variable name: sourceImage</vt:lpstr>
      <vt:lpstr>Comments  Comments are mainly for your own benefit.  You will be amazed at how much you forget about your code, after several weeks or months!  It’s good practice to comment the beginning of a file or function, saying what it does, and to comment any difficult or fiendishly clever areas in your code.</vt:lpstr>
      <vt:lpstr>Documentation  If you are working in a lab, other people will be using your code at some point in the future.  Their life will be hell if there is no documentation!  Also, they will constantly call you up and ask you to sort out five-year-old code. You will not remember how.  What should you document?  What each function or module does  How to run it  Where the input data is  What output is produced.</vt:lpstr>
      <vt:lpstr>Version control  There are tools available which allow you to check in a snapshot of your code. That snapshot is then saved forever (in a compressed way).  If you check in every day, you have a complete history of your code going all the way back to the beginning. Others can also check out your code and merge their own changes in, so a whole team can work at once without conflict. This is better than backup. Backups can be accidentally deleted – version history saves every detail. Even if you deliberately rip out a piece of code and then decide you want it back, you will be able to retrieve it.  The best version control software is git, written by Linus Torvalds.  You need a git server – the best thing is to use a free online service like projectlocker or github. If the servers are in California, another level of safety is provided!</vt:lpstr>
      <vt:lpstr>Debugging  Traditionally seen as “cleaning up after programming.” Debugging is at least as important as programming!  It shows you things you missed or misunderstood. It brings your internal world view closer to reality.  Debugging tools will save you phenomenal amounts of time.</vt:lpstr>
      <vt:lpstr>Debugging tools  Stopping in the debugger:  your program is paused at a particular line of execution.  Usually, you can execute code to poke around and find out what  is wrong.  Breakpoints:  If you want to stop at a particular place, set a breakpoint there.  Debugging-on-error:  When your program crashes, you are automatically placed in the  debugger at the line just before the crash. This is incredibly  useful.  Reproducing the error:  See if you can automate this rather than having to provoke the  error yourself.</vt:lpstr>
      <vt:lpstr>Debugging tools  Print statements:  The poor man’s debugger.  Add statements at common points in your program to print out important variables or messages (“I’ve reached line 548 and things are still fine!”)  Logging  Log files give you definite information about what your program  has been doing.  log(“I’ve loaded the images!”);   Beware of assumptions  Most long, frustrating debugging sessions are caused by  false assumptions. Re-think everything!   </vt:lpstr>
      <vt:lpstr>Common errors  Forgotten semicolons Equality test: == Assignment: =  Undeclared variables  Uninitialised variables  Accessing parts of an array that don’t exist  Accessing forbidden memory: segmentation fault or segfault  Pasting copied code and forgetting to change </vt:lpstr>
      <vt:lpstr>Testing  If code is important, you cannot go without testing.  Code that doesn’t work as you think can cost  Time  Money  Academic kudos</vt:lpstr>
      <vt:lpstr>The barely acceptable mininum  Run a few test data through a function after you’ve written it, and verify that it behaves as expected.</vt:lpstr>
      <vt:lpstr>More mature testing strategies  Run automated tests to make sure the program still behaves as it did yesterday/last week.  Write one test function for each function, covering  edge cases  special cases  random sample of “normal” cases  Integration testing  Checking that components work together as expected  Test-driven development  Write the test first. It will, of course, fail. Then write the function  that fulfils the test. </vt:lpstr>
      <vt:lpstr>Getting help  When you are stuck in a programming problem, asking for help can save hours of time. Often a quick comment can give you the insight you need to solve the problem.  Sources of advice:  The Internet (search for language, problem eg. Matlab add    images)  Stack Overflow: you can post questions, which are usually    answered!  Problem-specific fora  Documentation  Other people’s code  Asking someone in the know</vt:lpstr>
      <vt:lpstr>Working smart: automation  Most mundane tasks can be automated. Especially if they can be performed on the command line.  Examples:  compiling  moving files around  uploading to a website  downloading data from a microscope  signups for experimental subjects  If you ever find yourself repeatedly typing the same few lines of code, put them in a function. You will be able to run them instantly.</vt:lpstr>
      <vt:lpstr>Working smart: keeping refreshed  After a few hours of programming, problems can seem intimidating and insurmountable.  This will give you a bad taste in the mouth and put you off programming.  If you get fed up, go home, do something else, and come back to it in the morning.  Problems which seemed intractable often take five minutes to solve, the next day!   Programming is fun, and science is play. Keep it that way!</vt:lpstr>
      <vt:lpstr>    Programming languages  </vt:lpstr>
      <vt:lpstr>PowerPoint Presentation</vt:lpstr>
      <vt:lpstr>PowerPoint Presentation</vt:lpstr>
      <vt:lpstr>PowerPoint Presentation</vt:lpstr>
      <vt:lpstr>Levels of code Natural language: English Fuzzy, vague description of requirements   High-level language: expressive, concise,  powerful   Low-level language: less expressive,  more specific, closer to the metal   Assembly language: very similar to  machine code, but slightly more human-readable   Machine code: the sequence of ones and  zeros that actually controls the processor People used to code in this!</vt:lpstr>
      <vt:lpstr>High-level vs. low-level  High-level  Expressive  Slower  Helpful to the human, not the machine  Low-level  Not as expressive  Much faster  More precise  Closer to the memory and HD  Helpful to the machine, not the human  </vt:lpstr>
      <vt:lpstr>Compiled vs. interpreted  Compiled  Source code is translated to machine code all at once before the  program is run  Wait time while compilation happens  Interpreted  Source code is translated to machine code instruction by  instruction, during program execution.   No wait to run program   Execution is slower (because of translation) </vt:lpstr>
      <vt:lpstr>Declarative vs. functional  Declarative  You tell the program exactly what to do, one step at a time.   Repeated tasks are done by iteration.  Functional   Everything works through functions: a long, nested stack of functions which call each other.  Repeated tasks are done by recursion (functions which call themselves).</vt:lpstr>
      <vt:lpstr>Declarative programming  The nth Fibonacci number is equal to the sum of the previous two.  1prev=1; 2prev=1; for i=1:n  curr=1prev+2prev;  2prev=1prev;  1prev=curr; end</vt:lpstr>
      <vt:lpstr>Functional programming  The nth Fibonacci number is equal to the sum of the previous two.  (define (fib n)   (if (&lt;= n 2)    1    (+ (fib (- n 1)) (fib (- n 2)))  ) )</vt:lpstr>
      <vt:lpstr>Object orientation  Objects are a good way of encapsulating  properties  (member variables)  behaviours  (methods)  Object oriented programming (OOP) is arguably a fad. It is not always needed. It is much slower. It can be confusing.  And it features much creative terminology...</vt:lpstr>
      <vt:lpstr>Object orientation          Beware of object orientation unless you find you need it.</vt:lpstr>
      <vt:lpstr>The language zoo  Declarative  High-level   Matlab   C++   Python      Low-level   C   Functional  Mathematica  Haskell  Lisp, Scheme</vt:lpstr>
      <vt:lpstr>The language zoo  Special-purpose   LaTeX   R   Prolog   SQL   Bash           Parallel  MPI  Haskell  CUDA C/C++</vt:lpstr>
      <vt:lpstr>The language zoo  Web   HTML   CSS   SQL   Perl   PHP        </vt:lpstr>
      <vt:lpstr>Learning a new language  Dive into it straight away  Get a simple, working program (a “Hello, World!”)  Find a good tutorial   There are very many bad tutorials.   Find one that fits with your learning style.  Know where the documentation is   You will need to look up a lot of things  Play and explore   Test out new language features in fun ways Make a cheat sheet   One unified place where you can make notes about syntax and language details     </vt:lpstr>
      <vt:lpstr>Bash  The language you use to talk to the terminal in OS X and most Unix/Linux OSs.  Anything which you can say to the terminal, can also be placed in a script. Many commands can be executed together this way, with loops, functions and conditionals.  </vt:lpstr>
      <vt:lpstr>Matlab  Developed as an easy-to-use frontend to computer algebra packages.  Easy to use High-level Declarative Has OOP (but it’s a slow, little-used add-on)  Really good at working with images and matrices Good at plotting and displaying images and video  Absolutely stupendous debugger.  The language of choice for much of science and engineering.</vt:lpstr>
      <vt:lpstr>Aside: Arrays and matrices  Lists are one-dimensional sequences of data.  Matrices are 2D tables of data.  Arrays are tables of any dimensionality. Lists and matrices are arrays. Arrays can also have 3, 4, 5 and more dimensions!  Working with arrays is considerable easier than working with their contents separately!  You can apply functions to entire arrays (average, sum...) and you can combine arrays (concatenation, addition...).</vt:lpstr>
      <vt:lpstr>C  Developed as a portable language for writing operating systems and other complex software.  Quite low-level.  Does not help the user much. This makes it very fast.  When programming in C, you have to pay attention or things will bite you.</vt:lpstr>
      <vt:lpstr>C++  The object-oriented version of C.  Used to write most modern production software.  More friendly, includes more helper functions for handling strings etc.  g++ hello.c –o Hello chmod +x Hello ./Hello</vt:lpstr>
      <vt:lpstr>Python  The workhorse of modern scientific computing.  Very high-level, takes care of a lot of the work for you (iterating over sets, common operations and coding patterns)  No brackets – everything works by indentation.  Not as fast as C/C++.  Named after...?  python hello.py</vt:lpstr>
      <vt:lpstr>Mathematica  Developed by Steven Wolfram, eccentric pioneer of complexity theory.  Functional – lots of nested function calls and brackets.  Very pretty indeed – good equation drawing and graph plotting.  Slightly steeper learning curve...  ...which unleashes remarkable power once tackled.  Plot[Sin[x], {x,0,10}]</vt:lpstr>
      <vt:lpstr>Lisp, Scheme and Haskell  Pure functional languages. Not very widely-used in science.  Lots of nested function calls. Brackets everywhere.  Again, steep learning curve, and high power.  Functions like map allow other functions to be treated as objects – applied to arrays, composited.</vt:lpstr>
      <vt:lpstr>LaTeX  Special-purpose language with one job:  helping you write your PhD thesis, reports, and papers.  It manages:  Contents page  Figures  Refs (eg. “on page 55 you will find...”)  Part, chapter, section and subsection headings  Formatting  Graphics drawing  And most importantly, the bibliography. </vt:lpstr>
      <vt:lpstr>R  Developed for statistical processing: lots of built-in plotting functions, statistical tests, distributions...  A special-purpose language. </vt:lpstr>
      <vt:lpstr>Prolog  A logical constraint language.  Allows you to specify logical formulae, such as  “I will be happy IF my cells are still alive OR if it is Friday.”  Then, Prolog will use its logic engine to try and find solutions to the formulae: ways to make them true.  This saves a lot of programming effort.  Used in the fields of inference and cognitive science.</vt:lpstr>
      <vt:lpstr>SQL  A special-purpose language exclusively for databases.  Doesn’t care what type of data you store in it, but is very good at looking after it.  Avoids corruption and consistency problems.</vt:lpstr>
      <vt:lpstr>MPI  Message-Passing Interface.  A set of libraries for C/C++.  Developed for interprocess communication, often on supercomputer clusters.  Tackles the traditional difficulty of synchronising distributed algorithms, by providing functions for data sharing and cooperation.</vt:lpstr>
      <vt:lpstr>C/C++ with CUDA  Compute Unified Device Architecture.  Gives access to GPU and CPU cores, with parallelism and interprocess communication.  Mainly used for embarrasingly parallel problems; MPI is better at concurrency.  Developed by Nvidia.</vt:lpstr>
    </vt:vector>
  </TitlesOfParts>
  <Company>UCL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Simon Brown</dc:creator>
  <cp:lastModifiedBy>Fintan Nagle</cp:lastModifiedBy>
  <cp:revision>76</cp:revision>
  <dcterms:created xsi:type="dcterms:W3CDTF">2005-07-13T12:26:50Z</dcterms:created>
  <dcterms:modified xsi:type="dcterms:W3CDTF">2014-10-02T12:11:20Z</dcterms:modified>
</cp:coreProperties>
</file>