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09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2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6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1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2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4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4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3742-9A63-7A43-BD24-3B200F668934}" type="datetimeFigureOut">
              <a:t>21/11/2014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23963-961D-0246-8B36-D4ADDF3F2A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 compelling explanation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15656"/>
            <a:ext cx="7738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Behaviours are evolved responses to the environment in which the human species evolved.</a:t>
            </a:r>
          </a:p>
          <a:p>
            <a:endParaRPr lang="en-US"/>
          </a:p>
          <a:p>
            <a:r>
              <a:rPr lang="en-US"/>
              <a:t>There are two levels on which behaviours can be transmitted: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Genetic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Cultural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Timing information can inform as to which level generates a particular behaviour.</a:t>
            </a:r>
          </a:p>
        </p:txBody>
      </p:sp>
    </p:spTree>
    <p:extLst>
      <p:ext uri="{BB962C8B-B14F-4D97-AF65-F5344CB8AC3E}">
        <p14:creationId xmlns:p14="http://schemas.microsoft.com/office/powerpoint/2010/main" val="285415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Altruism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97583"/>
            <a:ext cx="7738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Altruism: caring for the welfare of others.</a:t>
            </a:r>
          </a:p>
          <a:p>
            <a:endParaRPr lang="en-US"/>
          </a:p>
          <a:p>
            <a:r>
              <a:rPr lang="en-US"/>
              <a:t>It is </a:t>
            </a:r>
            <a:r>
              <a:rPr lang="en-US" i="1"/>
              <a:t>not </a:t>
            </a:r>
            <a:r>
              <a:rPr lang="en-US"/>
              <a:t>defined as “doing something which helps someone else but does not help yourself.”</a:t>
            </a:r>
          </a:p>
          <a:p>
            <a:endParaRPr lang="en-US"/>
          </a:p>
          <a:p>
            <a:r>
              <a:rPr lang="en-US"/>
              <a:t>Perhaps “doing something which helps someone else but does not </a:t>
            </a:r>
            <a:r>
              <a:rPr lang="en-US" i="1"/>
              <a:t>directly</a:t>
            </a:r>
            <a:r>
              <a:rPr lang="en-US"/>
              <a:t> help yourself.”</a:t>
            </a:r>
          </a:p>
          <a:p>
            <a:endParaRPr lang="en-US"/>
          </a:p>
          <a:p>
            <a:r>
              <a:rPr lang="en-US"/>
              <a:t>Altruism can be considered a </a:t>
            </a:r>
            <a:r>
              <a:rPr lang="en-US" i="1"/>
              <a:t>trait:</a:t>
            </a:r>
            <a:r>
              <a:rPr lang="en-US"/>
              <a:t> a general, measurable pattern of behaviour.</a:t>
            </a:r>
          </a:p>
        </p:txBody>
      </p:sp>
    </p:spTree>
    <p:extLst>
      <p:ext uri="{BB962C8B-B14F-4D97-AF65-F5344CB8AC3E}">
        <p14:creationId xmlns:p14="http://schemas.microsoft.com/office/powerpoint/2010/main" val="220091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Altruism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97583"/>
            <a:ext cx="7738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Evolutionary explanations</a:t>
            </a:r>
            <a:endParaRPr lang="en-US"/>
          </a:p>
          <a:p>
            <a:endParaRPr lang="en-US" b="1"/>
          </a:p>
          <a:p>
            <a:pPr marL="285750" indent="-285750">
              <a:buFont typeface="Arial"/>
              <a:buChar char="•"/>
            </a:pPr>
            <a:r>
              <a:rPr lang="en-US"/>
              <a:t>Kin selection: by helping others with similar genes, the survival of the gene is secured.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 Reciprocal altruism: if reciprocity is supposed, altruism makes sense.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Resource availability signalling: altruism shows that you have resources to spare! (Heroic risk-taking)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Group slection theory: selection works at the level of the group, not of the individual.</a:t>
            </a:r>
          </a:p>
        </p:txBody>
      </p:sp>
    </p:spTree>
    <p:extLst>
      <p:ext uri="{BB962C8B-B14F-4D97-AF65-F5344CB8AC3E}">
        <p14:creationId xmlns:p14="http://schemas.microsoft.com/office/powerpoint/2010/main" val="17037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Altruism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46" y="2085188"/>
            <a:ext cx="4684655" cy="2810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781" y="1620517"/>
            <a:ext cx="3437594" cy="3618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273" y="5985695"/>
            <a:ext cx="7392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Edward Osborne Wilson 1929 – pres                      Richard Dawkins 1941 - pres</a:t>
            </a:r>
          </a:p>
        </p:txBody>
      </p:sp>
    </p:spTree>
    <p:extLst>
      <p:ext uri="{BB962C8B-B14F-4D97-AF65-F5344CB8AC3E}">
        <p14:creationId xmlns:p14="http://schemas.microsoft.com/office/powerpoint/2010/main" val="9945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Altruism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32922"/>
            <a:ext cx="7738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/>
              <a:t>Original Wilson paper:</a:t>
            </a:r>
          </a:p>
          <a:p>
            <a:r>
              <a:rPr lang="en-US"/>
              <a:t>Nowak, Martin A., Corina E. Tarnita, and Edward O. Wilson. "The evolution of eusociality." </a:t>
            </a:r>
            <a:r>
              <a:rPr lang="en-US" i="1"/>
              <a:t>Nature</a:t>
            </a:r>
            <a:r>
              <a:rPr lang="en-US"/>
              <a:t> 466.7310 (2010): 1057-1062.</a:t>
            </a:r>
          </a:p>
          <a:p>
            <a:endParaRPr lang="en-US"/>
          </a:p>
          <a:p>
            <a:r>
              <a:rPr lang="en-US"/>
              <a:t>Dawkins rebuttal and Wilson’s reply:</a:t>
            </a:r>
          </a:p>
          <a:p>
            <a:r>
              <a:rPr lang="en-US"/>
              <a:t>http://www.prospectmagazine.co.uk/science-and-technology/edward-wilson-social-conquest-earth-evolutionary-errors-origin-species</a:t>
            </a:r>
          </a:p>
          <a:p>
            <a:endParaRPr lang="en-US"/>
          </a:p>
          <a:p>
            <a:r>
              <a:rPr lang="en-US"/>
              <a:t>Overview:</a:t>
            </a:r>
          </a:p>
          <a:p>
            <a:r>
              <a:rPr lang="en-US"/>
              <a:t>http://www.theguardian.com/science/2012/jun/24/battle-of-the-professors</a:t>
            </a:r>
          </a:p>
        </p:txBody>
      </p:sp>
    </p:spTree>
    <p:extLst>
      <p:ext uri="{BB962C8B-B14F-4D97-AF65-F5344CB8AC3E}">
        <p14:creationId xmlns:p14="http://schemas.microsoft.com/office/powerpoint/2010/main" val="3846796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Social exchange theory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8400"/>
            <a:ext cx="9144000" cy="450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073" y="5813931"/>
            <a:ext cx="701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Amato, Paul R. "Helping behavior in urban and rural environments: Field studies based on a taxonomic organization of helping episodes." Journal of Personality and Social Psychology 45.3 (1983): 571.</a:t>
            </a:r>
          </a:p>
        </p:txBody>
      </p:sp>
    </p:spTree>
    <p:extLst>
      <p:ext uri="{BB962C8B-B14F-4D97-AF65-F5344CB8AC3E}">
        <p14:creationId xmlns:p14="http://schemas.microsoft.com/office/powerpoint/2010/main" val="426158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Social exchange theory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8400"/>
            <a:ext cx="5024972" cy="45003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073" y="5813931"/>
            <a:ext cx="7012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Amato, Paul R. "Helping behavior in urban and rural environments: Field studies based on a taxonomic organization of helping episodes." Journal of Personality and Social Psychology 45.3 (1983): 571.</a:t>
            </a:r>
          </a:p>
        </p:txBody>
      </p:sp>
    </p:spTree>
    <p:extLst>
      <p:ext uri="{BB962C8B-B14F-4D97-AF65-F5344CB8AC3E}">
        <p14:creationId xmlns:p14="http://schemas.microsoft.com/office/powerpoint/2010/main" val="4034539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mbria"/>
                <a:cs typeface="Cambria"/>
              </a:rPr>
              <a:t>Lecture 8</a:t>
            </a:r>
            <a:br>
              <a:rPr lang="en-US" sz="3200">
                <a:latin typeface="Cambria"/>
                <a:cs typeface="Cambria"/>
              </a:rPr>
            </a:br>
            <a:r>
              <a:rPr lang="en-US" sz="4000">
                <a:latin typeface="Cambria"/>
                <a:cs typeface="Cambria"/>
              </a:rPr>
              <a:t> Life as a psychologist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62" y="6603511"/>
            <a:ext cx="6731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0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Social psychology</a:t>
            </a:r>
            <a:endParaRPr lang="en-US" sz="2400">
              <a:latin typeface="Cambria"/>
              <a:cs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Research</a:t>
            </a:r>
          </a:p>
          <a:p>
            <a:r>
              <a:rPr lang="en-US"/>
              <a:t>Professonal psychological practice</a:t>
            </a:r>
          </a:p>
        </p:txBody>
      </p:sp>
    </p:spTree>
    <p:extLst>
      <p:ext uri="{BB962C8B-B14F-4D97-AF65-F5344CB8AC3E}">
        <p14:creationId xmlns:p14="http://schemas.microsoft.com/office/powerpoint/2010/main" val="36113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Training</a:t>
            </a:r>
            <a:endParaRPr lang="en-US" sz="2400">
              <a:latin typeface="Cambria"/>
              <a:cs typeface="Cambria"/>
            </a:endParaRPr>
          </a:p>
        </p:txBody>
      </p:sp>
      <p:pic>
        <p:nvPicPr>
          <p:cNvPr id="3" name="Picture 2" descr="Screen Shot 2014-11-20 at 15.14.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196"/>
            <a:ext cx="9144000" cy="63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Training</a:t>
            </a:r>
            <a:endParaRPr lang="en-US" sz="240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727" y="2116932"/>
            <a:ext cx="3497809" cy="24362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3268" y="1270128"/>
            <a:ext cx="5107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British Psychological Society (BPS)</a:t>
            </a:r>
          </a:p>
          <a:p>
            <a:endParaRPr lang="en-US"/>
          </a:p>
          <a:p>
            <a:r>
              <a:rPr lang="en-US"/>
              <a:t>Founded 1901 at University College London</a:t>
            </a:r>
          </a:p>
          <a:p>
            <a:endParaRPr lang="en-US"/>
          </a:p>
          <a:p>
            <a:r>
              <a:rPr lang="en-US"/>
              <a:t>C. 50,000 members in 2012</a:t>
            </a:r>
          </a:p>
          <a:p>
            <a:endParaRPr lang="en-US"/>
          </a:p>
          <a:p>
            <a:r>
              <a:rPr lang="en-US"/>
              <a:t>Keeps the Register of Chartered Psychologists</a:t>
            </a:r>
            <a:br>
              <a:rPr lang="en-US"/>
            </a:br>
            <a:endParaRPr lang="en-US"/>
          </a:p>
          <a:p>
            <a:r>
              <a:rPr lang="en-US"/>
              <a:t>Letters: C.Psychol.</a:t>
            </a:r>
            <a:br>
              <a:rPr lang="en-US"/>
            </a:br>
            <a:r>
              <a:rPr lang="en-US"/>
              <a:t>Fellow: FBPsS</a:t>
            </a:r>
          </a:p>
          <a:p>
            <a:endParaRPr lang="en-US"/>
          </a:p>
          <a:p>
            <a:r>
              <a:rPr lang="en-US"/>
              <a:t>Monthly magazine: The Psychologist</a:t>
            </a:r>
          </a:p>
          <a:p>
            <a:endParaRPr lang="en-US"/>
          </a:p>
          <a:p>
            <a:r>
              <a:rPr lang="en-US"/>
              <a:t>Publishes 11 journals</a:t>
            </a:r>
          </a:p>
        </p:txBody>
      </p:sp>
    </p:spTree>
    <p:extLst>
      <p:ext uri="{BB962C8B-B14F-4D97-AF65-F5344CB8AC3E}">
        <p14:creationId xmlns:p14="http://schemas.microsoft.com/office/powerpoint/2010/main" val="106612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 compelling explanation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15656"/>
            <a:ext cx="773814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We can see the brain as an information processing device, producing outputs (behaviour) from inputs (stimuli).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We can point out </a:t>
            </a:r>
            <a:r>
              <a:rPr lang="en-US" i="1"/>
              <a:t>adaptive mechanisms</a:t>
            </a:r>
            <a:r>
              <a:rPr lang="en-US"/>
              <a:t> shaped by natural and sexual selection.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These are reflected in neural mechanisms evolved for solving problems in humanity’s past.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Evolution requires very long time periods to effect change; </a:t>
            </a:r>
            <a:r>
              <a:rPr lang="en-US" i="1"/>
              <a:t>modern humans have stone-age minds</a:t>
            </a:r>
            <a:r>
              <a:rPr lang="en-US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We can find specialised mechanisms in the brain sensitive to different classes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55003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Clinical psychology</a:t>
            </a:r>
          </a:p>
          <a:p>
            <a:r>
              <a:rPr lang="en-US" sz="2400">
                <a:latin typeface="Cambria"/>
                <a:cs typeface="Cambria"/>
              </a:rPr>
              <a:t>Training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British Psychological Society accredited psychology degree</a:t>
            </a:r>
            <a:br>
              <a:rPr lang="en-US"/>
            </a:br>
            <a:r>
              <a:rPr lang="en-US"/>
              <a:t>or BPS qualifying examination</a:t>
            </a:r>
            <a:br>
              <a:rPr lang="en-US"/>
            </a:br>
            <a:r>
              <a:rPr lang="en-US"/>
              <a:t>or accredited postgraduate qualification</a:t>
            </a:r>
            <a:br>
              <a:rPr lang="en-US"/>
            </a:br>
            <a:r>
              <a:rPr lang="en-US"/>
              <a:t>or accredited conversion course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Work experience: volunteering or assisting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3 years postgraduate study:</a:t>
            </a:r>
            <a:br>
              <a:rPr lang="en-US"/>
            </a:br>
            <a:r>
              <a:rPr lang="en-US"/>
              <a:t>Doctorate in Clinical Psychology</a:t>
            </a:r>
            <a:br>
              <a:rPr lang="en-US"/>
            </a:br>
            <a:r>
              <a:rPr lang="en-US"/>
              <a:t>6:1 applicant to place ratio</a:t>
            </a:r>
            <a:br>
              <a:rPr lang="en-US"/>
            </a:br>
            <a:r>
              <a:rPr lang="en-US"/>
              <a:t>fully funded by NHS</a:t>
            </a:r>
            <a:br>
              <a:rPr lang="en-US"/>
            </a:br>
            <a:r>
              <a:rPr lang="en-US"/>
              <a:t>applicant mean age 26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Eligible for Health &amp; Care Professions Council (HCPC) register, which enables you to practice as a clinical psychologist (protected title)</a:t>
            </a:r>
          </a:p>
        </p:txBody>
      </p:sp>
    </p:spTree>
    <p:extLst>
      <p:ext uri="{BB962C8B-B14F-4D97-AF65-F5344CB8AC3E}">
        <p14:creationId xmlns:p14="http://schemas.microsoft.com/office/powerpoint/2010/main" val="978974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Clinical psychology</a:t>
            </a:r>
          </a:p>
          <a:p>
            <a:r>
              <a:rPr lang="en-US" sz="2400">
                <a:latin typeface="Cambria"/>
                <a:cs typeface="Cambria"/>
              </a:rPr>
              <a:t>Counselling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Course accredited by the British Association for Counselling and Psychotherapy (BACP)</a:t>
            </a:r>
            <a:br>
              <a:rPr lang="en-US"/>
            </a:br>
            <a:r>
              <a:rPr lang="en-US"/>
              <a:t>No degree/HND required</a:t>
            </a:r>
            <a:br>
              <a:rPr lang="en-US"/>
            </a:br>
            <a:r>
              <a:rPr lang="en-US"/>
              <a:t>100 hours supervised counselling practice</a:t>
            </a:r>
          </a:p>
        </p:txBody>
      </p:sp>
    </p:spTree>
    <p:extLst>
      <p:ext uri="{BB962C8B-B14F-4D97-AF65-F5344CB8AC3E}">
        <p14:creationId xmlns:p14="http://schemas.microsoft.com/office/powerpoint/2010/main" val="214009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Clinical psychology</a:t>
            </a:r>
          </a:p>
          <a:p>
            <a:r>
              <a:rPr lang="en-US" sz="2400">
                <a:latin typeface="Cambria"/>
                <a:cs typeface="Cambria"/>
              </a:rPr>
              <a:t>Psychotherapy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Individual client meetings (30 mins to one hour)</a:t>
            </a:r>
          </a:p>
          <a:p>
            <a:r>
              <a:rPr lang="en-US"/>
              <a:t>Group sessions</a:t>
            </a:r>
          </a:p>
          <a:p>
            <a:endParaRPr lang="en-US"/>
          </a:p>
          <a:p>
            <a:r>
              <a:rPr lang="en-US"/>
              <a:t>Therapies: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cognitive behavioural therapy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psychoanalysis/psychodynamics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humanistic/integrative psychotherapies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hypno-psychotherapy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Relevant degree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Masters in psychotherapy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Qualification accredited by the UK Council for Psychotherapy (UKCP)</a:t>
            </a:r>
            <a:br>
              <a:rPr lang="en-US"/>
            </a:br>
            <a:r>
              <a:rPr lang="en-US"/>
              <a:t>various types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r>
              <a:rPr lang="en-US"/>
              <a:t>Courses are oversubscribed</a:t>
            </a:r>
          </a:p>
        </p:txBody>
      </p:sp>
    </p:spTree>
    <p:extLst>
      <p:ext uri="{BB962C8B-B14F-4D97-AF65-F5344CB8AC3E}">
        <p14:creationId xmlns:p14="http://schemas.microsoft.com/office/powerpoint/2010/main" val="339130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Clinical psychology</a:t>
            </a:r>
          </a:p>
          <a:p>
            <a:r>
              <a:rPr lang="en-US" sz="2400">
                <a:latin typeface="Cambria"/>
                <a:cs typeface="Cambria"/>
              </a:rPr>
              <a:t>Neuropsychology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Psychological assessment and therapy of patients with neurological injuries (traumatic brain injury, brain cancer...)</a:t>
            </a:r>
          </a:p>
          <a:p>
            <a:endParaRPr lang="en-US"/>
          </a:p>
          <a:p>
            <a:r>
              <a:rPr lang="en-US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Doctorate in psychology or neuropsychology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Clinical work experience (clinical portfolio)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Clinical supervisor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 Qualification in Clinical Neuropsychology (QiCN)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6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Practicing psychology</a:t>
            </a:r>
          </a:p>
          <a:p>
            <a:r>
              <a:rPr lang="en-US" sz="2400">
                <a:latin typeface="Cambria"/>
                <a:cs typeface="Cambria"/>
              </a:rPr>
              <a:t>Child psychotherapy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Honours degree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Considerable experience working with children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Course accredited by the Association of Child Psychotherapists (ACP)</a:t>
            </a:r>
            <a:br>
              <a:rPr lang="en-US"/>
            </a:br>
            <a:r>
              <a:rPr lang="en-US"/>
              <a:t>Around six years</a:t>
            </a:r>
            <a:br>
              <a:rPr lang="en-US"/>
            </a:br>
            <a:r>
              <a:rPr lang="en-US"/>
              <a:t>Pre-clinical training (2yrs): infant observation</a:t>
            </a:r>
            <a:br>
              <a:rPr lang="en-US"/>
            </a:br>
            <a:r>
              <a:rPr lang="en-US"/>
              <a:t>Doctoral-level clinical training scheme (4yrs) in NHS Child and Adolescent Mental Health Services (CAMHS)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Clinical psychology</a:t>
            </a:r>
          </a:p>
          <a:p>
            <a:r>
              <a:rPr lang="en-US" sz="2400">
                <a:latin typeface="Cambria"/>
                <a:cs typeface="Cambria"/>
              </a:rPr>
              <a:t>Forensic psychology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Assessment and treatment of criminal behaviour, mainly within HM Prison Service</a:t>
            </a:r>
          </a:p>
          <a:p>
            <a:endParaRPr lang="en-US"/>
          </a:p>
          <a:p>
            <a:pPr marL="285750" indent="-285750">
              <a:buFont typeface="Arial"/>
              <a:buChar char="•"/>
            </a:pPr>
            <a:r>
              <a:rPr lang="en-US"/>
              <a:t>BPS-accredited psychology degree or conversion course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BPS-accredted Masters in forensic psychology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 Qualification in Forensic Psychology</a:t>
            </a:r>
            <a:br>
              <a:rPr lang="en-US"/>
            </a:br>
            <a:r>
              <a:rPr lang="en-US"/>
              <a:t>Two years of supervised practice</a:t>
            </a:r>
            <a:br>
              <a:rPr lang="en-US"/>
            </a:br>
            <a:r>
              <a:rPr lang="en-US"/>
              <a:t>Often completed while working as a trainee forensic psychologist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Fierce competition, work experience required</a:t>
            </a:r>
            <a:br>
              <a:rPr lang="en-US"/>
            </a:br>
            <a:r>
              <a:rPr lang="en-US"/>
              <a:t>	bail hostels (Approved Premises)</a:t>
            </a:r>
          </a:p>
          <a:p>
            <a:r>
              <a:rPr lang="en-US"/>
              <a:t>	drug/alcohol treatment centres</a:t>
            </a:r>
          </a:p>
          <a:p>
            <a:r>
              <a:rPr lang="en-US"/>
              <a:t>	secure hospitals/rehabilitation units</a:t>
            </a:r>
          </a:p>
          <a:p>
            <a:r>
              <a:rPr lang="en-US"/>
              <a:t>	youth offending services</a:t>
            </a:r>
          </a:p>
          <a:p>
            <a:endParaRPr lang="en-US"/>
          </a:p>
          <a:p>
            <a:r>
              <a:rPr lang="en-US"/>
              <a:t>Employers:</a:t>
            </a:r>
          </a:p>
          <a:p>
            <a:r>
              <a:rPr lang="en-US"/>
              <a:t>	HM Prison Service</a:t>
            </a:r>
          </a:p>
          <a:p>
            <a:r>
              <a:rPr lang="en-US"/>
              <a:t>	NHS</a:t>
            </a:r>
          </a:p>
          <a:p>
            <a:r>
              <a:rPr lang="en-US"/>
              <a:t>	police</a:t>
            </a:r>
          </a:p>
          <a:p>
            <a:r>
              <a:rPr lang="en-US"/>
              <a:t>	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326313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Practicing psychology</a:t>
            </a:r>
          </a:p>
          <a:p>
            <a:r>
              <a:rPr lang="en-US" sz="2400">
                <a:latin typeface="Cambria"/>
                <a:cs typeface="Cambria"/>
              </a:rPr>
              <a:t>Educational psychology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BPS-accredited undergrad or conversion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BPS-accredited Doctorate in educational psychology</a:t>
            </a:r>
            <a:br>
              <a:rPr lang="en-US"/>
            </a:br>
            <a:r>
              <a:rPr lang="en-US"/>
              <a:t>Work experience required</a:t>
            </a:r>
            <a:br>
              <a:rPr lang="en-US"/>
            </a:br>
            <a:r>
              <a:rPr lang="en-US"/>
              <a:t>Teaching experience allows exemption from part of the doctorate</a:t>
            </a:r>
            <a:br>
              <a:rPr lang="en-US"/>
            </a:br>
            <a:r>
              <a:rPr lang="en-US"/>
              <a:t>Funding available if you undertake to work for an LEA after graduation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Registration with HCPC (Health and Care Professions Council)</a:t>
            </a:r>
          </a:p>
        </p:txBody>
      </p:sp>
    </p:spTree>
    <p:extLst>
      <p:ext uri="{BB962C8B-B14F-4D97-AF65-F5344CB8AC3E}">
        <p14:creationId xmlns:p14="http://schemas.microsoft.com/office/powerpoint/2010/main" val="428305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Practicing psychology</a:t>
            </a:r>
          </a:p>
          <a:p>
            <a:r>
              <a:rPr lang="en-US" sz="2400">
                <a:latin typeface="Cambria"/>
                <a:cs typeface="Cambria"/>
              </a:rPr>
              <a:t>Occupational psychology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BPS areas: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Human-machine interaction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Design of work environments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Personnel selection and assessment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Performance appraisal and career development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Counselling and personal development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Training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Employee relations and motivation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Organisational development and change</a:t>
            </a:r>
          </a:p>
          <a:p>
            <a:endParaRPr lang="en-US"/>
          </a:p>
          <a:p>
            <a:r>
              <a:rPr lang="en-US"/>
              <a:t>Training: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BPS-accredited psychology undergrad or conversion course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BPS-accredited Masters in Occupational Psychology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BPS Doctorate in Occupational Psychology (QOccPsych)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Employers:</a:t>
            </a:r>
          </a:p>
          <a:p>
            <a:r>
              <a:rPr lang="en-US"/>
              <a:t>	Industry</a:t>
            </a:r>
          </a:p>
          <a:p>
            <a:r>
              <a:rPr lang="en-US"/>
              <a:t>	Civil Service</a:t>
            </a:r>
          </a:p>
        </p:txBody>
      </p:sp>
    </p:spTree>
    <p:extLst>
      <p:ext uri="{BB962C8B-B14F-4D97-AF65-F5344CB8AC3E}">
        <p14:creationId xmlns:p14="http://schemas.microsoft.com/office/powerpoint/2010/main" val="429359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Practicing psychology</a:t>
            </a:r>
          </a:p>
          <a:p>
            <a:r>
              <a:rPr lang="en-US" sz="2400">
                <a:latin typeface="Cambria"/>
                <a:cs typeface="Cambria"/>
              </a:rPr>
              <a:t>Continuing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47383"/>
            <a:ext cx="782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All practising psychologists must ensure continued professional development by keeping abreast of the field.</a:t>
            </a:r>
          </a:p>
          <a:p>
            <a:endParaRPr lang="en-US"/>
          </a:p>
          <a:p>
            <a:r>
              <a:rPr lang="en-US"/>
              <a:t>Attending conferences, reading clinical and theoretical journal articles.</a:t>
            </a:r>
          </a:p>
        </p:txBody>
      </p:sp>
    </p:spTree>
    <p:extLst>
      <p:ext uri="{BB962C8B-B14F-4D97-AF65-F5344CB8AC3E}">
        <p14:creationId xmlns:p14="http://schemas.microsoft.com/office/powerpoint/2010/main" val="114298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Research in psychology</a:t>
            </a:r>
          </a:p>
          <a:p>
            <a:r>
              <a:rPr lang="en-US" sz="2400">
                <a:latin typeface="Cambria"/>
                <a:cs typeface="Cambria"/>
              </a:rPr>
              <a:t>Fields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88" y="1325351"/>
            <a:ext cx="780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Brain science: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Psychology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Cognitive science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Neuroscience</a:t>
            </a:r>
          </a:p>
        </p:txBody>
      </p:sp>
    </p:spTree>
    <p:extLst>
      <p:ext uri="{BB962C8B-B14F-4D97-AF65-F5344CB8AC3E}">
        <p14:creationId xmlns:p14="http://schemas.microsoft.com/office/powerpoint/2010/main" val="272789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 compelling explanation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92" y="2478426"/>
            <a:ext cx="9260786" cy="186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Research in psychology</a:t>
            </a:r>
          </a:p>
          <a:p>
            <a:r>
              <a:rPr lang="en-US" sz="2400">
                <a:latin typeface="Cambria"/>
                <a:cs typeface="Cambria"/>
              </a:rPr>
              <a:t>Career routes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88" y="1325351"/>
            <a:ext cx="78095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Psychology undergraduate </a:t>
            </a:r>
            <a:r>
              <a:rPr lang="en-US" i="1"/>
              <a:t>(not essential)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Masters course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PhD course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Postdoctoral researcher</a:t>
            </a:r>
            <a:br>
              <a:rPr lang="en-US"/>
            </a:br>
            <a:r>
              <a:rPr lang="en-US"/>
              <a:t>or</a:t>
            </a:r>
            <a:br>
              <a:rPr lang="en-US"/>
            </a:br>
            <a:r>
              <a:rPr lang="en-US"/>
              <a:t>fellowship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Reader or Lecturer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Senior Lecturer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Assistant Professor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Professor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Tenured Professor (mainly United States)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Along the way:</a:t>
            </a:r>
          </a:p>
          <a:p>
            <a:r>
              <a:rPr lang="en-US"/>
              <a:t>	Research assistant</a:t>
            </a:r>
          </a:p>
        </p:txBody>
      </p:sp>
    </p:spTree>
    <p:extLst>
      <p:ext uri="{BB962C8B-B14F-4D97-AF65-F5344CB8AC3E}">
        <p14:creationId xmlns:p14="http://schemas.microsoft.com/office/powerpoint/2010/main" val="50930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Research in psychology</a:t>
            </a:r>
          </a:p>
          <a:p>
            <a:r>
              <a:rPr lang="en-US" sz="2400">
                <a:latin typeface="Cambria"/>
                <a:cs typeface="Cambria"/>
              </a:rPr>
              <a:t>Activities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463408"/>
            <a:ext cx="76345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/>
              <a:t>Reading papers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Formulating theories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Performing experiments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Analysing data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Interpreting results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Writing papers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Presenting at conferences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Teaching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Outreach and public engagement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Writing grants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Networking</a:t>
            </a:r>
          </a:p>
          <a:p>
            <a:pPr marL="285750" indent="-285750">
              <a:buFont typeface="Arial"/>
              <a:buChar char="•"/>
            </a:pPr>
            <a:endParaRPr lang="en-US"/>
          </a:p>
          <a:p>
            <a:pPr marL="285750" indent="-285750">
              <a:buFont typeface="Arial"/>
              <a:buChar char="•"/>
            </a:pPr>
            <a:endParaRPr lang="en-US"/>
          </a:p>
          <a:p>
            <a:r>
              <a:rPr lang="en-US"/>
              <a:t>Much of this applies to other academic fields too...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A compelling explanation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0" y="908092"/>
            <a:ext cx="7304616" cy="504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345" y="6175490"/>
            <a:ext cx="638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Nikolaas Tinbergen 1907 – 1988                Konrad Lorenz 1903-1989</a:t>
            </a:r>
          </a:p>
        </p:txBody>
      </p:sp>
    </p:spTree>
    <p:extLst>
      <p:ext uri="{BB962C8B-B14F-4D97-AF65-F5344CB8AC3E}">
        <p14:creationId xmlns:p14="http://schemas.microsoft.com/office/powerpoint/2010/main" val="422692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Konrad Lorenz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4964" y="1532922"/>
            <a:ext cx="773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Helped to found ethology, the study of animal behaviour.</a:t>
            </a:r>
          </a:p>
          <a:p>
            <a:endParaRPr lang="en-US"/>
          </a:p>
          <a:p>
            <a:r>
              <a:rPr lang="en-US"/>
              <a:t>Studied imprinting and other instinctice behaviours</a:t>
            </a:r>
          </a:p>
        </p:txBody>
      </p:sp>
    </p:spTree>
    <p:extLst>
      <p:ext uri="{BB962C8B-B14F-4D97-AF65-F5344CB8AC3E}">
        <p14:creationId xmlns:p14="http://schemas.microsoft.com/office/powerpoint/2010/main" val="14567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Nikolaas Tinbergen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964" y="1532922"/>
            <a:ext cx="773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964" y="1532922"/>
            <a:ext cx="773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Supernormal stimuli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626" y="876300"/>
            <a:ext cx="4876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16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Trivers-Willard hypothesis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15656"/>
            <a:ext cx="77381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Female mammals are able to adjust offspring sex ratio</a:t>
            </a:r>
          </a:p>
          <a:p>
            <a:endParaRPr lang="en-US"/>
          </a:p>
          <a:p>
            <a:r>
              <a:rPr lang="en-US"/>
              <a:t>Males are more able to exploit good conditions in order to reproduce.</a:t>
            </a:r>
          </a:p>
          <a:p>
            <a:endParaRPr lang="en-US"/>
          </a:p>
          <a:p>
            <a:r>
              <a:rPr lang="en-US"/>
              <a:t>Under good conditions, paents invest more in sons</a:t>
            </a:r>
          </a:p>
          <a:p>
            <a:r>
              <a:rPr lang="en-US"/>
              <a:t>Under unfavourable conditions, parents invest more in daughters</a:t>
            </a:r>
          </a:p>
        </p:txBody>
      </p:sp>
    </p:spTree>
    <p:extLst>
      <p:ext uri="{BB962C8B-B14F-4D97-AF65-F5344CB8AC3E}">
        <p14:creationId xmlns:p14="http://schemas.microsoft.com/office/powerpoint/2010/main" val="139413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In the modern world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88" y="1679510"/>
            <a:ext cx="780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Some of our adaptations do not fit so well in the modern world</a:t>
            </a:r>
          </a:p>
        </p:txBody>
      </p:sp>
    </p:spTree>
    <p:extLst>
      <p:ext uri="{BB962C8B-B14F-4D97-AF65-F5344CB8AC3E}">
        <p14:creationId xmlns:p14="http://schemas.microsoft.com/office/powerpoint/2010/main" val="5395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12" y="0"/>
            <a:ext cx="6858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12" y="6603511"/>
            <a:ext cx="6731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4964" y="0"/>
            <a:ext cx="7828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rPr>
              <a:t>Evolutionary psychology</a:t>
            </a:r>
            <a:endParaRPr lang="en-US" sz="2400">
              <a:latin typeface="Cambria"/>
              <a:cs typeface="Cambria"/>
            </a:endParaRPr>
          </a:p>
          <a:p>
            <a:r>
              <a:rPr lang="en-US" sz="2400">
                <a:latin typeface="Cambria"/>
                <a:cs typeface="Cambria"/>
              </a:rPr>
              <a:t>Game theory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4964" y="1597583"/>
            <a:ext cx="773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Prisoner’s Dilemma</a:t>
            </a:r>
          </a:p>
        </p:txBody>
      </p:sp>
    </p:spTree>
    <p:extLst>
      <p:ext uri="{BB962C8B-B14F-4D97-AF65-F5344CB8AC3E}">
        <p14:creationId xmlns:p14="http://schemas.microsoft.com/office/powerpoint/2010/main" val="394004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980</Words>
  <Application>Microsoft Macintosh PowerPoint</Application>
  <PresentationFormat>On-screen Show (4:3)</PresentationFormat>
  <Paragraphs>223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Lecture 8  Life as a psychologist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Fintan Nagle</dc:creator>
  <cp:lastModifiedBy>Fintan Nagle</cp:lastModifiedBy>
  <cp:revision>1</cp:revision>
  <dcterms:created xsi:type="dcterms:W3CDTF">2014-11-21T16:20:45Z</dcterms:created>
  <dcterms:modified xsi:type="dcterms:W3CDTF">2014-11-21T16:21:48Z</dcterms:modified>
</cp:coreProperties>
</file>